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0" r:id="rId6"/>
    <p:sldId id="269" r:id="rId7"/>
    <p:sldId id="262" r:id="rId8"/>
    <p:sldId id="260" r:id="rId9"/>
    <p:sldId id="261" r:id="rId10"/>
    <p:sldId id="263" r:id="rId11"/>
    <p:sldId id="264" r:id="rId12"/>
    <p:sldId id="271" r:id="rId13"/>
    <p:sldId id="272" r:id="rId14"/>
    <p:sldId id="273" r:id="rId15"/>
    <p:sldId id="27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14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28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7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11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04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13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0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2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06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88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EC7C-A489-4130-824A-48BA68EA87D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BDEBF-53DA-4978-893E-23C3CBB1B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7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EU Citizens and UK citizens: </a:t>
            </a:r>
            <a:br>
              <a:rPr lang="en-GB" dirty="0" smtClean="0"/>
            </a:br>
            <a:r>
              <a:rPr lang="en-GB" dirty="0" smtClean="0"/>
              <a:t>Rights </a:t>
            </a:r>
            <a:r>
              <a:rPr lang="en-GB" dirty="0" smtClean="0"/>
              <a:t>after Brexit – </a:t>
            </a:r>
            <a:br>
              <a:rPr lang="en-GB" dirty="0" smtClean="0"/>
            </a:br>
            <a:r>
              <a:rPr lang="en-GB" dirty="0" smtClean="0"/>
              <a:t>and how to enforce them?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Steve Peers</a:t>
            </a:r>
          </a:p>
          <a:p>
            <a:r>
              <a:rPr lang="en-GB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30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 Agreement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Criminal behaviour leading to expulsion: assessed by EU standards if it applies before the end of the transition period, by national standards afterward</a:t>
            </a:r>
          </a:p>
          <a:p>
            <a:r>
              <a:rPr lang="en-GB" dirty="0" smtClean="0"/>
              <a:t>Rights of appeal in EU legislation still apply</a:t>
            </a:r>
          </a:p>
          <a:p>
            <a:r>
              <a:rPr lang="en-GB" dirty="0" smtClean="0"/>
              <a:t>Access to employment and equal treatment rules still </a:t>
            </a:r>
            <a:r>
              <a:rPr lang="en-GB" dirty="0" smtClean="0"/>
              <a:t>apply</a:t>
            </a:r>
          </a:p>
          <a:p>
            <a:r>
              <a:rPr lang="en-GB" dirty="0" smtClean="0"/>
              <a:t>Horizontal direct effect?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49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 Agreement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 provisions: </a:t>
            </a:r>
          </a:p>
          <a:p>
            <a:r>
              <a:rPr lang="en-GB" dirty="0" smtClean="0"/>
              <a:t>Recognition of qualifications</a:t>
            </a:r>
          </a:p>
          <a:p>
            <a:r>
              <a:rPr lang="en-GB" dirty="0" smtClean="0"/>
              <a:t>Social security coordination</a:t>
            </a:r>
          </a:p>
          <a:p>
            <a:r>
              <a:rPr lang="en-GB" dirty="0" smtClean="0"/>
              <a:t>But </a:t>
            </a:r>
            <a:r>
              <a:rPr lang="en-GB" b="1" u="sng" dirty="0" smtClean="0"/>
              <a:t>not </a:t>
            </a:r>
            <a:r>
              <a:rPr lang="en-GB" dirty="0" smtClean="0"/>
              <a:t>free movement within EU for UK citizens – </a:t>
            </a:r>
            <a:r>
              <a:rPr lang="en-GB" dirty="0" err="1" smtClean="0"/>
              <a:t>ie</a:t>
            </a:r>
            <a:r>
              <a:rPr lang="en-GB" dirty="0" smtClean="0"/>
              <a:t> rights in one Member State only</a:t>
            </a:r>
          </a:p>
          <a:p>
            <a:r>
              <a:rPr lang="en-GB" dirty="0" err="1" smtClean="0"/>
              <a:t>Nb</a:t>
            </a:r>
            <a:r>
              <a:rPr lang="en-GB" dirty="0" smtClean="0"/>
              <a:t> possible to become long-term resident under EU law, conferring limited free movement rights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70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 Agreement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 1 – switches European Communities Act back on for transition period, then off again </a:t>
            </a:r>
          </a:p>
          <a:p>
            <a:r>
              <a:rPr lang="en-GB" dirty="0" smtClean="0"/>
              <a:t>S 2 – retains EU legislation applied in domestic law for transition period </a:t>
            </a:r>
          </a:p>
          <a:p>
            <a:r>
              <a:rPr lang="en-GB" dirty="0" smtClean="0"/>
              <a:t>S 5 – general implementation of rest of WA – ‘see also’ specific provisions on citizens rights</a:t>
            </a:r>
          </a:p>
          <a:p>
            <a:r>
              <a:rPr lang="en-GB" dirty="0" smtClean="0"/>
              <a:t>S 6 – implements similar treaties with EEA countries and Swiss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30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 Agreement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Nb</a:t>
            </a:r>
            <a:r>
              <a:rPr lang="en-GB" dirty="0" smtClean="0"/>
              <a:t> ‘settled status’ scheme already provided for in immigration rules 2018, applied from 2019 </a:t>
            </a:r>
          </a:p>
          <a:p>
            <a:r>
              <a:rPr lang="en-GB" dirty="0" smtClean="0"/>
              <a:t>S 7 – powers to implement aspects of settled status, must be consistent with WA</a:t>
            </a:r>
          </a:p>
          <a:p>
            <a:r>
              <a:rPr lang="en-GB" dirty="0" smtClean="0"/>
              <a:t>S 8 – frontier workers powers </a:t>
            </a:r>
          </a:p>
          <a:p>
            <a:r>
              <a:rPr lang="en-GB" dirty="0" smtClean="0"/>
              <a:t>S 9 – exceptions due to criminal behaviour powers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619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Withdrawal Agreement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 10 – amends existing Acts be consistent with limits on deportation under WA</a:t>
            </a:r>
          </a:p>
          <a:p>
            <a:r>
              <a:rPr lang="en-GB" dirty="0" smtClean="0"/>
              <a:t>S 11 – power to make provisions on appeals – </a:t>
            </a:r>
            <a:r>
              <a:rPr lang="en-GB" dirty="0" err="1" smtClean="0"/>
              <a:t>nb</a:t>
            </a:r>
            <a:r>
              <a:rPr lang="en-GB" dirty="0" smtClean="0"/>
              <a:t> misunderstanding of defeated amendment</a:t>
            </a:r>
          </a:p>
          <a:p>
            <a:r>
              <a:rPr lang="en-GB" dirty="0" smtClean="0"/>
              <a:t>S 12 power re professional qualifications</a:t>
            </a:r>
          </a:p>
          <a:p>
            <a:r>
              <a:rPr lang="en-GB" dirty="0" smtClean="0"/>
              <a:t>S 13 power re social security </a:t>
            </a:r>
          </a:p>
          <a:p>
            <a:r>
              <a:rPr lang="en-GB" dirty="0" smtClean="0"/>
              <a:t>S 14 power re equal treatment rules</a:t>
            </a:r>
          </a:p>
          <a:p>
            <a:r>
              <a:rPr lang="en-GB" dirty="0" smtClean="0"/>
              <a:t>S 15 and </a:t>
            </a:r>
            <a:r>
              <a:rPr lang="en-GB" dirty="0" err="1" smtClean="0"/>
              <a:t>sch</a:t>
            </a:r>
            <a:r>
              <a:rPr lang="en-GB" dirty="0" smtClean="0"/>
              <a:t> 2 – independent monitoring body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505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Withdrawal Agreement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 26 – easier for lower courts to amend retained EU law in future, and ministers can issue directions on this issue</a:t>
            </a:r>
          </a:p>
          <a:p>
            <a:r>
              <a:rPr lang="en-GB" dirty="0" smtClean="0"/>
              <a:t>BUT s 26(2) </a:t>
            </a:r>
            <a:r>
              <a:rPr lang="en-GB" smtClean="0"/>
              <a:t>– this does </a:t>
            </a:r>
            <a:r>
              <a:rPr lang="en-GB" dirty="0" smtClean="0"/>
              <a:t>NOT apply to withdrawal agreement, including citizens’ rights provisions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662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/>
              <a:t>Professor of Law</a:t>
            </a:r>
            <a:r>
              <a:rPr lang="en-GB" dirty="0" smtClean="0"/>
              <a:t>, University of Essex</a:t>
            </a:r>
          </a:p>
          <a:p>
            <a:r>
              <a:rPr lang="en-GB" b="1" u="sng" dirty="0" smtClean="0"/>
              <a:t>Email</a:t>
            </a:r>
            <a:r>
              <a:rPr lang="en-GB" dirty="0" smtClean="0"/>
              <a:t>: </a:t>
            </a:r>
            <a:r>
              <a:rPr lang="en-GB" dirty="0" smtClean="0">
                <a:hlinkClick r:id="rId2"/>
              </a:rPr>
              <a:t>speers@essex.ac.uk</a:t>
            </a:r>
            <a:r>
              <a:rPr lang="en-GB" dirty="0" smtClean="0"/>
              <a:t>	</a:t>
            </a:r>
          </a:p>
          <a:p>
            <a:r>
              <a:rPr lang="en-GB" b="1" u="sng" dirty="0" smtClean="0"/>
              <a:t>Twitter</a:t>
            </a:r>
            <a:r>
              <a:rPr lang="en-GB" dirty="0" smtClean="0"/>
              <a:t>: @</a:t>
            </a:r>
            <a:r>
              <a:rPr lang="en-GB" dirty="0" err="1" smtClean="0"/>
              <a:t>StevePeers</a:t>
            </a:r>
            <a:endParaRPr lang="en-GB" dirty="0" smtClean="0"/>
          </a:p>
          <a:p>
            <a:r>
              <a:rPr lang="en-GB" b="1" u="sng" dirty="0" smtClean="0"/>
              <a:t>Blog</a:t>
            </a:r>
            <a:r>
              <a:rPr lang="en-GB" dirty="0" smtClean="0"/>
              <a:t>: EU Law Analysis</a:t>
            </a:r>
          </a:p>
          <a:p>
            <a:r>
              <a:rPr lang="en-GB" b="1" u="sng" dirty="0" smtClean="0"/>
              <a:t>Facebook blog page</a:t>
            </a:r>
            <a:r>
              <a:rPr lang="en-GB" dirty="0" smtClean="0"/>
              <a:t>: </a:t>
            </a:r>
            <a:r>
              <a:rPr lang="en-GB" dirty="0" smtClean="0">
                <a:hlinkClick r:id="rId2"/>
              </a:rPr>
              <a:t>https://www.facebook.com/eulawanalysis/</a:t>
            </a:r>
            <a:endParaRPr lang="en-GB" dirty="0" smtClean="0"/>
          </a:p>
          <a:p>
            <a:r>
              <a:rPr lang="en-GB" b="1" u="sng" dirty="0" smtClean="0"/>
              <a:t>LinkedIn</a:t>
            </a:r>
            <a:r>
              <a:rPr lang="en-GB" dirty="0" smtClean="0"/>
              <a:t>: happy to connect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93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1) UK/EU migration generally post-Brexit</a:t>
            </a:r>
          </a:p>
          <a:p>
            <a:endParaRPr lang="en-GB" dirty="0" smtClean="0"/>
          </a:p>
          <a:p>
            <a:r>
              <a:rPr lang="en-GB" dirty="0" smtClean="0"/>
              <a:t>2) Withdrawal agreement</a:t>
            </a:r>
          </a:p>
          <a:p>
            <a:endParaRPr lang="en-GB" dirty="0" smtClean="0"/>
          </a:p>
          <a:p>
            <a:r>
              <a:rPr lang="en-GB" dirty="0" smtClean="0"/>
              <a:t>3) National law </a:t>
            </a:r>
          </a:p>
          <a:p>
            <a:endParaRPr lang="en-GB" dirty="0"/>
          </a:p>
          <a:p>
            <a:r>
              <a:rPr lang="en-GB" dirty="0" smtClean="0"/>
              <a:t>NB confusion with ‘no deal’ and ‘no trade deal’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74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1) UK/EU migration </a:t>
            </a:r>
            <a:r>
              <a:rPr lang="en-GB" dirty="0" smtClean="0"/>
              <a:t>generally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Transition period in withdrawal agreement – free movement applies until end of year</a:t>
            </a:r>
          </a:p>
          <a:p>
            <a:r>
              <a:rPr lang="en-GB" dirty="0" smtClean="0"/>
              <a:t>Possible (unlikely) extension of one/two years – deadline June 30 to agree (</a:t>
            </a:r>
            <a:r>
              <a:rPr lang="en-GB" dirty="0"/>
              <a:t>unless WA amended)</a:t>
            </a:r>
            <a:endParaRPr lang="en-GB" dirty="0" smtClean="0"/>
          </a:p>
          <a:p>
            <a:r>
              <a:rPr lang="en-GB" dirty="0" smtClean="0"/>
              <a:t>No early termination (unless WA amended)</a:t>
            </a:r>
          </a:p>
          <a:p>
            <a:r>
              <a:rPr lang="en-GB" dirty="0" smtClean="0"/>
              <a:t>EU citizenship as distinct from </a:t>
            </a:r>
            <a:r>
              <a:rPr lang="en-GB" dirty="0" err="1" smtClean="0"/>
              <a:t>FoM</a:t>
            </a:r>
            <a:r>
              <a:rPr lang="en-GB" dirty="0" smtClean="0"/>
              <a:t> disappears Feb 1 for UK citizens  – or does it??</a:t>
            </a:r>
          </a:p>
          <a:p>
            <a:r>
              <a:rPr lang="en-GB" dirty="0" err="1" smtClean="0"/>
              <a:t>Shindler</a:t>
            </a:r>
            <a:r>
              <a:rPr lang="en-GB" dirty="0" smtClean="0"/>
              <a:t>, Walker, Amsterdam litigation</a:t>
            </a:r>
          </a:p>
        </p:txBody>
      </p:sp>
    </p:spTree>
    <p:extLst>
      <p:ext uri="{BB962C8B-B14F-4D97-AF65-F5344CB8AC3E}">
        <p14:creationId xmlns:p14="http://schemas.microsoft.com/office/powerpoint/2010/main" val="326247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UK/EU migration generally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Regular UK migration law then applies to EU</a:t>
            </a:r>
          </a:p>
          <a:p>
            <a:r>
              <a:rPr lang="en-GB" dirty="0"/>
              <a:t>EU/Member State migration law applies to UK</a:t>
            </a:r>
          </a:p>
          <a:p>
            <a:r>
              <a:rPr lang="en-GB" dirty="0" smtClean="0"/>
              <a:t>Visa waiver for short term travel adopted</a:t>
            </a:r>
          </a:p>
          <a:p>
            <a:r>
              <a:rPr lang="en-GB" dirty="0" smtClean="0"/>
              <a:t>BUT if paid activity, then MS may require visa</a:t>
            </a:r>
          </a:p>
          <a:p>
            <a:r>
              <a:rPr lang="en-GB" dirty="0" smtClean="0"/>
              <a:t>Border control for non-EU non-visa non-</a:t>
            </a:r>
            <a:r>
              <a:rPr lang="en-GB" dirty="0" err="1" smtClean="0"/>
              <a:t>FoM</a:t>
            </a:r>
            <a:endParaRPr lang="en-GB" dirty="0" smtClean="0"/>
          </a:p>
          <a:p>
            <a:r>
              <a:rPr lang="en-GB" dirty="0" smtClean="0"/>
              <a:t>Non-EU border control queues</a:t>
            </a:r>
          </a:p>
          <a:p>
            <a:r>
              <a:rPr lang="en-GB" dirty="0" smtClean="0"/>
              <a:t>ETIAS travel authorisation, entry-exit </a:t>
            </a:r>
          </a:p>
          <a:p>
            <a:r>
              <a:rPr lang="en-GB" dirty="0" smtClean="0"/>
              <a:t>Exemption for those with residence permit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20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UK/EU migration generally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Member State law and…</a:t>
            </a:r>
          </a:p>
          <a:p>
            <a:r>
              <a:rPr lang="en-GB" dirty="0" smtClean="0"/>
              <a:t>EU migration law partly harmonising MS law</a:t>
            </a:r>
          </a:p>
          <a:p>
            <a:r>
              <a:rPr lang="en-GB" dirty="0" smtClean="0"/>
              <a:t>Asylum </a:t>
            </a:r>
          </a:p>
          <a:p>
            <a:r>
              <a:rPr lang="en-GB" dirty="0" smtClean="0"/>
              <a:t>Irregular migration – </a:t>
            </a:r>
            <a:r>
              <a:rPr lang="en-GB" dirty="0" err="1" smtClean="0"/>
              <a:t>nb</a:t>
            </a:r>
            <a:r>
              <a:rPr lang="en-GB" dirty="0" smtClean="0"/>
              <a:t> returns directive</a:t>
            </a:r>
          </a:p>
          <a:p>
            <a:r>
              <a:rPr lang="en-GB" dirty="0" smtClean="0"/>
              <a:t>Legal migration – family reunion, Blue Cards, students/researchers, single permits, intra-corporate transferees, seasonal workers, long-term residents</a:t>
            </a:r>
          </a:p>
          <a:p>
            <a:r>
              <a:rPr lang="en-GB" dirty="0" smtClean="0"/>
              <a:t>Marriage to home State national: national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6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UK/EU and free movement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Free movement law can give UK citizens derived rights as non-EU citizen family member who exercises free movement rights</a:t>
            </a:r>
          </a:p>
          <a:p>
            <a:r>
              <a:rPr lang="en-GB" dirty="0" err="1" smtClean="0"/>
              <a:t>Ie</a:t>
            </a:r>
            <a:r>
              <a:rPr lang="en-GB" dirty="0" smtClean="0"/>
              <a:t> meets conditions to visit/reside in another Member State</a:t>
            </a:r>
          </a:p>
          <a:p>
            <a:r>
              <a:rPr lang="en-GB" dirty="0" smtClean="0"/>
              <a:t>Also when they come back to ‘home’ MS</a:t>
            </a:r>
          </a:p>
          <a:p>
            <a:r>
              <a:rPr lang="en-GB" dirty="0" smtClean="0"/>
              <a:t>Does ‘returnee’ rule apply to return from UK?</a:t>
            </a:r>
          </a:p>
          <a:p>
            <a:r>
              <a:rPr lang="en-GB" dirty="0" err="1" smtClean="0"/>
              <a:t>Nb</a:t>
            </a:r>
            <a:r>
              <a:rPr lang="en-GB" dirty="0" smtClean="0"/>
              <a:t> dual citizens of UK/EU can rely on EU citizenship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63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 Agreement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CJEU jurisdiction re UK for 8 years after end of transition period</a:t>
            </a:r>
          </a:p>
          <a:p>
            <a:r>
              <a:rPr lang="en-GB" dirty="0" smtClean="0"/>
              <a:t>Independent body to assist EU27 citizens in UK, similar powers to Commission</a:t>
            </a:r>
          </a:p>
          <a:p>
            <a:r>
              <a:rPr lang="en-GB" dirty="0" smtClean="0"/>
              <a:t>References to EU law must be interpreted the same way, consistently with </a:t>
            </a:r>
            <a:r>
              <a:rPr lang="en-GB" dirty="0"/>
              <a:t>C</a:t>
            </a:r>
            <a:r>
              <a:rPr lang="en-GB" dirty="0" smtClean="0"/>
              <a:t>JEU case law</a:t>
            </a:r>
          </a:p>
          <a:p>
            <a:r>
              <a:rPr lang="en-GB" dirty="0" smtClean="0"/>
              <a:t>Same legal effect as EU law; UK </a:t>
            </a:r>
            <a:r>
              <a:rPr lang="en-GB" dirty="0" smtClean="0"/>
              <a:t>had to adopt </a:t>
            </a:r>
            <a:r>
              <a:rPr lang="en-GB" dirty="0" smtClean="0"/>
              <a:t>Act of Parliament to give effect to it </a:t>
            </a:r>
            <a:endParaRPr lang="en-GB" dirty="0" smtClean="0"/>
          </a:p>
          <a:p>
            <a:r>
              <a:rPr lang="en-GB" dirty="0" smtClean="0"/>
              <a:t>Direct effect/CJEU jurisdiction on EU side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692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 Agreement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Applies </a:t>
            </a:r>
            <a:r>
              <a:rPr lang="en-GB" dirty="0" smtClean="0"/>
              <a:t>to EU27/UK citizens who moved before </a:t>
            </a:r>
            <a:r>
              <a:rPr lang="en-GB" dirty="0"/>
              <a:t>end of the transition period, </a:t>
            </a:r>
            <a:r>
              <a:rPr lang="en-GB" dirty="0" smtClean="0"/>
              <a:t>and family members</a:t>
            </a:r>
          </a:p>
          <a:p>
            <a:r>
              <a:rPr lang="en-GB" dirty="0" smtClean="0"/>
              <a:t>Condition for family: already resident, or already a family member, or born/adopted by someone already a qualifying family </a:t>
            </a:r>
            <a:r>
              <a:rPr lang="en-GB" dirty="0" smtClean="0"/>
              <a:t>member</a:t>
            </a:r>
          </a:p>
          <a:p>
            <a:r>
              <a:rPr lang="en-GB" dirty="0" smtClean="0"/>
              <a:t>Does same sex marriage under law of a MS still apply to marriage in UK?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09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 Agreement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Residence rights retained as under Treaties/citizens Directive</a:t>
            </a:r>
          </a:p>
          <a:p>
            <a:r>
              <a:rPr lang="en-GB" dirty="0" smtClean="0"/>
              <a:t>No discretion other than applying the conditions in those rules</a:t>
            </a:r>
          </a:p>
          <a:p>
            <a:r>
              <a:rPr lang="en-GB" dirty="0" smtClean="0"/>
              <a:t>Permanent residence the same rules: lost after five years’ departure (rather than two)</a:t>
            </a:r>
          </a:p>
          <a:p>
            <a:r>
              <a:rPr lang="en-GB" dirty="0" smtClean="0"/>
              <a:t>Change of status possible, </a:t>
            </a:r>
            <a:r>
              <a:rPr lang="en-GB" dirty="0" err="1" smtClean="0"/>
              <a:t>ie</a:t>
            </a:r>
            <a:r>
              <a:rPr lang="en-GB" dirty="0" smtClean="0"/>
              <a:t> worker/student</a:t>
            </a:r>
          </a:p>
          <a:p>
            <a:r>
              <a:rPr lang="en-GB" dirty="0" smtClean="0"/>
              <a:t>“settled status” process; practical </a:t>
            </a:r>
            <a:r>
              <a:rPr lang="en-GB" dirty="0" smtClean="0"/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59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773</Words>
  <Application>Microsoft Office PowerPoint</Application>
  <PresentationFormat>On-screen Show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EU Citizens and UK citizens:  Rights after Brexit –  and how to enforce them?</vt:lpstr>
      <vt:lpstr>Overview</vt:lpstr>
      <vt:lpstr>1) UK/EU migration generally</vt:lpstr>
      <vt:lpstr>UK/EU migration generally</vt:lpstr>
      <vt:lpstr>UK/EU migration generally</vt:lpstr>
      <vt:lpstr>UK/EU and free movement law</vt:lpstr>
      <vt:lpstr>Withdrawal Agreement</vt:lpstr>
      <vt:lpstr>Withdrawal Agreement</vt:lpstr>
      <vt:lpstr>Withdrawal Agreement</vt:lpstr>
      <vt:lpstr>Withdrawal Agreement</vt:lpstr>
      <vt:lpstr>Withdrawal Agreement</vt:lpstr>
      <vt:lpstr>Withdrawal Agreement Act</vt:lpstr>
      <vt:lpstr>Withdrawal Agreement Act</vt:lpstr>
      <vt:lpstr>Withdrawal Agreement Act</vt:lpstr>
      <vt:lpstr>Withdrawal Agreement Act</vt:lpstr>
      <vt:lpstr>Contact details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Citizens and UK citizens:  Acquired rights after Brexit</dc:title>
  <dc:creator>kiran peers</dc:creator>
  <cp:lastModifiedBy>kiran peers</cp:lastModifiedBy>
  <cp:revision>17</cp:revision>
  <dcterms:created xsi:type="dcterms:W3CDTF">2018-10-19T09:09:49Z</dcterms:created>
  <dcterms:modified xsi:type="dcterms:W3CDTF">2020-01-29T00:42:16Z</dcterms:modified>
</cp:coreProperties>
</file>