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59" r:id="rId4"/>
    <p:sldId id="264" r:id="rId5"/>
    <p:sldId id="261" r:id="rId6"/>
    <p:sldId id="265" r:id="rId7"/>
    <p:sldId id="257" r:id="rId8"/>
    <p:sldId id="266" r:id="rId9"/>
    <p:sldId id="267" r:id="rId10"/>
    <p:sldId id="268" r:id="rId11"/>
    <p:sldId id="262" r:id="rId12"/>
    <p:sldId id="269" r:id="rId13"/>
    <p:sldId id="270" r:id="rId14"/>
    <p:sldId id="271" r:id="rId15"/>
    <p:sldId id="26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284"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C14176-867F-4C81-9A49-31AB1D9FD57A}" type="doc">
      <dgm:prSet loTypeId="urn:microsoft.com/office/officeart/2005/8/layout/hierarchy1" loCatId="hierarchy" qsTypeId="urn:microsoft.com/office/officeart/2005/8/quickstyle/simple1" qsCatId="simple" csTypeId="urn:microsoft.com/office/officeart/2005/8/colors/colorful1#2" csCatId="colorful" phldr="1"/>
      <dgm:spPr/>
      <dgm:t>
        <a:bodyPr/>
        <a:lstStyle/>
        <a:p>
          <a:endParaRPr lang="en-GB"/>
        </a:p>
      </dgm:t>
    </dgm:pt>
    <dgm:pt modelId="{4FA5EAE5-1FD3-4A80-A609-3671DC0CC79B}">
      <dgm:prSet phldrT="[Text]"/>
      <dgm:spPr/>
      <dgm:t>
        <a:bodyPr/>
        <a:lstStyle/>
        <a:p>
          <a:r>
            <a:rPr lang="en-GB" dirty="0" smtClean="0"/>
            <a:t>National measure</a:t>
          </a:r>
          <a:endParaRPr lang="en-GB" dirty="0"/>
        </a:p>
      </dgm:t>
    </dgm:pt>
    <dgm:pt modelId="{D789B704-34C7-4DED-9C83-44D16976F369}" type="parTrans" cxnId="{57272A5D-7BCE-4457-9049-F50550E2DE6A}">
      <dgm:prSet/>
      <dgm:spPr/>
      <dgm:t>
        <a:bodyPr/>
        <a:lstStyle/>
        <a:p>
          <a:endParaRPr lang="en-GB"/>
        </a:p>
      </dgm:t>
    </dgm:pt>
    <dgm:pt modelId="{AFE6E6D5-4122-411A-BF5E-48244E218F93}" type="sibTrans" cxnId="{57272A5D-7BCE-4457-9049-F50550E2DE6A}">
      <dgm:prSet/>
      <dgm:spPr/>
      <dgm:t>
        <a:bodyPr/>
        <a:lstStyle/>
        <a:p>
          <a:endParaRPr lang="en-GB"/>
        </a:p>
      </dgm:t>
    </dgm:pt>
    <dgm:pt modelId="{27CC7FD3-401E-49AD-88D4-E35168B6A56B}">
      <dgm:prSet phldrT="[Text]"/>
      <dgm:spPr/>
      <dgm:t>
        <a:bodyPr/>
        <a:lstStyle/>
        <a:p>
          <a:r>
            <a:rPr lang="en-GB" dirty="0" smtClean="0"/>
            <a:t>Direct discrimination</a:t>
          </a:r>
          <a:endParaRPr lang="en-GB" dirty="0"/>
        </a:p>
      </dgm:t>
    </dgm:pt>
    <dgm:pt modelId="{CCAD7626-C3F3-4CFE-A2C4-50D1E86DCD69}" type="parTrans" cxnId="{7BB5B170-F218-4E42-BAB0-A76B207B7B39}">
      <dgm:prSet/>
      <dgm:spPr/>
      <dgm:t>
        <a:bodyPr/>
        <a:lstStyle/>
        <a:p>
          <a:endParaRPr lang="en-GB"/>
        </a:p>
      </dgm:t>
    </dgm:pt>
    <dgm:pt modelId="{18DCB32A-2416-4E74-9E45-9B1042AC5E38}" type="sibTrans" cxnId="{7BB5B170-F218-4E42-BAB0-A76B207B7B39}">
      <dgm:prSet/>
      <dgm:spPr/>
      <dgm:t>
        <a:bodyPr/>
        <a:lstStyle/>
        <a:p>
          <a:endParaRPr lang="en-GB"/>
        </a:p>
      </dgm:t>
    </dgm:pt>
    <dgm:pt modelId="{A6418ECB-DFB3-413B-8609-BFA7C6BDB048}">
      <dgm:prSet phldrT="[Text]"/>
      <dgm:spPr/>
      <dgm:t>
        <a:bodyPr/>
        <a:lstStyle/>
        <a:p>
          <a:r>
            <a:rPr lang="en-GB" dirty="0" smtClean="0"/>
            <a:t>Breach of Arts. 45, 49, 56, 63 TFEU</a:t>
          </a:r>
          <a:endParaRPr lang="en-GB" dirty="0"/>
        </a:p>
      </dgm:t>
    </dgm:pt>
    <dgm:pt modelId="{8D1DB696-E96B-4A1A-8FA7-4B6151BD3C56}" type="parTrans" cxnId="{EA92DFCE-C747-4BD8-BF28-C5FF92D4CD70}">
      <dgm:prSet/>
      <dgm:spPr/>
      <dgm:t>
        <a:bodyPr/>
        <a:lstStyle/>
        <a:p>
          <a:endParaRPr lang="en-GB"/>
        </a:p>
      </dgm:t>
    </dgm:pt>
    <dgm:pt modelId="{592B2EB9-2459-420A-B8FD-6D53861B9822}" type="sibTrans" cxnId="{EA92DFCE-C747-4BD8-BF28-C5FF92D4CD70}">
      <dgm:prSet/>
      <dgm:spPr/>
      <dgm:t>
        <a:bodyPr/>
        <a:lstStyle/>
        <a:p>
          <a:endParaRPr lang="en-GB"/>
        </a:p>
      </dgm:t>
    </dgm:pt>
    <dgm:pt modelId="{4A22C173-B0DD-4376-98D2-07DD2EF38440}">
      <dgm:prSet phldrT="[Text]"/>
      <dgm:spPr/>
      <dgm:t>
        <a:bodyPr/>
        <a:lstStyle/>
        <a:p>
          <a:r>
            <a:rPr lang="en-GB" dirty="0" smtClean="0"/>
            <a:t>Saved by express derogations only + FHR + proportionality (+ procedural protection)</a:t>
          </a:r>
          <a:endParaRPr lang="en-GB" dirty="0"/>
        </a:p>
      </dgm:t>
    </dgm:pt>
    <dgm:pt modelId="{2CFADD70-A476-4F0E-9AA5-5F3A4E076B4D}" type="parTrans" cxnId="{AF7BEDDB-9177-447E-89C8-17C50A02FE37}">
      <dgm:prSet/>
      <dgm:spPr/>
      <dgm:t>
        <a:bodyPr/>
        <a:lstStyle/>
        <a:p>
          <a:endParaRPr lang="en-GB"/>
        </a:p>
      </dgm:t>
    </dgm:pt>
    <dgm:pt modelId="{8D6D73D4-860E-4FA6-AE30-19D78A087832}" type="sibTrans" cxnId="{AF7BEDDB-9177-447E-89C8-17C50A02FE37}">
      <dgm:prSet/>
      <dgm:spPr/>
      <dgm:t>
        <a:bodyPr/>
        <a:lstStyle/>
        <a:p>
          <a:endParaRPr lang="en-GB"/>
        </a:p>
      </dgm:t>
    </dgm:pt>
    <dgm:pt modelId="{A8225D27-C279-4E03-B87B-40B03653A494}">
      <dgm:prSet phldrT="[Text]"/>
      <dgm:spPr/>
      <dgm:t>
        <a:bodyPr/>
        <a:lstStyle/>
        <a:p>
          <a:r>
            <a:rPr lang="en-GB" dirty="0" smtClean="0"/>
            <a:t>Indirect discrimination</a:t>
          </a:r>
          <a:endParaRPr lang="en-GB" dirty="0"/>
        </a:p>
      </dgm:t>
    </dgm:pt>
    <dgm:pt modelId="{ECA31470-515A-4302-9AA7-E44135394C56}" type="sibTrans" cxnId="{98E2DB66-3BAD-4676-9EED-F5A20EE9E612}">
      <dgm:prSet/>
      <dgm:spPr/>
      <dgm:t>
        <a:bodyPr/>
        <a:lstStyle/>
        <a:p>
          <a:endParaRPr lang="en-GB"/>
        </a:p>
      </dgm:t>
    </dgm:pt>
    <dgm:pt modelId="{68D064B9-78D9-4706-AF3B-7F4743B38FD6}" type="parTrans" cxnId="{98E2DB66-3BAD-4676-9EED-F5A20EE9E612}">
      <dgm:prSet/>
      <dgm:spPr/>
      <dgm:t>
        <a:bodyPr/>
        <a:lstStyle/>
        <a:p>
          <a:endParaRPr lang="en-GB"/>
        </a:p>
      </dgm:t>
    </dgm:pt>
    <dgm:pt modelId="{7DA19C97-453D-4502-B31F-C486FDAEB911}">
      <dgm:prSet phldrT="[Text]"/>
      <dgm:spPr/>
      <dgm:t>
        <a:bodyPr/>
        <a:lstStyle/>
        <a:p>
          <a:r>
            <a:rPr lang="en-GB" dirty="0" smtClean="0"/>
            <a:t>Breach of Arts. 45, 49, 56, 63 TFEU</a:t>
          </a:r>
          <a:endParaRPr lang="en-GB" dirty="0"/>
        </a:p>
      </dgm:t>
    </dgm:pt>
    <dgm:pt modelId="{D05C8987-39B3-44E5-9FAC-5F797F01A8A8}" type="parTrans" cxnId="{998B8390-7A37-4BF0-8CBC-BBCE8525017D}">
      <dgm:prSet/>
      <dgm:spPr/>
      <dgm:t>
        <a:bodyPr/>
        <a:lstStyle/>
        <a:p>
          <a:endParaRPr lang="en-GB"/>
        </a:p>
      </dgm:t>
    </dgm:pt>
    <dgm:pt modelId="{8228F5FD-7D9E-4320-BF15-482DB950F566}" type="sibTrans" cxnId="{998B8390-7A37-4BF0-8CBC-BBCE8525017D}">
      <dgm:prSet/>
      <dgm:spPr/>
      <dgm:t>
        <a:bodyPr/>
        <a:lstStyle/>
        <a:p>
          <a:endParaRPr lang="en-GB"/>
        </a:p>
      </dgm:t>
    </dgm:pt>
    <dgm:pt modelId="{49BFEAA2-E276-4097-A418-409A4129DCEE}">
      <dgm:prSet phldrT="[Text]"/>
      <dgm:spPr/>
      <dgm:t>
        <a:bodyPr/>
        <a:lstStyle/>
        <a:p>
          <a:r>
            <a:rPr lang="en-GB" dirty="0" smtClean="0"/>
            <a:t>Saved by express derogations and justifications + FHR + proportionality (+ procedural protection)</a:t>
          </a:r>
          <a:endParaRPr lang="en-GB" dirty="0"/>
        </a:p>
      </dgm:t>
    </dgm:pt>
    <dgm:pt modelId="{E58D45A1-0BA6-4794-8D31-F8022CEF7E6A}" type="parTrans" cxnId="{7E0A163F-D857-4AC2-AC48-D099D95501E1}">
      <dgm:prSet/>
      <dgm:spPr/>
      <dgm:t>
        <a:bodyPr/>
        <a:lstStyle/>
        <a:p>
          <a:endParaRPr lang="en-GB"/>
        </a:p>
      </dgm:t>
    </dgm:pt>
    <dgm:pt modelId="{1435043D-C55C-49AB-832D-095F142A0204}" type="sibTrans" cxnId="{7E0A163F-D857-4AC2-AC48-D099D95501E1}">
      <dgm:prSet/>
      <dgm:spPr/>
      <dgm:t>
        <a:bodyPr/>
        <a:lstStyle/>
        <a:p>
          <a:endParaRPr lang="en-GB"/>
        </a:p>
      </dgm:t>
    </dgm:pt>
    <dgm:pt modelId="{372A5EC0-7558-4EB7-A88D-5A20AF5E87AF}" type="pres">
      <dgm:prSet presAssocID="{D0C14176-867F-4C81-9A49-31AB1D9FD57A}" presName="hierChild1" presStyleCnt="0">
        <dgm:presLayoutVars>
          <dgm:chPref val="1"/>
          <dgm:dir/>
          <dgm:animOne val="branch"/>
          <dgm:animLvl val="lvl"/>
          <dgm:resizeHandles/>
        </dgm:presLayoutVars>
      </dgm:prSet>
      <dgm:spPr/>
      <dgm:t>
        <a:bodyPr/>
        <a:lstStyle/>
        <a:p>
          <a:endParaRPr lang="en-GB"/>
        </a:p>
      </dgm:t>
    </dgm:pt>
    <dgm:pt modelId="{D554C5E2-2876-4588-826B-72266E86BBE7}" type="pres">
      <dgm:prSet presAssocID="{4FA5EAE5-1FD3-4A80-A609-3671DC0CC79B}" presName="hierRoot1" presStyleCnt="0"/>
      <dgm:spPr/>
    </dgm:pt>
    <dgm:pt modelId="{DD49C145-51E7-493C-B6C3-45BACFDAF92B}" type="pres">
      <dgm:prSet presAssocID="{4FA5EAE5-1FD3-4A80-A609-3671DC0CC79B}" presName="composite" presStyleCnt="0"/>
      <dgm:spPr/>
    </dgm:pt>
    <dgm:pt modelId="{246F7CA0-D89B-4968-B335-A68F3A6DD3A3}" type="pres">
      <dgm:prSet presAssocID="{4FA5EAE5-1FD3-4A80-A609-3671DC0CC79B}" presName="background" presStyleLbl="node0" presStyleIdx="0" presStyleCnt="1"/>
      <dgm:spPr/>
    </dgm:pt>
    <dgm:pt modelId="{089368DD-D34A-431B-B183-AD2A5AF5F24E}" type="pres">
      <dgm:prSet presAssocID="{4FA5EAE5-1FD3-4A80-A609-3671DC0CC79B}" presName="text" presStyleLbl="fgAcc0" presStyleIdx="0" presStyleCnt="1">
        <dgm:presLayoutVars>
          <dgm:chPref val="3"/>
        </dgm:presLayoutVars>
      </dgm:prSet>
      <dgm:spPr/>
      <dgm:t>
        <a:bodyPr/>
        <a:lstStyle/>
        <a:p>
          <a:endParaRPr lang="en-GB"/>
        </a:p>
      </dgm:t>
    </dgm:pt>
    <dgm:pt modelId="{1D24D589-F491-4485-BFF5-CDC52BDFA0A1}" type="pres">
      <dgm:prSet presAssocID="{4FA5EAE5-1FD3-4A80-A609-3671DC0CC79B}" presName="hierChild2" presStyleCnt="0"/>
      <dgm:spPr/>
    </dgm:pt>
    <dgm:pt modelId="{A3E7B757-2495-471E-8E12-027BF3D64FB2}" type="pres">
      <dgm:prSet presAssocID="{CCAD7626-C3F3-4CFE-A2C4-50D1E86DCD69}" presName="Name10" presStyleLbl="parChTrans1D2" presStyleIdx="0" presStyleCnt="2"/>
      <dgm:spPr/>
      <dgm:t>
        <a:bodyPr/>
        <a:lstStyle/>
        <a:p>
          <a:endParaRPr lang="en-GB"/>
        </a:p>
      </dgm:t>
    </dgm:pt>
    <dgm:pt modelId="{E591BADF-AA65-4EDC-A75D-F1645A5191CB}" type="pres">
      <dgm:prSet presAssocID="{27CC7FD3-401E-49AD-88D4-E35168B6A56B}" presName="hierRoot2" presStyleCnt="0"/>
      <dgm:spPr/>
    </dgm:pt>
    <dgm:pt modelId="{E81A8874-E964-4FDD-8C31-E8673A410F08}" type="pres">
      <dgm:prSet presAssocID="{27CC7FD3-401E-49AD-88D4-E35168B6A56B}" presName="composite2" presStyleCnt="0"/>
      <dgm:spPr/>
    </dgm:pt>
    <dgm:pt modelId="{1D219FAF-79EE-467A-9788-4831100AD5C5}" type="pres">
      <dgm:prSet presAssocID="{27CC7FD3-401E-49AD-88D4-E35168B6A56B}" presName="background2" presStyleLbl="node2" presStyleIdx="0" presStyleCnt="2"/>
      <dgm:spPr/>
    </dgm:pt>
    <dgm:pt modelId="{D949D538-9EDF-41F4-BB29-D3A673263D71}" type="pres">
      <dgm:prSet presAssocID="{27CC7FD3-401E-49AD-88D4-E35168B6A56B}" presName="text2" presStyleLbl="fgAcc2" presStyleIdx="0" presStyleCnt="2">
        <dgm:presLayoutVars>
          <dgm:chPref val="3"/>
        </dgm:presLayoutVars>
      </dgm:prSet>
      <dgm:spPr/>
      <dgm:t>
        <a:bodyPr/>
        <a:lstStyle/>
        <a:p>
          <a:endParaRPr lang="en-GB"/>
        </a:p>
      </dgm:t>
    </dgm:pt>
    <dgm:pt modelId="{66B400DB-413B-43D6-9D58-474C4C10D958}" type="pres">
      <dgm:prSet presAssocID="{27CC7FD3-401E-49AD-88D4-E35168B6A56B}" presName="hierChild3" presStyleCnt="0"/>
      <dgm:spPr/>
    </dgm:pt>
    <dgm:pt modelId="{A7CD8570-2FED-461B-B3EB-B9112AE5FA54}" type="pres">
      <dgm:prSet presAssocID="{8D1DB696-E96B-4A1A-8FA7-4B6151BD3C56}" presName="Name17" presStyleLbl="parChTrans1D3" presStyleIdx="0" presStyleCnt="2"/>
      <dgm:spPr/>
      <dgm:t>
        <a:bodyPr/>
        <a:lstStyle/>
        <a:p>
          <a:endParaRPr lang="en-GB"/>
        </a:p>
      </dgm:t>
    </dgm:pt>
    <dgm:pt modelId="{9046F6A5-3A3B-456B-8BD8-4096544579F4}" type="pres">
      <dgm:prSet presAssocID="{A6418ECB-DFB3-413B-8609-BFA7C6BDB048}" presName="hierRoot3" presStyleCnt="0"/>
      <dgm:spPr/>
    </dgm:pt>
    <dgm:pt modelId="{8754B831-0F99-49BC-83AB-B07762CBC9DD}" type="pres">
      <dgm:prSet presAssocID="{A6418ECB-DFB3-413B-8609-BFA7C6BDB048}" presName="composite3" presStyleCnt="0"/>
      <dgm:spPr/>
    </dgm:pt>
    <dgm:pt modelId="{D1DC3B30-A753-452F-BDF1-03A5A8AC9185}" type="pres">
      <dgm:prSet presAssocID="{A6418ECB-DFB3-413B-8609-BFA7C6BDB048}" presName="background3" presStyleLbl="node3" presStyleIdx="0" presStyleCnt="2"/>
      <dgm:spPr/>
    </dgm:pt>
    <dgm:pt modelId="{E909E1B0-9E13-4221-A56F-289EE960F5FA}" type="pres">
      <dgm:prSet presAssocID="{A6418ECB-DFB3-413B-8609-BFA7C6BDB048}" presName="text3" presStyleLbl="fgAcc3" presStyleIdx="0" presStyleCnt="2">
        <dgm:presLayoutVars>
          <dgm:chPref val="3"/>
        </dgm:presLayoutVars>
      </dgm:prSet>
      <dgm:spPr/>
      <dgm:t>
        <a:bodyPr/>
        <a:lstStyle/>
        <a:p>
          <a:endParaRPr lang="en-GB"/>
        </a:p>
      </dgm:t>
    </dgm:pt>
    <dgm:pt modelId="{F31CA3BD-E2CD-445D-82F9-8D2D9A143B23}" type="pres">
      <dgm:prSet presAssocID="{A6418ECB-DFB3-413B-8609-BFA7C6BDB048}" presName="hierChild4" presStyleCnt="0"/>
      <dgm:spPr/>
    </dgm:pt>
    <dgm:pt modelId="{3BC98E05-95F2-4E1F-BE63-93D2F29B74B3}" type="pres">
      <dgm:prSet presAssocID="{2CFADD70-A476-4F0E-9AA5-5F3A4E076B4D}" presName="Name23" presStyleLbl="parChTrans1D4" presStyleIdx="0" presStyleCnt="2"/>
      <dgm:spPr/>
    </dgm:pt>
    <dgm:pt modelId="{C539FDBC-9519-486A-A480-41204E1F53C9}" type="pres">
      <dgm:prSet presAssocID="{4A22C173-B0DD-4376-98D2-07DD2EF38440}" presName="hierRoot4" presStyleCnt="0"/>
      <dgm:spPr/>
    </dgm:pt>
    <dgm:pt modelId="{A857C494-DB72-46EE-9BEF-79CE4E7BFC41}" type="pres">
      <dgm:prSet presAssocID="{4A22C173-B0DD-4376-98D2-07DD2EF38440}" presName="composite4" presStyleCnt="0"/>
      <dgm:spPr/>
    </dgm:pt>
    <dgm:pt modelId="{2A4A9AF6-52EA-4AD0-AA27-75AEA2765A17}" type="pres">
      <dgm:prSet presAssocID="{4A22C173-B0DD-4376-98D2-07DD2EF38440}" presName="background4" presStyleLbl="node4" presStyleIdx="0" presStyleCnt="2"/>
      <dgm:spPr/>
    </dgm:pt>
    <dgm:pt modelId="{FA2D1A75-749A-4977-B010-1C698CF0D0AF}" type="pres">
      <dgm:prSet presAssocID="{4A22C173-B0DD-4376-98D2-07DD2EF38440}" presName="text4" presStyleLbl="fgAcc4" presStyleIdx="0" presStyleCnt="2">
        <dgm:presLayoutVars>
          <dgm:chPref val="3"/>
        </dgm:presLayoutVars>
      </dgm:prSet>
      <dgm:spPr/>
      <dgm:t>
        <a:bodyPr/>
        <a:lstStyle/>
        <a:p>
          <a:endParaRPr lang="en-GB"/>
        </a:p>
      </dgm:t>
    </dgm:pt>
    <dgm:pt modelId="{2B6C2F6B-75E0-493B-B439-476DD21A4BBF}" type="pres">
      <dgm:prSet presAssocID="{4A22C173-B0DD-4376-98D2-07DD2EF38440}" presName="hierChild5" presStyleCnt="0"/>
      <dgm:spPr/>
    </dgm:pt>
    <dgm:pt modelId="{AA417815-54E8-4B62-A33D-565FA190803E}" type="pres">
      <dgm:prSet presAssocID="{68D064B9-78D9-4706-AF3B-7F4743B38FD6}" presName="Name10" presStyleLbl="parChTrans1D2" presStyleIdx="1" presStyleCnt="2"/>
      <dgm:spPr/>
      <dgm:t>
        <a:bodyPr/>
        <a:lstStyle/>
        <a:p>
          <a:endParaRPr lang="en-GB"/>
        </a:p>
      </dgm:t>
    </dgm:pt>
    <dgm:pt modelId="{A9A70C78-B169-411A-9810-D878D0A4214D}" type="pres">
      <dgm:prSet presAssocID="{A8225D27-C279-4E03-B87B-40B03653A494}" presName="hierRoot2" presStyleCnt="0"/>
      <dgm:spPr/>
    </dgm:pt>
    <dgm:pt modelId="{FDE7D988-3962-4DC0-8180-20C17E967CF6}" type="pres">
      <dgm:prSet presAssocID="{A8225D27-C279-4E03-B87B-40B03653A494}" presName="composite2" presStyleCnt="0"/>
      <dgm:spPr/>
    </dgm:pt>
    <dgm:pt modelId="{908172F0-0DAE-4D3B-A2C9-52BC02EEA8CE}" type="pres">
      <dgm:prSet presAssocID="{A8225D27-C279-4E03-B87B-40B03653A494}" presName="background2" presStyleLbl="node2" presStyleIdx="1" presStyleCnt="2"/>
      <dgm:spPr/>
    </dgm:pt>
    <dgm:pt modelId="{D7F220F9-2638-4D20-A306-2280912B1A40}" type="pres">
      <dgm:prSet presAssocID="{A8225D27-C279-4E03-B87B-40B03653A494}" presName="text2" presStyleLbl="fgAcc2" presStyleIdx="1" presStyleCnt="2">
        <dgm:presLayoutVars>
          <dgm:chPref val="3"/>
        </dgm:presLayoutVars>
      </dgm:prSet>
      <dgm:spPr/>
      <dgm:t>
        <a:bodyPr/>
        <a:lstStyle/>
        <a:p>
          <a:endParaRPr lang="en-GB"/>
        </a:p>
      </dgm:t>
    </dgm:pt>
    <dgm:pt modelId="{38B338A7-BCB2-436A-A326-365575AA0B09}" type="pres">
      <dgm:prSet presAssocID="{A8225D27-C279-4E03-B87B-40B03653A494}" presName="hierChild3" presStyleCnt="0"/>
      <dgm:spPr/>
    </dgm:pt>
    <dgm:pt modelId="{2A0D2FD9-8609-43B7-BB1F-37DA6B72F88C}" type="pres">
      <dgm:prSet presAssocID="{D05C8987-39B3-44E5-9FAC-5F797F01A8A8}" presName="Name17" presStyleLbl="parChTrans1D3" presStyleIdx="1" presStyleCnt="2"/>
      <dgm:spPr/>
    </dgm:pt>
    <dgm:pt modelId="{F06C6F1D-FADA-41E8-90E7-5A126ABE4699}" type="pres">
      <dgm:prSet presAssocID="{7DA19C97-453D-4502-B31F-C486FDAEB911}" presName="hierRoot3" presStyleCnt="0"/>
      <dgm:spPr/>
    </dgm:pt>
    <dgm:pt modelId="{DF074FBE-5FCE-44D7-8365-07928CC8EAA3}" type="pres">
      <dgm:prSet presAssocID="{7DA19C97-453D-4502-B31F-C486FDAEB911}" presName="composite3" presStyleCnt="0"/>
      <dgm:spPr/>
    </dgm:pt>
    <dgm:pt modelId="{509FB15E-141B-4678-84FE-46AF6B37CBCE}" type="pres">
      <dgm:prSet presAssocID="{7DA19C97-453D-4502-B31F-C486FDAEB911}" presName="background3" presStyleLbl="node3" presStyleIdx="1" presStyleCnt="2"/>
      <dgm:spPr/>
    </dgm:pt>
    <dgm:pt modelId="{5BDD0608-71AB-42B8-BD93-C005D124E448}" type="pres">
      <dgm:prSet presAssocID="{7DA19C97-453D-4502-B31F-C486FDAEB911}" presName="text3" presStyleLbl="fgAcc3" presStyleIdx="1" presStyleCnt="2">
        <dgm:presLayoutVars>
          <dgm:chPref val="3"/>
        </dgm:presLayoutVars>
      </dgm:prSet>
      <dgm:spPr/>
      <dgm:t>
        <a:bodyPr/>
        <a:lstStyle/>
        <a:p>
          <a:endParaRPr lang="en-GB"/>
        </a:p>
      </dgm:t>
    </dgm:pt>
    <dgm:pt modelId="{06EEF2D2-7D53-408B-A0A5-133A5BEC412C}" type="pres">
      <dgm:prSet presAssocID="{7DA19C97-453D-4502-B31F-C486FDAEB911}" presName="hierChild4" presStyleCnt="0"/>
      <dgm:spPr/>
    </dgm:pt>
    <dgm:pt modelId="{E890E289-3304-497C-A7A6-C8465D764114}" type="pres">
      <dgm:prSet presAssocID="{E58D45A1-0BA6-4794-8D31-F8022CEF7E6A}" presName="Name23" presStyleLbl="parChTrans1D4" presStyleIdx="1" presStyleCnt="2"/>
      <dgm:spPr/>
      <dgm:t>
        <a:bodyPr/>
        <a:lstStyle/>
        <a:p>
          <a:endParaRPr lang="en-GB"/>
        </a:p>
      </dgm:t>
    </dgm:pt>
    <dgm:pt modelId="{270DB794-24EC-491E-B8CD-16CF678277D3}" type="pres">
      <dgm:prSet presAssocID="{49BFEAA2-E276-4097-A418-409A4129DCEE}" presName="hierRoot4" presStyleCnt="0"/>
      <dgm:spPr/>
    </dgm:pt>
    <dgm:pt modelId="{6331886C-6B00-43DF-A96F-B2C78D31A493}" type="pres">
      <dgm:prSet presAssocID="{49BFEAA2-E276-4097-A418-409A4129DCEE}" presName="composite4" presStyleCnt="0"/>
      <dgm:spPr/>
    </dgm:pt>
    <dgm:pt modelId="{896518DB-CFE6-4D13-807D-BC96A79742D5}" type="pres">
      <dgm:prSet presAssocID="{49BFEAA2-E276-4097-A418-409A4129DCEE}" presName="background4" presStyleLbl="node4" presStyleIdx="1" presStyleCnt="2"/>
      <dgm:spPr/>
    </dgm:pt>
    <dgm:pt modelId="{CA477D73-82BC-410A-85DD-99E8400E0487}" type="pres">
      <dgm:prSet presAssocID="{49BFEAA2-E276-4097-A418-409A4129DCEE}" presName="text4" presStyleLbl="fgAcc4" presStyleIdx="1" presStyleCnt="2">
        <dgm:presLayoutVars>
          <dgm:chPref val="3"/>
        </dgm:presLayoutVars>
      </dgm:prSet>
      <dgm:spPr/>
      <dgm:t>
        <a:bodyPr/>
        <a:lstStyle/>
        <a:p>
          <a:endParaRPr lang="en-GB"/>
        </a:p>
      </dgm:t>
    </dgm:pt>
    <dgm:pt modelId="{DCFE4995-D971-40F2-BD2E-7B1849F8C156}" type="pres">
      <dgm:prSet presAssocID="{49BFEAA2-E276-4097-A418-409A4129DCEE}" presName="hierChild5" presStyleCnt="0"/>
      <dgm:spPr/>
    </dgm:pt>
  </dgm:ptLst>
  <dgm:cxnLst>
    <dgm:cxn modelId="{BA4F9956-9EB1-4949-8001-0D5AF8020657}" type="presOf" srcId="{A8225D27-C279-4E03-B87B-40B03653A494}" destId="{D7F220F9-2638-4D20-A306-2280912B1A40}" srcOrd="0" destOrd="0" presId="urn:microsoft.com/office/officeart/2005/8/layout/hierarchy1"/>
    <dgm:cxn modelId="{1ECA7503-82A8-489E-8332-753CBADE9F09}" type="presOf" srcId="{49BFEAA2-E276-4097-A418-409A4129DCEE}" destId="{CA477D73-82BC-410A-85DD-99E8400E0487}" srcOrd="0" destOrd="0" presId="urn:microsoft.com/office/officeart/2005/8/layout/hierarchy1"/>
    <dgm:cxn modelId="{57272A5D-7BCE-4457-9049-F50550E2DE6A}" srcId="{D0C14176-867F-4C81-9A49-31AB1D9FD57A}" destId="{4FA5EAE5-1FD3-4A80-A609-3671DC0CC79B}" srcOrd="0" destOrd="0" parTransId="{D789B704-34C7-4DED-9C83-44D16976F369}" sibTransId="{AFE6E6D5-4122-411A-BF5E-48244E218F93}"/>
    <dgm:cxn modelId="{7E0A163F-D857-4AC2-AC48-D099D95501E1}" srcId="{7DA19C97-453D-4502-B31F-C486FDAEB911}" destId="{49BFEAA2-E276-4097-A418-409A4129DCEE}" srcOrd="0" destOrd="0" parTransId="{E58D45A1-0BA6-4794-8D31-F8022CEF7E6A}" sibTransId="{1435043D-C55C-49AB-832D-095F142A0204}"/>
    <dgm:cxn modelId="{991E421D-42E6-456B-89D9-84B291A4BFF2}" type="presOf" srcId="{D0C14176-867F-4C81-9A49-31AB1D9FD57A}" destId="{372A5EC0-7558-4EB7-A88D-5A20AF5E87AF}" srcOrd="0" destOrd="0" presId="urn:microsoft.com/office/officeart/2005/8/layout/hierarchy1"/>
    <dgm:cxn modelId="{3BD0E145-20BD-4C25-928A-92B97FF4FA1B}" type="presOf" srcId="{27CC7FD3-401E-49AD-88D4-E35168B6A56B}" destId="{D949D538-9EDF-41F4-BB29-D3A673263D71}" srcOrd="0" destOrd="0" presId="urn:microsoft.com/office/officeart/2005/8/layout/hierarchy1"/>
    <dgm:cxn modelId="{EA92DFCE-C747-4BD8-BF28-C5FF92D4CD70}" srcId="{27CC7FD3-401E-49AD-88D4-E35168B6A56B}" destId="{A6418ECB-DFB3-413B-8609-BFA7C6BDB048}" srcOrd="0" destOrd="0" parTransId="{8D1DB696-E96B-4A1A-8FA7-4B6151BD3C56}" sibTransId="{592B2EB9-2459-420A-B8FD-6D53861B9822}"/>
    <dgm:cxn modelId="{AA759619-9B95-40EC-92CF-6A2473A18864}" type="presOf" srcId="{8D1DB696-E96B-4A1A-8FA7-4B6151BD3C56}" destId="{A7CD8570-2FED-461B-B3EB-B9112AE5FA54}" srcOrd="0" destOrd="0" presId="urn:microsoft.com/office/officeart/2005/8/layout/hierarchy1"/>
    <dgm:cxn modelId="{F94836E5-9E53-441D-9D88-09732B52EFA6}" type="presOf" srcId="{68D064B9-78D9-4706-AF3B-7F4743B38FD6}" destId="{AA417815-54E8-4B62-A33D-565FA190803E}" srcOrd="0" destOrd="0" presId="urn:microsoft.com/office/officeart/2005/8/layout/hierarchy1"/>
    <dgm:cxn modelId="{8BF68C3E-A064-44B1-9FF8-C877A935E797}" type="presOf" srcId="{E58D45A1-0BA6-4794-8D31-F8022CEF7E6A}" destId="{E890E289-3304-497C-A7A6-C8465D764114}" srcOrd="0" destOrd="0" presId="urn:microsoft.com/office/officeart/2005/8/layout/hierarchy1"/>
    <dgm:cxn modelId="{0109A7A9-637A-4F90-996E-586F9DC55A23}" type="presOf" srcId="{D05C8987-39B3-44E5-9FAC-5F797F01A8A8}" destId="{2A0D2FD9-8609-43B7-BB1F-37DA6B72F88C}" srcOrd="0" destOrd="0" presId="urn:microsoft.com/office/officeart/2005/8/layout/hierarchy1"/>
    <dgm:cxn modelId="{ED6B5848-6567-418F-8106-EF575B7E76AE}" type="presOf" srcId="{4A22C173-B0DD-4376-98D2-07DD2EF38440}" destId="{FA2D1A75-749A-4977-B010-1C698CF0D0AF}" srcOrd="0" destOrd="0" presId="urn:microsoft.com/office/officeart/2005/8/layout/hierarchy1"/>
    <dgm:cxn modelId="{98E2DB66-3BAD-4676-9EED-F5A20EE9E612}" srcId="{4FA5EAE5-1FD3-4A80-A609-3671DC0CC79B}" destId="{A8225D27-C279-4E03-B87B-40B03653A494}" srcOrd="1" destOrd="0" parTransId="{68D064B9-78D9-4706-AF3B-7F4743B38FD6}" sibTransId="{ECA31470-515A-4302-9AA7-E44135394C56}"/>
    <dgm:cxn modelId="{998B8390-7A37-4BF0-8CBC-BBCE8525017D}" srcId="{A8225D27-C279-4E03-B87B-40B03653A494}" destId="{7DA19C97-453D-4502-B31F-C486FDAEB911}" srcOrd="0" destOrd="0" parTransId="{D05C8987-39B3-44E5-9FAC-5F797F01A8A8}" sibTransId="{8228F5FD-7D9E-4320-BF15-482DB950F566}"/>
    <dgm:cxn modelId="{AF7BEDDB-9177-447E-89C8-17C50A02FE37}" srcId="{A6418ECB-DFB3-413B-8609-BFA7C6BDB048}" destId="{4A22C173-B0DD-4376-98D2-07DD2EF38440}" srcOrd="0" destOrd="0" parTransId="{2CFADD70-A476-4F0E-9AA5-5F3A4E076B4D}" sibTransId="{8D6D73D4-860E-4FA6-AE30-19D78A087832}"/>
    <dgm:cxn modelId="{C6D96C6B-146E-4319-BCB2-074B6F9FA8F0}" type="presOf" srcId="{A6418ECB-DFB3-413B-8609-BFA7C6BDB048}" destId="{E909E1B0-9E13-4221-A56F-289EE960F5FA}" srcOrd="0" destOrd="0" presId="urn:microsoft.com/office/officeart/2005/8/layout/hierarchy1"/>
    <dgm:cxn modelId="{BCF6D294-BBF1-4C76-B8B2-E06BE2921DD1}" type="presOf" srcId="{7DA19C97-453D-4502-B31F-C486FDAEB911}" destId="{5BDD0608-71AB-42B8-BD93-C005D124E448}" srcOrd="0" destOrd="0" presId="urn:microsoft.com/office/officeart/2005/8/layout/hierarchy1"/>
    <dgm:cxn modelId="{5C12C805-8A7E-4347-975E-173C4EAC94AB}" type="presOf" srcId="{CCAD7626-C3F3-4CFE-A2C4-50D1E86DCD69}" destId="{A3E7B757-2495-471E-8E12-027BF3D64FB2}" srcOrd="0" destOrd="0" presId="urn:microsoft.com/office/officeart/2005/8/layout/hierarchy1"/>
    <dgm:cxn modelId="{2D493DE3-FB2B-477D-9581-75C750674D85}" type="presOf" srcId="{2CFADD70-A476-4F0E-9AA5-5F3A4E076B4D}" destId="{3BC98E05-95F2-4E1F-BE63-93D2F29B74B3}" srcOrd="0" destOrd="0" presId="urn:microsoft.com/office/officeart/2005/8/layout/hierarchy1"/>
    <dgm:cxn modelId="{7BB5B170-F218-4E42-BAB0-A76B207B7B39}" srcId="{4FA5EAE5-1FD3-4A80-A609-3671DC0CC79B}" destId="{27CC7FD3-401E-49AD-88D4-E35168B6A56B}" srcOrd="0" destOrd="0" parTransId="{CCAD7626-C3F3-4CFE-A2C4-50D1E86DCD69}" sibTransId="{18DCB32A-2416-4E74-9E45-9B1042AC5E38}"/>
    <dgm:cxn modelId="{4D09FF9C-0299-4F5F-AAAE-1E034A2F28F6}" type="presOf" srcId="{4FA5EAE5-1FD3-4A80-A609-3671DC0CC79B}" destId="{089368DD-D34A-431B-B183-AD2A5AF5F24E}" srcOrd="0" destOrd="0" presId="urn:microsoft.com/office/officeart/2005/8/layout/hierarchy1"/>
    <dgm:cxn modelId="{4953A434-B586-4314-8809-A0070795C3D6}" type="presParOf" srcId="{372A5EC0-7558-4EB7-A88D-5A20AF5E87AF}" destId="{D554C5E2-2876-4588-826B-72266E86BBE7}" srcOrd="0" destOrd="0" presId="urn:microsoft.com/office/officeart/2005/8/layout/hierarchy1"/>
    <dgm:cxn modelId="{2472B0F9-3A1F-446B-BFCC-51F3F82A1575}" type="presParOf" srcId="{D554C5E2-2876-4588-826B-72266E86BBE7}" destId="{DD49C145-51E7-493C-B6C3-45BACFDAF92B}" srcOrd="0" destOrd="0" presId="urn:microsoft.com/office/officeart/2005/8/layout/hierarchy1"/>
    <dgm:cxn modelId="{6B749B51-3F4F-48DE-8D40-D98EAA5FEF27}" type="presParOf" srcId="{DD49C145-51E7-493C-B6C3-45BACFDAF92B}" destId="{246F7CA0-D89B-4968-B335-A68F3A6DD3A3}" srcOrd="0" destOrd="0" presId="urn:microsoft.com/office/officeart/2005/8/layout/hierarchy1"/>
    <dgm:cxn modelId="{DF2FE7E2-CECB-46C0-947A-FCA332B11E26}" type="presParOf" srcId="{DD49C145-51E7-493C-B6C3-45BACFDAF92B}" destId="{089368DD-D34A-431B-B183-AD2A5AF5F24E}" srcOrd="1" destOrd="0" presId="urn:microsoft.com/office/officeart/2005/8/layout/hierarchy1"/>
    <dgm:cxn modelId="{69E8CD04-78AD-4A7A-A397-8C0863552277}" type="presParOf" srcId="{D554C5E2-2876-4588-826B-72266E86BBE7}" destId="{1D24D589-F491-4485-BFF5-CDC52BDFA0A1}" srcOrd="1" destOrd="0" presId="urn:microsoft.com/office/officeart/2005/8/layout/hierarchy1"/>
    <dgm:cxn modelId="{B9008455-9DAC-4742-BDD3-D5DBA9BB6918}" type="presParOf" srcId="{1D24D589-F491-4485-BFF5-CDC52BDFA0A1}" destId="{A3E7B757-2495-471E-8E12-027BF3D64FB2}" srcOrd="0" destOrd="0" presId="urn:microsoft.com/office/officeart/2005/8/layout/hierarchy1"/>
    <dgm:cxn modelId="{04549898-E532-4763-BA8A-405093AEFCD9}" type="presParOf" srcId="{1D24D589-F491-4485-BFF5-CDC52BDFA0A1}" destId="{E591BADF-AA65-4EDC-A75D-F1645A5191CB}" srcOrd="1" destOrd="0" presId="urn:microsoft.com/office/officeart/2005/8/layout/hierarchy1"/>
    <dgm:cxn modelId="{284AF789-9286-422C-AE8A-077FBB3D407E}" type="presParOf" srcId="{E591BADF-AA65-4EDC-A75D-F1645A5191CB}" destId="{E81A8874-E964-4FDD-8C31-E8673A410F08}" srcOrd="0" destOrd="0" presId="urn:microsoft.com/office/officeart/2005/8/layout/hierarchy1"/>
    <dgm:cxn modelId="{25103047-28CB-407A-9CBE-F232573090B1}" type="presParOf" srcId="{E81A8874-E964-4FDD-8C31-E8673A410F08}" destId="{1D219FAF-79EE-467A-9788-4831100AD5C5}" srcOrd="0" destOrd="0" presId="urn:microsoft.com/office/officeart/2005/8/layout/hierarchy1"/>
    <dgm:cxn modelId="{2092E60E-F8F3-4DA8-9780-8F2BC53FAF21}" type="presParOf" srcId="{E81A8874-E964-4FDD-8C31-E8673A410F08}" destId="{D949D538-9EDF-41F4-BB29-D3A673263D71}" srcOrd="1" destOrd="0" presId="urn:microsoft.com/office/officeart/2005/8/layout/hierarchy1"/>
    <dgm:cxn modelId="{864B3FCA-91A1-4C52-AEFC-3638CD3E3C97}" type="presParOf" srcId="{E591BADF-AA65-4EDC-A75D-F1645A5191CB}" destId="{66B400DB-413B-43D6-9D58-474C4C10D958}" srcOrd="1" destOrd="0" presId="urn:microsoft.com/office/officeart/2005/8/layout/hierarchy1"/>
    <dgm:cxn modelId="{E63D24B8-B37B-46FB-BE06-1A2159FC12AC}" type="presParOf" srcId="{66B400DB-413B-43D6-9D58-474C4C10D958}" destId="{A7CD8570-2FED-461B-B3EB-B9112AE5FA54}" srcOrd="0" destOrd="0" presId="urn:microsoft.com/office/officeart/2005/8/layout/hierarchy1"/>
    <dgm:cxn modelId="{28897FED-06FB-47E7-BED6-67FAD4D35421}" type="presParOf" srcId="{66B400DB-413B-43D6-9D58-474C4C10D958}" destId="{9046F6A5-3A3B-456B-8BD8-4096544579F4}" srcOrd="1" destOrd="0" presId="urn:microsoft.com/office/officeart/2005/8/layout/hierarchy1"/>
    <dgm:cxn modelId="{3FBDC81F-36F7-475E-B263-CCD0583A9048}" type="presParOf" srcId="{9046F6A5-3A3B-456B-8BD8-4096544579F4}" destId="{8754B831-0F99-49BC-83AB-B07762CBC9DD}" srcOrd="0" destOrd="0" presId="urn:microsoft.com/office/officeart/2005/8/layout/hierarchy1"/>
    <dgm:cxn modelId="{FC6A6A50-BE28-4BDE-95B0-12EBAC221B7E}" type="presParOf" srcId="{8754B831-0F99-49BC-83AB-B07762CBC9DD}" destId="{D1DC3B30-A753-452F-BDF1-03A5A8AC9185}" srcOrd="0" destOrd="0" presId="urn:microsoft.com/office/officeart/2005/8/layout/hierarchy1"/>
    <dgm:cxn modelId="{0965684D-DA4B-4223-A31A-97046E6692B7}" type="presParOf" srcId="{8754B831-0F99-49BC-83AB-B07762CBC9DD}" destId="{E909E1B0-9E13-4221-A56F-289EE960F5FA}" srcOrd="1" destOrd="0" presId="urn:microsoft.com/office/officeart/2005/8/layout/hierarchy1"/>
    <dgm:cxn modelId="{DC41DABD-13CB-4FD8-9095-869B91286BE1}" type="presParOf" srcId="{9046F6A5-3A3B-456B-8BD8-4096544579F4}" destId="{F31CA3BD-E2CD-445D-82F9-8D2D9A143B23}" srcOrd="1" destOrd="0" presId="urn:microsoft.com/office/officeart/2005/8/layout/hierarchy1"/>
    <dgm:cxn modelId="{A93A136C-4785-4878-B52F-16A7A49E217D}" type="presParOf" srcId="{F31CA3BD-E2CD-445D-82F9-8D2D9A143B23}" destId="{3BC98E05-95F2-4E1F-BE63-93D2F29B74B3}" srcOrd="0" destOrd="0" presId="urn:microsoft.com/office/officeart/2005/8/layout/hierarchy1"/>
    <dgm:cxn modelId="{873A85D5-D41A-4FB8-B00A-585BB6A37DCF}" type="presParOf" srcId="{F31CA3BD-E2CD-445D-82F9-8D2D9A143B23}" destId="{C539FDBC-9519-486A-A480-41204E1F53C9}" srcOrd="1" destOrd="0" presId="urn:microsoft.com/office/officeart/2005/8/layout/hierarchy1"/>
    <dgm:cxn modelId="{AE81F469-B0DF-4CF8-B8D7-887F0E1DB0B9}" type="presParOf" srcId="{C539FDBC-9519-486A-A480-41204E1F53C9}" destId="{A857C494-DB72-46EE-9BEF-79CE4E7BFC41}" srcOrd="0" destOrd="0" presId="urn:microsoft.com/office/officeart/2005/8/layout/hierarchy1"/>
    <dgm:cxn modelId="{7C93EAFA-05B7-4756-A3F1-3A6143B5BAE6}" type="presParOf" srcId="{A857C494-DB72-46EE-9BEF-79CE4E7BFC41}" destId="{2A4A9AF6-52EA-4AD0-AA27-75AEA2765A17}" srcOrd="0" destOrd="0" presId="urn:microsoft.com/office/officeart/2005/8/layout/hierarchy1"/>
    <dgm:cxn modelId="{257377D3-1CD5-41E8-8308-3F7347427D91}" type="presParOf" srcId="{A857C494-DB72-46EE-9BEF-79CE4E7BFC41}" destId="{FA2D1A75-749A-4977-B010-1C698CF0D0AF}" srcOrd="1" destOrd="0" presId="urn:microsoft.com/office/officeart/2005/8/layout/hierarchy1"/>
    <dgm:cxn modelId="{C02F397C-1BFA-428F-9DCE-F809D6B327AB}" type="presParOf" srcId="{C539FDBC-9519-486A-A480-41204E1F53C9}" destId="{2B6C2F6B-75E0-493B-B439-476DD21A4BBF}" srcOrd="1" destOrd="0" presId="urn:microsoft.com/office/officeart/2005/8/layout/hierarchy1"/>
    <dgm:cxn modelId="{0210C475-C901-4C92-BB30-6BDB7DF09970}" type="presParOf" srcId="{1D24D589-F491-4485-BFF5-CDC52BDFA0A1}" destId="{AA417815-54E8-4B62-A33D-565FA190803E}" srcOrd="2" destOrd="0" presId="urn:microsoft.com/office/officeart/2005/8/layout/hierarchy1"/>
    <dgm:cxn modelId="{C1D8F5E4-33C0-43E0-9E52-BE1B4E5F3432}" type="presParOf" srcId="{1D24D589-F491-4485-BFF5-CDC52BDFA0A1}" destId="{A9A70C78-B169-411A-9810-D878D0A4214D}" srcOrd="3" destOrd="0" presId="urn:microsoft.com/office/officeart/2005/8/layout/hierarchy1"/>
    <dgm:cxn modelId="{EE4857B0-7376-4204-983A-40EB1853B7D3}" type="presParOf" srcId="{A9A70C78-B169-411A-9810-D878D0A4214D}" destId="{FDE7D988-3962-4DC0-8180-20C17E967CF6}" srcOrd="0" destOrd="0" presId="urn:microsoft.com/office/officeart/2005/8/layout/hierarchy1"/>
    <dgm:cxn modelId="{487AB39A-5862-4E4C-9E43-7DDD87A1E4D4}" type="presParOf" srcId="{FDE7D988-3962-4DC0-8180-20C17E967CF6}" destId="{908172F0-0DAE-4D3B-A2C9-52BC02EEA8CE}" srcOrd="0" destOrd="0" presId="urn:microsoft.com/office/officeart/2005/8/layout/hierarchy1"/>
    <dgm:cxn modelId="{5AD0E256-4873-48A3-8336-0B7322320DDD}" type="presParOf" srcId="{FDE7D988-3962-4DC0-8180-20C17E967CF6}" destId="{D7F220F9-2638-4D20-A306-2280912B1A40}" srcOrd="1" destOrd="0" presId="urn:microsoft.com/office/officeart/2005/8/layout/hierarchy1"/>
    <dgm:cxn modelId="{EB5D52C0-0246-4574-873A-EFD81535ED80}" type="presParOf" srcId="{A9A70C78-B169-411A-9810-D878D0A4214D}" destId="{38B338A7-BCB2-436A-A326-365575AA0B09}" srcOrd="1" destOrd="0" presId="urn:microsoft.com/office/officeart/2005/8/layout/hierarchy1"/>
    <dgm:cxn modelId="{352D521C-F7DE-4F49-AF02-BE075050AC8C}" type="presParOf" srcId="{38B338A7-BCB2-436A-A326-365575AA0B09}" destId="{2A0D2FD9-8609-43B7-BB1F-37DA6B72F88C}" srcOrd="0" destOrd="0" presId="urn:microsoft.com/office/officeart/2005/8/layout/hierarchy1"/>
    <dgm:cxn modelId="{4DE921CD-A9BB-42E2-BADA-ABDD227DDC42}" type="presParOf" srcId="{38B338A7-BCB2-436A-A326-365575AA0B09}" destId="{F06C6F1D-FADA-41E8-90E7-5A126ABE4699}" srcOrd="1" destOrd="0" presId="urn:microsoft.com/office/officeart/2005/8/layout/hierarchy1"/>
    <dgm:cxn modelId="{0E73BD03-9A7A-4A04-95A4-B8CBF73B8421}" type="presParOf" srcId="{F06C6F1D-FADA-41E8-90E7-5A126ABE4699}" destId="{DF074FBE-5FCE-44D7-8365-07928CC8EAA3}" srcOrd="0" destOrd="0" presId="urn:microsoft.com/office/officeart/2005/8/layout/hierarchy1"/>
    <dgm:cxn modelId="{C85D4315-DAF1-4AF6-B84E-F30F18BD04C4}" type="presParOf" srcId="{DF074FBE-5FCE-44D7-8365-07928CC8EAA3}" destId="{509FB15E-141B-4678-84FE-46AF6B37CBCE}" srcOrd="0" destOrd="0" presId="urn:microsoft.com/office/officeart/2005/8/layout/hierarchy1"/>
    <dgm:cxn modelId="{E54AC803-F2B6-44F9-A9B0-35D24C91B461}" type="presParOf" srcId="{DF074FBE-5FCE-44D7-8365-07928CC8EAA3}" destId="{5BDD0608-71AB-42B8-BD93-C005D124E448}" srcOrd="1" destOrd="0" presId="urn:microsoft.com/office/officeart/2005/8/layout/hierarchy1"/>
    <dgm:cxn modelId="{4E5FF2AC-9D3E-4235-B8D9-CFDCC62E0067}" type="presParOf" srcId="{F06C6F1D-FADA-41E8-90E7-5A126ABE4699}" destId="{06EEF2D2-7D53-408B-A0A5-133A5BEC412C}" srcOrd="1" destOrd="0" presId="urn:microsoft.com/office/officeart/2005/8/layout/hierarchy1"/>
    <dgm:cxn modelId="{224F5759-EE8A-44AF-AA65-AF4D21DF70EB}" type="presParOf" srcId="{06EEF2D2-7D53-408B-A0A5-133A5BEC412C}" destId="{E890E289-3304-497C-A7A6-C8465D764114}" srcOrd="0" destOrd="0" presId="urn:microsoft.com/office/officeart/2005/8/layout/hierarchy1"/>
    <dgm:cxn modelId="{09DCE6DE-2881-4FDD-8AB0-CE0ADBC0606E}" type="presParOf" srcId="{06EEF2D2-7D53-408B-A0A5-133A5BEC412C}" destId="{270DB794-24EC-491E-B8CD-16CF678277D3}" srcOrd="1" destOrd="0" presId="urn:microsoft.com/office/officeart/2005/8/layout/hierarchy1"/>
    <dgm:cxn modelId="{46745F15-E9E7-40CE-BD8A-25632DED47DB}" type="presParOf" srcId="{270DB794-24EC-491E-B8CD-16CF678277D3}" destId="{6331886C-6B00-43DF-A96F-B2C78D31A493}" srcOrd="0" destOrd="0" presId="urn:microsoft.com/office/officeart/2005/8/layout/hierarchy1"/>
    <dgm:cxn modelId="{1E3FFFF5-B08C-4F0B-93F2-02812DBAD249}" type="presParOf" srcId="{6331886C-6B00-43DF-A96F-B2C78D31A493}" destId="{896518DB-CFE6-4D13-807D-BC96A79742D5}" srcOrd="0" destOrd="0" presId="urn:microsoft.com/office/officeart/2005/8/layout/hierarchy1"/>
    <dgm:cxn modelId="{941B718B-9D41-4AAA-BEDB-EC18B0A97D79}" type="presParOf" srcId="{6331886C-6B00-43DF-A96F-B2C78D31A493}" destId="{CA477D73-82BC-410A-85DD-99E8400E0487}" srcOrd="1" destOrd="0" presId="urn:microsoft.com/office/officeart/2005/8/layout/hierarchy1"/>
    <dgm:cxn modelId="{6E8CD324-0B93-4143-B881-DA814CB5207E}" type="presParOf" srcId="{270DB794-24EC-491E-B8CD-16CF678277D3}" destId="{DCFE4995-D971-40F2-BD2E-7B1849F8C15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0E289-3304-497C-A7A6-C8465D764114}">
      <dsp:nvSpPr>
        <dsp:cNvPr id="0" name=""/>
        <dsp:cNvSpPr/>
      </dsp:nvSpPr>
      <dsp:spPr>
        <a:xfrm>
          <a:off x="4783343" y="3198487"/>
          <a:ext cx="91440" cy="373916"/>
        </a:xfrm>
        <a:custGeom>
          <a:avLst/>
          <a:gdLst/>
          <a:ahLst/>
          <a:cxnLst/>
          <a:rect l="0" t="0" r="0" b="0"/>
          <a:pathLst>
            <a:path>
              <a:moveTo>
                <a:pt x="45720" y="0"/>
              </a:moveTo>
              <a:lnTo>
                <a:pt x="45720" y="37391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0D2FD9-8609-43B7-BB1F-37DA6B72F88C}">
      <dsp:nvSpPr>
        <dsp:cNvPr id="0" name=""/>
        <dsp:cNvSpPr/>
      </dsp:nvSpPr>
      <dsp:spPr>
        <a:xfrm>
          <a:off x="4783343" y="2008168"/>
          <a:ext cx="91440" cy="373916"/>
        </a:xfrm>
        <a:custGeom>
          <a:avLst/>
          <a:gdLst/>
          <a:ahLst/>
          <a:cxnLst/>
          <a:rect l="0" t="0" r="0" b="0"/>
          <a:pathLst>
            <a:path>
              <a:moveTo>
                <a:pt x="45720" y="0"/>
              </a:moveTo>
              <a:lnTo>
                <a:pt x="45720" y="37391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417815-54E8-4B62-A33D-565FA190803E}">
      <dsp:nvSpPr>
        <dsp:cNvPr id="0" name=""/>
        <dsp:cNvSpPr/>
      </dsp:nvSpPr>
      <dsp:spPr>
        <a:xfrm>
          <a:off x="4043373" y="817848"/>
          <a:ext cx="785689" cy="373916"/>
        </a:xfrm>
        <a:custGeom>
          <a:avLst/>
          <a:gdLst/>
          <a:ahLst/>
          <a:cxnLst/>
          <a:rect l="0" t="0" r="0" b="0"/>
          <a:pathLst>
            <a:path>
              <a:moveTo>
                <a:pt x="0" y="0"/>
              </a:moveTo>
              <a:lnTo>
                <a:pt x="0" y="254813"/>
              </a:lnTo>
              <a:lnTo>
                <a:pt x="785689" y="254813"/>
              </a:lnTo>
              <a:lnTo>
                <a:pt x="785689" y="37391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C98E05-95F2-4E1F-BE63-93D2F29B74B3}">
      <dsp:nvSpPr>
        <dsp:cNvPr id="0" name=""/>
        <dsp:cNvSpPr/>
      </dsp:nvSpPr>
      <dsp:spPr>
        <a:xfrm>
          <a:off x="3211963" y="3198487"/>
          <a:ext cx="91440" cy="373916"/>
        </a:xfrm>
        <a:custGeom>
          <a:avLst/>
          <a:gdLst/>
          <a:ahLst/>
          <a:cxnLst/>
          <a:rect l="0" t="0" r="0" b="0"/>
          <a:pathLst>
            <a:path>
              <a:moveTo>
                <a:pt x="45720" y="0"/>
              </a:moveTo>
              <a:lnTo>
                <a:pt x="45720" y="37391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CD8570-2FED-461B-B3EB-B9112AE5FA54}">
      <dsp:nvSpPr>
        <dsp:cNvPr id="0" name=""/>
        <dsp:cNvSpPr/>
      </dsp:nvSpPr>
      <dsp:spPr>
        <a:xfrm>
          <a:off x="3211963" y="2008168"/>
          <a:ext cx="91440" cy="373916"/>
        </a:xfrm>
        <a:custGeom>
          <a:avLst/>
          <a:gdLst/>
          <a:ahLst/>
          <a:cxnLst/>
          <a:rect l="0" t="0" r="0" b="0"/>
          <a:pathLst>
            <a:path>
              <a:moveTo>
                <a:pt x="45720" y="0"/>
              </a:moveTo>
              <a:lnTo>
                <a:pt x="45720" y="37391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E7B757-2495-471E-8E12-027BF3D64FB2}">
      <dsp:nvSpPr>
        <dsp:cNvPr id="0" name=""/>
        <dsp:cNvSpPr/>
      </dsp:nvSpPr>
      <dsp:spPr>
        <a:xfrm>
          <a:off x="3257683" y="817848"/>
          <a:ext cx="785689" cy="373916"/>
        </a:xfrm>
        <a:custGeom>
          <a:avLst/>
          <a:gdLst/>
          <a:ahLst/>
          <a:cxnLst/>
          <a:rect l="0" t="0" r="0" b="0"/>
          <a:pathLst>
            <a:path>
              <a:moveTo>
                <a:pt x="785689" y="0"/>
              </a:moveTo>
              <a:lnTo>
                <a:pt x="785689" y="254813"/>
              </a:lnTo>
              <a:lnTo>
                <a:pt x="0" y="254813"/>
              </a:lnTo>
              <a:lnTo>
                <a:pt x="0" y="37391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6F7CA0-D89B-4968-B335-A68F3A6DD3A3}">
      <dsp:nvSpPr>
        <dsp:cNvPr id="0" name=""/>
        <dsp:cNvSpPr/>
      </dsp:nvSpPr>
      <dsp:spPr>
        <a:xfrm>
          <a:off x="3400536" y="1445"/>
          <a:ext cx="1285674" cy="8164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9368DD-D34A-431B-B183-AD2A5AF5F24E}">
      <dsp:nvSpPr>
        <dsp:cNvPr id="0" name=""/>
        <dsp:cNvSpPr/>
      </dsp:nvSpPr>
      <dsp:spPr>
        <a:xfrm>
          <a:off x="3543389" y="137155"/>
          <a:ext cx="1285674" cy="8164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National measure</a:t>
          </a:r>
          <a:endParaRPr lang="en-GB" sz="900" kern="1200" dirty="0"/>
        </a:p>
      </dsp:txBody>
      <dsp:txXfrm>
        <a:off x="3567301" y="161067"/>
        <a:ext cx="1237850" cy="768579"/>
      </dsp:txXfrm>
    </dsp:sp>
    <dsp:sp modelId="{1D219FAF-79EE-467A-9788-4831100AD5C5}">
      <dsp:nvSpPr>
        <dsp:cNvPr id="0" name=""/>
        <dsp:cNvSpPr/>
      </dsp:nvSpPr>
      <dsp:spPr>
        <a:xfrm>
          <a:off x="2614846" y="1191764"/>
          <a:ext cx="1285674" cy="81640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49D538-9EDF-41F4-BB29-D3A673263D71}">
      <dsp:nvSpPr>
        <dsp:cNvPr id="0" name=""/>
        <dsp:cNvSpPr/>
      </dsp:nvSpPr>
      <dsp:spPr>
        <a:xfrm>
          <a:off x="2757699" y="1327475"/>
          <a:ext cx="1285674" cy="81640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Direct discrimination</a:t>
          </a:r>
          <a:endParaRPr lang="en-GB" sz="900" kern="1200" dirty="0"/>
        </a:p>
      </dsp:txBody>
      <dsp:txXfrm>
        <a:off x="2781611" y="1351387"/>
        <a:ext cx="1237850" cy="768579"/>
      </dsp:txXfrm>
    </dsp:sp>
    <dsp:sp modelId="{D1DC3B30-A753-452F-BDF1-03A5A8AC9185}">
      <dsp:nvSpPr>
        <dsp:cNvPr id="0" name=""/>
        <dsp:cNvSpPr/>
      </dsp:nvSpPr>
      <dsp:spPr>
        <a:xfrm>
          <a:off x="2614846" y="2382084"/>
          <a:ext cx="1285674" cy="81640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09E1B0-9E13-4221-A56F-289EE960F5FA}">
      <dsp:nvSpPr>
        <dsp:cNvPr id="0" name=""/>
        <dsp:cNvSpPr/>
      </dsp:nvSpPr>
      <dsp:spPr>
        <a:xfrm>
          <a:off x="2757699" y="2517794"/>
          <a:ext cx="1285674" cy="816403"/>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Breach of Arts. 45, 49, 56, 63 TFEU</a:t>
          </a:r>
          <a:endParaRPr lang="en-GB" sz="900" kern="1200" dirty="0"/>
        </a:p>
      </dsp:txBody>
      <dsp:txXfrm>
        <a:off x="2781611" y="2541706"/>
        <a:ext cx="1237850" cy="768579"/>
      </dsp:txXfrm>
    </dsp:sp>
    <dsp:sp modelId="{2A4A9AF6-52EA-4AD0-AA27-75AEA2765A17}">
      <dsp:nvSpPr>
        <dsp:cNvPr id="0" name=""/>
        <dsp:cNvSpPr/>
      </dsp:nvSpPr>
      <dsp:spPr>
        <a:xfrm>
          <a:off x="2614846" y="3572404"/>
          <a:ext cx="1285674" cy="81640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2D1A75-749A-4977-B010-1C698CF0D0AF}">
      <dsp:nvSpPr>
        <dsp:cNvPr id="0" name=""/>
        <dsp:cNvSpPr/>
      </dsp:nvSpPr>
      <dsp:spPr>
        <a:xfrm>
          <a:off x="2757699" y="3708114"/>
          <a:ext cx="1285674" cy="81640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Saved by express derogations only + FHR + proportionality (+ procedural protection)</a:t>
          </a:r>
          <a:endParaRPr lang="en-GB" sz="900" kern="1200" dirty="0"/>
        </a:p>
      </dsp:txBody>
      <dsp:txXfrm>
        <a:off x="2781611" y="3732026"/>
        <a:ext cx="1237850" cy="768579"/>
      </dsp:txXfrm>
    </dsp:sp>
    <dsp:sp modelId="{908172F0-0DAE-4D3B-A2C9-52BC02EEA8CE}">
      <dsp:nvSpPr>
        <dsp:cNvPr id="0" name=""/>
        <dsp:cNvSpPr/>
      </dsp:nvSpPr>
      <dsp:spPr>
        <a:xfrm>
          <a:off x="4186226" y="1191764"/>
          <a:ext cx="1285674" cy="81640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F220F9-2638-4D20-A306-2280912B1A40}">
      <dsp:nvSpPr>
        <dsp:cNvPr id="0" name=""/>
        <dsp:cNvSpPr/>
      </dsp:nvSpPr>
      <dsp:spPr>
        <a:xfrm>
          <a:off x="4329079" y="1327475"/>
          <a:ext cx="1285674" cy="81640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Indirect discrimination</a:t>
          </a:r>
          <a:endParaRPr lang="en-GB" sz="900" kern="1200" dirty="0"/>
        </a:p>
      </dsp:txBody>
      <dsp:txXfrm>
        <a:off x="4352991" y="1351387"/>
        <a:ext cx="1237850" cy="768579"/>
      </dsp:txXfrm>
    </dsp:sp>
    <dsp:sp modelId="{509FB15E-141B-4678-84FE-46AF6B37CBCE}">
      <dsp:nvSpPr>
        <dsp:cNvPr id="0" name=""/>
        <dsp:cNvSpPr/>
      </dsp:nvSpPr>
      <dsp:spPr>
        <a:xfrm>
          <a:off x="4186226" y="2382084"/>
          <a:ext cx="1285674" cy="81640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DD0608-71AB-42B8-BD93-C005D124E448}">
      <dsp:nvSpPr>
        <dsp:cNvPr id="0" name=""/>
        <dsp:cNvSpPr/>
      </dsp:nvSpPr>
      <dsp:spPr>
        <a:xfrm>
          <a:off x="4329079" y="2517794"/>
          <a:ext cx="1285674" cy="816403"/>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Breach of Arts. 45, 49, 56, 63 TFEU</a:t>
          </a:r>
          <a:endParaRPr lang="en-GB" sz="900" kern="1200" dirty="0"/>
        </a:p>
      </dsp:txBody>
      <dsp:txXfrm>
        <a:off x="4352991" y="2541706"/>
        <a:ext cx="1237850" cy="768579"/>
      </dsp:txXfrm>
    </dsp:sp>
    <dsp:sp modelId="{896518DB-CFE6-4D13-807D-BC96A79742D5}">
      <dsp:nvSpPr>
        <dsp:cNvPr id="0" name=""/>
        <dsp:cNvSpPr/>
      </dsp:nvSpPr>
      <dsp:spPr>
        <a:xfrm>
          <a:off x="4186226" y="3572404"/>
          <a:ext cx="1285674" cy="81640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477D73-82BC-410A-85DD-99E8400E0487}">
      <dsp:nvSpPr>
        <dsp:cNvPr id="0" name=""/>
        <dsp:cNvSpPr/>
      </dsp:nvSpPr>
      <dsp:spPr>
        <a:xfrm>
          <a:off x="4329079" y="3708114"/>
          <a:ext cx="1285674" cy="81640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Saved by express derogations and justifications + FHR + proportionality (+ procedural protection)</a:t>
          </a:r>
          <a:endParaRPr lang="en-GB" sz="900" kern="1200" dirty="0"/>
        </a:p>
      </dsp:txBody>
      <dsp:txXfrm>
        <a:off x="4352991" y="3732026"/>
        <a:ext cx="1237850" cy="76857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C938D2-8E7B-437D-ADF1-6CC9F281C939}" type="datetimeFigureOut">
              <a:rPr lang="en-GB" smtClean="0"/>
              <a:t>14/09/2016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A535AF-FDD4-4D09-8894-91459D13E9C6}" type="slidenum">
              <a:rPr lang="en-GB" smtClean="0"/>
              <a:t>‹#›</a:t>
            </a:fld>
            <a:endParaRPr lang="en-GB"/>
          </a:p>
        </p:txBody>
      </p:sp>
    </p:spTree>
    <p:extLst>
      <p:ext uri="{BB962C8B-B14F-4D97-AF65-F5344CB8AC3E}">
        <p14:creationId xmlns:p14="http://schemas.microsoft.com/office/powerpoint/2010/main" val="682047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altLang="es-ES_tradnl"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6AB8F87-A185-4E78-8506-D23CBF1F49DB}" type="slidenum">
              <a:rPr lang="en-GB" altLang="es-ES_tradnl" smtClean="0">
                <a:latin typeface="Times New Roman" pitchFamily="18" charset="0"/>
              </a:rPr>
              <a:pPr eaLnBrk="1" hangingPunct="1">
                <a:spcBef>
                  <a:spcPct val="0"/>
                </a:spcBef>
              </a:pPr>
              <a:t>7</a:t>
            </a:fld>
            <a:endParaRPr lang="en-GB" altLang="es-ES_tradnl"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E5273CC-B147-4761-94FA-A0F4F85F9E99}" type="datetimeFigureOut">
              <a:rPr lang="en-GB" smtClean="0"/>
              <a:t>14/09/2016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594785-9EDC-4EBD-8921-5B6FAAD5F2D2}" type="slidenum">
              <a:rPr lang="en-GB" smtClean="0"/>
              <a:t>‹#›</a:t>
            </a:fld>
            <a:endParaRPr lang="en-GB"/>
          </a:p>
        </p:txBody>
      </p:sp>
    </p:spTree>
    <p:extLst>
      <p:ext uri="{BB962C8B-B14F-4D97-AF65-F5344CB8AC3E}">
        <p14:creationId xmlns:p14="http://schemas.microsoft.com/office/powerpoint/2010/main" val="3962998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5273CC-B147-4761-94FA-A0F4F85F9E99}" type="datetimeFigureOut">
              <a:rPr lang="en-GB" smtClean="0"/>
              <a:t>14/09/2016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594785-9EDC-4EBD-8921-5B6FAAD5F2D2}" type="slidenum">
              <a:rPr lang="en-GB" smtClean="0"/>
              <a:t>‹#›</a:t>
            </a:fld>
            <a:endParaRPr lang="en-GB"/>
          </a:p>
        </p:txBody>
      </p:sp>
    </p:spTree>
    <p:extLst>
      <p:ext uri="{BB962C8B-B14F-4D97-AF65-F5344CB8AC3E}">
        <p14:creationId xmlns:p14="http://schemas.microsoft.com/office/powerpoint/2010/main" val="234550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5273CC-B147-4761-94FA-A0F4F85F9E99}" type="datetimeFigureOut">
              <a:rPr lang="en-GB" smtClean="0"/>
              <a:t>14/09/2016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594785-9EDC-4EBD-8921-5B6FAAD5F2D2}" type="slidenum">
              <a:rPr lang="en-GB" smtClean="0"/>
              <a:t>‹#›</a:t>
            </a:fld>
            <a:endParaRPr lang="en-GB"/>
          </a:p>
        </p:txBody>
      </p:sp>
    </p:spTree>
    <p:extLst>
      <p:ext uri="{BB962C8B-B14F-4D97-AF65-F5344CB8AC3E}">
        <p14:creationId xmlns:p14="http://schemas.microsoft.com/office/powerpoint/2010/main" val="1785608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5273CC-B147-4761-94FA-A0F4F85F9E99}" type="datetimeFigureOut">
              <a:rPr lang="en-GB" smtClean="0"/>
              <a:t>14/09/2016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594785-9EDC-4EBD-8921-5B6FAAD5F2D2}" type="slidenum">
              <a:rPr lang="en-GB" smtClean="0"/>
              <a:t>‹#›</a:t>
            </a:fld>
            <a:endParaRPr lang="en-GB"/>
          </a:p>
        </p:txBody>
      </p:sp>
    </p:spTree>
    <p:extLst>
      <p:ext uri="{BB962C8B-B14F-4D97-AF65-F5344CB8AC3E}">
        <p14:creationId xmlns:p14="http://schemas.microsoft.com/office/powerpoint/2010/main" val="514321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5273CC-B147-4761-94FA-A0F4F85F9E99}" type="datetimeFigureOut">
              <a:rPr lang="en-GB" smtClean="0"/>
              <a:t>14/09/2016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594785-9EDC-4EBD-8921-5B6FAAD5F2D2}" type="slidenum">
              <a:rPr lang="en-GB" smtClean="0"/>
              <a:t>‹#›</a:t>
            </a:fld>
            <a:endParaRPr lang="en-GB"/>
          </a:p>
        </p:txBody>
      </p:sp>
    </p:spTree>
    <p:extLst>
      <p:ext uri="{BB962C8B-B14F-4D97-AF65-F5344CB8AC3E}">
        <p14:creationId xmlns:p14="http://schemas.microsoft.com/office/powerpoint/2010/main" val="761152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E5273CC-B147-4761-94FA-A0F4F85F9E99}" type="datetimeFigureOut">
              <a:rPr lang="en-GB" smtClean="0"/>
              <a:t>14/09/2016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594785-9EDC-4EBD-8921-5B6FAAD5F2D2}" type="slidenum">
              <a:rPr lang="en-GB" smtClean="0"/>
              <a:t>‹#›</a:t>
            </a:fld>
            <a:endParaRPr lang="en-GB"/>
          </a:p>
        </p:txBody>
      </p:sp>
    </p:spTree>
    <p:extLst>
      <p:ext uri="{BB962C8B-B14F-4D97-AF65-F5344CB8AC3E}">
        <p14:creationId xmlns:p14="http://schemas.microsoft.com/office/powerpoint/2010/main" val="2211300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E5273CC-B147-4761-94FA-A0F4F85F9E99}" type="datetimeFigureOut">
              <a:rPr lang="en-GB" smtClean="0"/>
              <a:t>14/09/2016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1594785-9EDC-4EBD-8921-5B6FAAD5F2D2}" type="slidenum">
              <a:rPr lang="en-GB" smtClean="0"/>
              <a:t>‹#›</a:t>
            </a:fld>
            <a:endParaRPr lang="en-GB"/>
          </a:p>
        </p:txBody>
      </p:sp>
    </p:spTree>
    <p:extLst>
      <p:ext uri="{BB962C8B-B14F-4D97-AF65-F5344CB8AC3E}">
        <p14:creationId xmlns:p14="http://schemas.microsoft.com/office/powerpoint/2010/main" val="232667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E5273CC-B147-4761-94FA-A0F4F85F9E99}" type="datetimeFigureOut">
              <a:rPr lang="en-GB" smtClean="0"/>
              <a:t>14/09/2016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1594785-9EDC-4EBD-8921-5B6FAAD5F2D2}" type="slidenum">
              <a:rPr lang="en-GB" smtClean="0"/>
              <a:t>‹#›</a:t>
            </a:fld>
            <a:endParaRPr lang="en-GB"/>
          </a:p>
        </p:txBody>
      </p:sp>
    </p:spTree>
    <p:extLst>
      <p:ext uri="{BB962C8B-B14F-4D97-AF65-F5344CB8AC3E}">
        <p14:creationId xmlns:p14="http://schemas.microsoft.com/office/powerpoint/2010/main" val="3120453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5273CC-B147-4761-94FA-A0F4F85F9E99}" type="datetimeFigureOut">
              <a:rPr lang="en-GB" smtClean="0"/>
              <a:t>14/09/2016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1594785-9EDC-4EBD-8921-5B6FAAD5F2D2}" type="slidenum">
              <a:rPr lang="en-GB" smtClean="0"/>
              <a:t>‹#›</a:t>
            </a:fld>
            <a:endParaRPr lang="en-GB"/>
          </a:p>
        </p:txBody>
      </p:sp>
    </p:spTree>
    <p:extLst>
      <p:ext uri="{BB962C8B-B14F-4D97-AF65-F5344CB8AC3E}">
        <p14:creationId xmlns:p14="http://schemas.microsoft.com/office/powerpoint/2010/main" val="2789479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5273CC-B147-4761-94FA-A0F4F85F9E99}" type="datetimeFigureOut">
              <a:rPr lang="en-GB" smtClean="0"/>
              <a:t>14/09/2016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594785-9EDC-4EBD-8921-5B6FAAD5F2D2}" type="slidenum">
              <a:rPr lang="en-GB" smtClean="0"/>
              <a:t>‹#›</a:t>
            </a:fld>
            <a:endParaRPr lang="en-GB"/>
          </a:p>
        </p:txBody>
      </p:sp>
    </p:spTree>
    <p:extLst>
      <p:ext uri="{BB962C8B-B14F-4D97-AF65-F5344CB8AC3E}">
        <p14:creationId xmlns:p14="http://schemas.microsoft.com/office/powerpoint/2010/main" val="2973236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5273CC-B147-4761-94FA-A0F4F85F9E99}" type="datetimeFigureOut">
              <a:rPr lang="en-GB" smtClean="0"/>
              <a:t>14/09/2016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594785-9EDC-4EBD-8921-5B6FAAD5F2D2}" type="slidenum">
              <a:rPr lang="en-GB" smtClean="0"/>
              <a:t>‹#›</a:t>
            </a:fld>
            <a:endParaRPr lang="en-GB"/>
          </a:p>
        </p:txBody>
      </p:sp>
    </p:spTree>
    <p:extLst>
      <p:ext uri="{BB962C8B-B14F-4D97-AF65-F5344CB8AC3E}">
        <p14:creationId xmlns:p14="http://schemas.microsoft.com/office/powerpoint/2010/main" val="2817959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5273CC-B147-4761-94FA-A0F4F85F9E99}" type="datetimeFigureOut">
              <a:rPr lang="en-GB" smtClean="0"/>
              <a:t>14/09/2016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594785-9EDC-4EBD-8921-5B6FAAD5F2D2}" type="slidenum">
              <a:rPr lang="en-GB" smtClean="0"/>
              <a:t>‹#›</a:t>
            </a:fld>
            <a:endParaRPr lang="en-GB"/>
          </a:p>
        </p:txBody>
      </p:sp>
    </p:spTree>
    <p:extLst>
      <p:ext uri="{BB962C8B-B14F-4D97-AF65-F5344CB8AC3E}">
        <p14:creationId xmlns:p14="http://schemas.microsoft.com/office/powerpoint/2010/main" val="2863768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Is there any wriggle room to restrict free movement of persons using existing EU tools?</a:t>
            </a:r>
          </a:p>
        </p:txBody>
      </p:sp>
      <p:sp>
        <p:nvSpPr>
          <p:cNvPr id="3" name="Subtitle 2"/>
          <p:cNvSpPr>
            <a:spLocks noGrp="1"/>
          </p:cNvSpPr>
          <p:nvPr>
            <p:ph type="subTitle" idx="1"/>
          </p:nvPr>
        </p:nvSpPr>
        <p:spPr/>
        <p:txBody>
          <a:bodyPr/>
          <a:lstStyle/>
          <a:p>
            <a:r>
              <a:rPr lang="en-GB" dirty="0" smtClean="0"/>
              <a:t>Catherine Barnard</a:t>
            </a:r>
          </a:p>
          <a:p>
            <a:r>
              <a:rPr lang="en-GB" dirty="0" smtClean="0"/>
              <a:t>Trinity College</a:t>
            </a:r>
          </a:p>
          <a:p>
            <a:r>
              <a:rPr lang="en-GB" dirty="0" smtClean="0"/>
              <a:t>Cambridge</a:t>
            </a:r>
            <a:endParaRPr lang="en-GB" dirty="0"/>
          </a:p>
        </p:txBody>
      </p:sp>
    </p:spTree>
    <p:extLst>
      <p:ext uri="{BB962C8B-B14F-4D97-AF65-F5344CB8AC3E}">
        <p14:creationId xmlns:p14="http://schemas.microsoft.com/office/powerpoint/2010/main" val="4061418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Brussels Decision</a:t>
            </a:r>
            <a:endParaRPr lang="en-GB" dirty="0"/>
          </a:p>
        </p:txBody>
      </p:sp>
      <p:sp>
        <p:nvSpPr>
          <p:cNvPr id="3" name="Content Placeholder 2"/>
          <p:cNvSpPr>
            <a:spLocks noGrp="1"/>
          </p:cNvSpPr>
          <p:nvPr>
            <p:ph idx="1"/>
          </p:nvPr>
        </p:nvSpPr>
        <p:spPr/>
        <p:txBody>
          <a:bodyPr>
            <a:normAutofit fontScale="77500" lnSpcReduction="20000"/>
          </a:bodyPr>
          <a:lstStyle/>
          <a:p>
            <a:pPr marL="0" indent="0">
              <a:buNone/>
            </a:pPr>
            <a:r>
              <a:rPr lang="en-GB" dirty="0"/>
              <a:t>Whereas the free movement of workers under Article 45 TFEU entails the abolition of any discrimination based on nationality as regards employment, remuneration and other conditions of work and employment, this right may be subject to limitations on grounds of public policy, public security or public health. </a:t>
            </a:r>
            <a:r>
              <a:rPr lang="en-GB" i="1" dirty="0"/>
              <a:t>In addition</a:t>
            </a:r>
            <a:r>
              <a:rPr lang="en-GB" dirty="0"/>
              <a:t>, if overriding reasons of public interest make it necessary, free movement of workers may be restricted by measures proportionate to the legitimate aim pursued. Encouraging recruitment, reducing unemployment, protecting vulnerable workers and averting the risk of seriously undermining the sustainability of social security systems are reasons of public interest recognised in the jurisprudence of the Court of Justice of the European Union for this purpose, based on a case by case analysis</a:t>
            </a:r>
            <a:r>
              <a:rPr lang="en-GB" dirty="0" smtClean="0"/>
              <a:t>.</a:t>
            </a:r>
            <a:endParaRPr lang="en-GB" dirty="0"/>
          </a:p>
        </p:txBody>
      </p:sp>
    </p:spTree>
    <p:extLst>
      <p:ext uri="{BB962C8B-B14F-4D97-AF65-F5344CB8AC3E}">
        <p14:creationId xmlns:p14="http://schemas.microsoft.com/office/powerpoint/2010/main" val="1518365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Fig 1 Discrimination model</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5262782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8060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Spaak report</a:t>
            </a:r>
            <a:endParaRPr lang="en-GB" dirty="0"/>
          </a:p>
        </p:txBody>
      </p:sp>
      <p:sp>
        <p:nvSpPr>
          <p:cNvPr id="3" name="Content Placeholder 2"/>
          <p:cNvSpPr>
            <a:spLocks noGrp="1"/>
          </p:cNvSpPr>
          <p:nvPr>
            <p:ph idx="1"/>
          </p:nvPr>
        </p:nvSpPr>
        <p:spPr/>
        <p:txBody>
          <a:bodyPr/>
          <a:lstStyle/>
          <a:p>
            <a:pPr marL="0" indent="0">
              <a:buNone/>
            </a:pPr>
            <a:r>
              <a:rPr lang="en-GB" dirty="0" err="1"/>
              <a:t>une</a:t>
            </a:r>
            <a:r>
              <a:rPr lang="en-GB" dirty="0"/>
              <a:t> interpretation </a:t>
            </a:r>
            <a:r>
              <a:rPr lang="en-GB" dirty="0" err="1"/>
              <a:t>correcte</a:t>
            </a:r>
            <a:r>
              <a:rPr lang="en-GB" dirty="0"/>
              <a:t> de la notion de </a:t>
            </a:r>
            <a:r>
              <a:rPr lang="en-GB" dirty="0" err="1"/>
              <a:t>libre</a:t>
            </a:r>
            <a:r>
              <a:rPr lang="en-GB" dirty="0"/>
              <a:t> circulation des </a:t>
            </a:r>
            <a:r>
              <a:rPr lang="en-GB" dirty="0" err="1"/>
              <a:t>travailleurs</a:t>
            </a:r>
            <a:r>
              <a:rPr lang="en-GB" dirty="0"/>
              <a:t>: </a:t>
            </a:r>
            <a:r>
              <a:rPr lang="en-GB" dirty="0" err="1"/>
              <a:t>il</a:t>
            </a:r>
            <a:r>
              <a:rPr lang="en-GB" dirty="0"/>
              <a:t> </a:t>
            </a:r>
            <a:r>
              <a:rPr lang="en-GB" dirty="0" err="1"/>
              <a:t>comporte</a:t>
            </a:r>
            <a:r>
              <a:rPr lang="en-GB" dirty="0"/>
              <a:t> </a:t>
            </a:r>
            <a:r>
              <a:rPr lang="en-GB" dirty="0" err="1"/>
              <a:t>Ie</a:t>
            </a:r>
            <a:r>
              <a:rPr lang="en-GB" dirty="0"/>
              <a:t> droit de se presenter </a:t>
            </a:r>
            <a:r>
              <a:rPr lang="en-GB" dirty="0" err="1"/>
              <a:t>dans</a:t>
            </a:r>
            <a:r>
              <a:rPr lang="en-GB" dirty="0"/>
              <a:t> tout pays de </a:t>
            </a:r>
            <a:r>
              <a:rPr lang="en-GB" dirty="0" err="1"/>
              <a:t>Ia</a:t>
            </a:r>
            <a:r>
              <a:rPr lang="en-GB" dirty="0"/>
              <a:t> </a:t>
            </a:r>
            <a:r>
              <a:rPr lang="en-GB" dirty="0" err="1"/>
              <a:t>Communaute</a:t>
            </a:r>
            <a:r>
              <a:rPr lang="en-GB" dirty="0"/>
              <a:t> aux </a:t>
            </a:r>
            <a:r>
              <a:rPr lang="en-GB" dirty="0" err="1"/>
              <a:t>emplois</a:t>
            </a:r>
            <a:r>
              <a:rPr lang="en-GB" dirty="0"/>
              <a:t> </a:t>
            </a:r>
            <a:r>
              <a:rPr lang="en-GB" dirty="0" err="1"/>
              <a:t>effectivement</a:t>
            </a:r>
            <a:r>
              <a:rPr lang="en-GB" dirty="0"/>
              <a:t> </a:t>
            </a:r>
            <a:r>
              <a:rPr lang="en-GB" dirty="0" err="1"/>
              <a:t>offerts</a:t>
            </a:r>
            <a:r>
              <a:rPr lang="en-GB" dirty="0"/>
              <a:t> et de </a:t>
            </a:r>
            <a:r>
              <a:rPr lang="en-GB" dirty="0" err="1"/>
              <a:t>demeurer</a:t>
            </a:r>
            <a:r>
              <a:rPr lang="en-GB" dirty="0"/>
              <a:t> </a:t>
            </a:r>
            <a:r>
              <a:rPr lang="en-GB" dirty="0" err="1"/>
              <a:t>dans</a:t>
            </a:r>
            <a:r>
              <a:rPr lang="en-GB" dirty="0"/>
              <a:t> </a:t>
            </a:r>
            <a:r>
              <a:rPr lang="en-GB" dirty="0" err="1"/>
              <a:t>ce</a:t>
            </a:r>
            <a:r>
              <a:rPr lang="en-GB" dirty="0"/>
              <a:t> pays, </a:t>
            </a:r>
            <a:r>
              <a:rPr lang="en-GB" dirty="0" err="1"/>
              <a:t>si</a:t>
            </a:r>
            <a:r>
              <a:rPr lang="en-GB" dirty="0"/>
              <a:t> un </a:t>
            </a:r>
            <a:r>
              <a:rPr lang="en-GB" dirty="0" err="1"/>
              <a:t>emploi</a:t>
            </a:r>
            <a:r>
              <a:rPr lang="en-GB" dirty="0"/>
              <a:t> </a:t>
            </a:r>
            <a:r>
              <a:rPr lang="en-GB" dirty="0" err="1"/>
              <a:t>est</a:t>
            </a:r>
            <a:r>
              <a:rPr lang="en-GB" dirty="0"/>
              <a:t> </a:t>
            </a:r>
            <a:r>
              <a:rPr lang="en-GB" dirty="0" err="1"/>
              <a:t>effectivement</a:t>
            </a:r>
            <a:r>
              <a:rPr lang="en-GB" dirty="0"/>
              <a:t> </a:t>
            </a:r>
            <a:r>
              <a:rPr lang="en-GB" dirty="0" err="1"/>
              <a:t>obtenu</a:t>
            </a:r>
            <a:r>
              <a:rPr lang="en-GB" dirty="0"/>
              <a:t>, sans </a:t>
            </a:r>
            <a:r>
              <a:rPr lang="en-GB" dirty="0" err="1"/>
              <a:t>aucune</a:t>
            </a:r>
            <a:r>
              <a:rPr lang="en-GB" dirty="0"/>
              <a:t> restriction qui ne </a:t>
            </a:r>
            <a:r>
              <a:rPr lang="en-GB" dirty="0" err="1"/>
              <a:t>s’applique</a:t>
            </a:r>
            <a:r>
              <a:rPr lang="en-GB" dirty="0"/>
              <a:t> de la </a:t>
            </a:r>
            <a:r>
              <a:rPr lang="en-GB" dirty="0" err="1"/>
              <a:t>mȇme</a:t>
            </a:r>
            <a:r>
              <a:rPr lang="en-GB" dirty="0"/>
              <a:t> </a:t>
            </a:r>
            <a:r>
              <a:rPr lang="en-GB" dirty="0" err="1"/>
              <a:t>manière</a:t>
            </a:r>
            <a:r>
              <a:rPr lang="en-GB" dirty="0"/>
              <a:t> aux </a:t>
            </a:r>
            <a:r>
              <a:rPr lang="en-GB" dirty="0" err="1"/>
              <a:t>travailleurs</a:t>
            </a:r>
            <a:r>
              <a:rPr lang="en-GB" dirty="0"/>
              <a:t> </a:t>
            </a:r>
            <a:r>
              <a:rPr lang="en-GB" dirty="0" err="1"/>
              <a:t>nationaux</a:t>
            </a:r>
            <a:r>
              <a:rPr lang="en-GB" dirty="0"/>
              <a:t> </a:t>
            </a:r>
            <a:r>
              <a:rPr lang="en-GB" dirty="0" err="1"/>
              <a:t>eux-mȇmes</a:t>
            </a:r>
            <a:endParaRPr lang="en-GB" dirty="0"/>
          </a:p>
        </p:txBody>
      </p:sp>
    </p:spTree>
    <p:extLst>
      <p:ext uri="{BB962C8B-B14F-4D97-AF65-F5344CB8AC3E}">
        <p14:creationId xmlns:p14="http://schemas.microsoft.com/office/powerpoint/2010/main" val="312735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Spaak report</a:t>
            </a:r>
            <a:endParaRPr lang="en-GB" dirty="0"/>
          </a:p>
        </p:txBody>
      </p:sp>
      <p:sp>
        <p:nvSpPr>
          <p:cNvPr id="3" name="Content Placeholder 2"/>
          <p:cNvSpPr>
            <a:spLocks noGrp="1"/>
          </p:cNvSpPr>
          <p:nvPr>
            <p:ph idx="1"/>
          </p:nvPr>
        </p:nvSpPr>
        <p:spPr/>
        <p:txBody>
          <a:bodyPr/>
          <a:lstStyle/>
          <a:p>
            <a:r>
              <a:rPr lang="en-GB" dirty="0"/>
              <a:t>II sera necessaire de </a:t>
            </a:r>
            <a:r>
              <a:rPr lang="en-GB" dirty="0" err="1"/>
              <a:t>prévoir</a:t>
            </a:r>
            <a:r>
              <a:rPr lang="en-GB" dirty="0"/>
              <a:t> </a:t>
            </a:r>
            <a:r>
              <a:rPr lang="en-GB" dirty="0" err="1"/>
              <a:t>certaines</a:t>
            </a:r>
            <a:r>
              <a:rPr lang="en-GB" dirty="0"/>
              <a:t> clauses de </a:t>
            </a:r>
            <a:r>
              <a:rPr lang="en-GB" dirty="0" err="1"/>
              <a:t>sauvegarde</a:t>
            </a:r>
            <a:r>
              <a:rPr lang="en-GB" dirty="0"/>
              <a:t> </a:t>
            </a:r>
            <a:r>
              <a:rPr lang="en-GB" dirty="0" err="1"/>
              <a:t>administrées</a:t>
            </a:r>
            <a:r>
              <a:rPr lang="en-GB" dirty="0"/>
              <a:t> par la Commission </a:t>
            </a:r>
            <a:r>
              <a:rPr lang="en-GB" dirty="0" err="1"/>
              <a:t>européenne</a:t>
            </a:r>
            <a:r>
              <a:rPr lang="en-GB" dirty="0"/>
              <a:t>, pour </a:t>
            </a:r>
            <a:r>
              <a:rPr lang="en-GB" dirty="0" err="1"/>
              <a:t>Ie</a:t>
            </a:r>
            <a:r>
              <a:rPr lang="en-GB" dirty="0"/>
              <a:t> </a:t>
            </a:r>
            <a:r>
              <a:rPr lang="en-GB" dirty="0" err="1"/>
              <a:t>cas</a:t>
            </a:r>
            <a:r>
              <a:rPr lang="en-GB" dirty="0"/>
              <a:t> </a:t>
            </a:r>
            <a:r>
              <a:rPr lang="en-GB" dirty="0" err="1"/>
              <a:t>où</a:t>
            </a:r>
            <a:r>
              <a:rPr lang="en-GB" dirty="0"/>
              <a:t> l' afflux de main- oeuvre </a:t>
            </a:r>
            <a:r>
              <a:rPr lang="en-GB" dirty="0" err="1"/>
              <a:t>créerait</a:t>
            </a:r>
            <a:r>
              <a:rPr lang="en-GB" dirty="0"/>
              <a:t> un </a:t>
            </a:r>
            <a:r>
              <a:rPr lang="en-GB" dirty="0" err="1"/>
              <a:t>risque</a:t>
            </a:r>
            <a:r>
              <a:rPr lang="en-GB" dirty="0"/>
              <a:t> </a:t>
            </a:r>
            <a:r>
              <a:rPr lang="en-GB" dirty="0" err="1"/>
              <a:t>particulier</a:t>
            </a:r>
            <a:r>
              <a:rPr lang="en-GB" dirty="0"/>
              <a:t> pour </a:t>
            </a:r>
            <a:r>
              <a:rPr lang="en-GB" dirty="0" err="1"/>
              <a:t>Ie</a:t>
            </a:r>
            <a:r>
              <a:rPr lang="en-GB" dirty="0"/>
              <a:t> </a:t>
            </a:r>
            <a:r>
              <a:rPr lang="en-GB" dirty="0" err="1"/>
              <a:t>niveau</a:t>
            </a:r>
            <a:r>
              <a:rPr lang="en-GB" dirty="0"/>
              <a:t> de vie </a:t>
            </a:r>
            <a:r>
              <a:rPr lang="en-GB" dirty="0" err="1"/>
              <a:t>ou</a:t>
            </a:r>
            <a:r>
              <a:rPr lang="en-GB" dirty="0"/>
              <a:t> d' </a:t>
            </a:r>
            <a:r>
              <a:rPr lang="en-GB" dirty="0" err="1"/>
              <a:t>emploi</a:t>
            </a:r>
            <a:r>
              <a:rPr lang="en-GB" dirty="0"/>
              <a:t> des </a:t>
            </a:r>
            <a:r>
              <a:rPr lang="en-GB" dirty="0" err="1"/>
              <a:t>travailleurs</a:t>
            </a:r>
            <a:r>
              <a:rPr lang="en-GB" dirty="0"/>
              <a:t> </a:t>
            </a:r>
            <a:r>
              <a:rPr lang="en-GB" dirty="0" err="1"/>
              <a:t>d'industries</a:t>
            </a:r>
            <a:r>
              <a:rPr lang="en-GB" dirty="0"/>
              <a:t> </a:t>
            </a:r>
            <a:r>
              <a:rPr lang="en-GB" dirty="0" err="1"/>
              <a:t>determinées</a:t>
            </a:r>
            <a:r>
              <a:rPr lang="en-GB" dirty="0"/>
              <a:t> </a:t>
            </a:r>
            <a:r>
              <a:rPr lang="en-GB" dirty="0" err="1"/>
              <a:t>dans</a:t>
            </a:r>
            <a:r>
              <a:rPr lang="en-GB" dirty="0"/>
              <a:t> </a:t>
            </a:r>
            <a:r>
              <a:rPr lang="en-GB" dirty="0" err="1"/>
              <a:t>certains</a:t>
            </a:r>
            <a:r>
              <a:rPr lang="en-GB" dirty="0"/>
              <a:t> pays. </a:t>
            </a:r>
            <a:r>
              <a:rPr lang="en-GB" dirty="0" err="1"/>
              <a:t>Toutefois</a:t>
            </a:r>
            <a:r>
              <a:rPr lang="en-GB" dirty="0"/>
              <a:t>, les droits acquis des </a:t>
            </a:r>
            <a:r>
              <a:rPr lang="en-GB" dirty="0" err="1"/>
              <a:t>travailleurs</a:t>
            </a:r>
            <a:r>
              <a:rPr lang="en-GB" dirty="0"/>
              <a:t> </a:t>
            </a:r>
            <a:r>
              <a:rPr lang="en-GB" dirty="0" err="1"/>
              <a:t>étrangers</a:t>
            </a:r>
            <a:r>
              <a:rPr lang="en-GB" dirty="0"/>
              <a:t> ne </a:t>
            </a:r>
            <a:r>
              <a:rPr lang="en-GB" dirty="0" err="1"/>
              <a:t>doivent</a:t>
            </a:r>
            <a:r>
              <a:rPr lang="en-GB" dirty="0"/>
              <a:t> pas </a:t>
            </a:r>
            <a:r>
              <a:rPr lang="en-GB" dirty="0" err="1"/>
              <a:t>etre</a:t>
            </a:r>
            <a:r>
              <a:rPr lang="en-GB" dirty="0"/>
              <a:t> </a:t>
            </a:r>
            <a:r>
              <a:rPr lang="en-GB" dirty="0" err="1"/>
              <a:t>affectés</a:t>
            </a:r>
            <a:r>
              <a:rPr lang="en-GB" dirty="0"/>
              <a:t> par </a:t>
            </a:r>
            <a:r>
              <a:rPr lang="en-GB" dirty="0" err="1"/>
              <a:t>ces</a:t>
            </a:r>
            <a:r>
              <a:rPr lang="en-GB" dirty="0"/>
              <a:t> </a:t>
            </a:r>
            <a:r>
              <a:rPr lang="en-GB" dirty="0" err="1"/>
              <a:t>mesures</a:t>
            </a:r>
            <a:r>
              <a:rPr lang="en-GB" dirty="0"/>
              <a:t>.</a:t>
            </a:r>
          </a:p>
        </p:txBody>
      </p:sp>
    </p:spTree>
    <p:extLst>
      <p:ext uri="{BB962C8B-B14F-4D97-AF65-F5344CB8AC3E}">
        <p14:creationId xmlns:p14="http://schemas.microsoft.com/office/powerpoint/2010/main" val="2811251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British Future Poll</a:t>
            </a:r>
            <a:endParaRPr lang="en-GB" dirty="0"/>
          </a:p>
        </p:txBody>
      </p:sp>
      <p:sp>
        <p:nvSpPr>
          <p:cNvPr id="3" name="Content Placeholder 2"/>
          <p:cNvSpPr>
            <a:spLocks noGrp="1"/>
          </p:cNvSpPr>
          <p:nvPr>
            <p:ph idx="1"/>
          </p:nvPr>
        </p:nvSpPr>
        <p:spPr/>
        <p:txBody>
          <a:bodyPr>
            <a:normAutofit fontScale="55000" lnSpcReduction="20000"/>
          </a:bodyPr>
          <a:lstStyle/>
          <a:p>
            <a:pPr lvl="0"/>
            <a:r>
              <a:rPr lang="en-GB" dirty="0"/>
              <a:t>Only 12% of people would like to see a reduction in the numbers of highly skilled workers migrating to Britain; nearly four times as many (46%) would like to see more of it, with 42% saying that it should stay the same. Among people who voted Leave in the referendum these numbers remain broadly the same: 45% would like to see an increase, 40% say that the numbers should stay as they are and just 15% would like to see them reduced.</a:t>
            </a:r>
          </a:p>
          <a:p>
            <a:pPr lvl="0"/>
            <a:r>
              <a:rPr lang="en-GB" dirty="0"/>
              <a:t>Only a fifth of people (22%) would like the number of international students coming to study at Britain’s universities to be reduced, less than the 24% who would be happy for them to increase. The majority (54%, including 50% of Leave voters) would rather the numbers stayed the same. Students made up over a quarter of immigration flows to the UK last year .</a:t>
            </a:r>
          </a:p>
          <a:p>
            <a:pPr lvl="0"/>
            <a:r>
              <a:rPr lang="en-GB" dirty="0"/>
              <a:t>Most people (52%) would be happy for the number of people joining immediate family in the UK to remain the same. 13% think it should be increased while 35% would prefer it reduced.</a:t>
            </a:r>
          </a:p>
          <a:p>
            <a:r>
              <a:rPr lang="en-GB" dirty="0"/>
              <a:t>People are less positive about low-skilled workers moving to the UK, however: while four in ten (38%) would be happy for numbers to stay the same (31%) or increase (7%), six in ten (62%) would prefer the numbers to be reduced</a:t>
            </a:r>
          </a:p>
        </p:txBody>
      </p:sp>
    </p:spTree>
    <p:extLst>
      <p:ext uri="{BB962C8B-B14F-4D97-AF65-F5344CB8AC3E}">
        <p14:creationId xmlns:p14="http://schemas.microsoft.com/office/powerpoint/2010/main" val="4130095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State of the Union address</a:t>
            </a:r>
            <a:endParaRPr lang="en-GB" dirty="0"/>
          </a:p>
        </p:txBody>
      </p:sp>
      <p:sp>
        <p:nvSpPr>
          <p:cNvPr id="3" name="Content Placeholder 2"/>
          <p:cNvSpPr>
            <a:spLocks noGrp="1"/>
          </p:cNvSpPr>
          <p:nvPr>
            <p:ph idx="1"/>
          </p:nvPr>
        </p:nvSpPr>
        <p:spPr/>
        <p:txBody>
          <a:bodyPr/>
          <a:lstStyle/>
          <a:p>
            <a:pPr marL="0" indent="0">
              <a:buNone/>
            </a:pPr>
            <a:r>
              <a:rPr lang="en-GB" i="1" dirty="0"/>
              <a:t>An integral part of our European way of life is our values. … We Europeans can never accept Polish workers being harassed, beaten up or even murdered on the streets of Harlow. The free movement of workers is as much a common European value as our fight against discrimination and racism.</a:t>
            </a:r>
          </a:p>
          <a:p>
            <a:pPr marL="0" indent="0">
              <a:buNone/>
            </a:pPr>
            <a:endParaRPr lang="en-GB" dirty="0"/>
          </a:p>
        </p:txBody>
      </p:sp>
    </p:spTree>
    <p:extLst>
      <p:ext uri="{BB962C8B-B14F-4D97-AF65-F5344CB8AC3E}">
        <p14:creationId xmlns:p14="http://schemas.microsoft.com/office/powerpoint/2010/main" val="1256847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endParaRPr lang="es-ES_tradnl" altLang="es-ES_tradnl" smtClean="0"/>
          </a:p>
        </p:txBody>
      </p:sp>
      <p:pic>
        <p:nvPicPr>
          <p:cNvPr id="5734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55650" y="549275"/>
            <a:ext cx="7224713" cy="60991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5873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endParaRPr lang="es-ES_tradnl" altLang="es-ES_tradnl" smtClean="0"/>
          </a:p>
        </p:txBody>
      </p:sp>
      <p:pic>
        <p:nvPicPr>
          <p:cNvPr id="5837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263525"/>
            <a:ext cx="8407400" cy="64897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4400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Migration Watch</a:t>
            </a:r>
            <a:endParaRPr lang="en-GB" dirty="0"/>
          </a:p>
        </p:txBody>
      </p:sp>
      <p:sp>
        <p:nvSpPr>
          <p:cNvPr id="3" name="Content Placeholder 2"/>
          <p:cNvSpPr>
            <a:spLocks noGrp="1"/>
          </p:cNvSpPr>
          <p:nvPr>
            <p:ph idx="1"/>
          </p:nvPr>
        </p:nvSpPr>
        <p:spPr/>
        <p:txBody>
          <a:bodyPr/>
          <a:lstStyle/>
          <a:p>
            <a:r>
              <a:rPr lang="en-GB" dirty="0"/>
              <a:t>At present immigration is neither sustainable nor well managed. In 2015 net migration was over 300,000. If net migration continues at recent levels the latest ONS statistics project that our population will increase by 500,000 per year - the equivalent of a new city the size of Liverpool every year.</a:t>
            </a:r>
          </a:p>
        </p:txBody>
      </p:sp>
    </p:spTree>
    <p:extLst>
      <p:ext uri="{BB962C8B-B14F-4D97-AF65-F5344CB8AC3E}">
        <p14:creationId xmlns:p14="http://schemas.microsoft.com/office/powerpoint/2010/main" val="493051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922" y="188640"/>
            <a:ext cx="8046156" cy="5937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4658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0"/>
            <a:ext cx="8550212"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516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endParaRPr lang="es-ES_tradnl" altLang="es-ES_tradnl" smtClean="0"/>
          </a:p>
        </p:txBody>
      </p:sp>
      <p:pic>
        <p:nvPicPr>
          <p:cNvPr id="6349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0525" y="1309688"/>
            <a:ext cx="8358188" cy="41783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325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Brussels Decision</a:t>
            </a:r>
            <a:endParaRPr lang="en-GB" dirty="0"/>
          </a:p>
        </p:txBody>
      </p:sp>
      <p:sp>
        <p:nvSpPr>
          <p:cNvPr id="3" name="Content Placeholder 2"/>
          <p:cNvSpPr>
            <a:spLocks noGrp="1"/>
          </p:cNvSpPr>
          <p:nvPr>
            <p:ph idx="1"/>
          </p:nvPr>
        </p:nvSpPr>
        <p:spPr/>
        <p:txBody>
          <a:bodyPr/>
          <a:lstStyle/>
          <a:p>
            <a:pPr marL="0" indent="0">
              <a:buNone/>
            </a:pPr>
            <a:r>
              <a:rPr lang="en-GB" dirty="0" smtClean="0"/>
              <a:t>‘Free </a:t>
            </a:r>
            <a:r>
              <a:rPr lang="en-GB" dirty="0"/>
              <a:t>movement of workers within the Union is an integral part of the internal market which entails, among others, the right for workers of the Member States to accept offers of employment anywhere within the Union. … </a:t>
            </a:r>
            <a:r>
              <a:rPr lang="en-GB" dirty="0" smtClean="0"/>
              <a:t>‘</a:t>
            </a:r>
            <a:endParaRPr lang="en-GB" dirty="0"/>
          </a:p>
        </p:txBody>
      </p:sp>
    </p:spTree>
    <p:extLst>
      <p:ext uri="{BB962C8B-B14F-4D97-AF65-F5344CB8AC3E}">
        <p14:creationId xmlns:p14="http://schemas.microsoft.com/office/powerpoint/2010/main" val="1822631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Brussels Decision</a:t>
            </a:r>
            <a:endParaRPr lang="en-GB" dirty="0"/>
          </a:p>
        </p:txBody>
      </p:sp>
      <p:sp>
        <p:nvSpPr>
          <p:cNvPr id="3" name="Content Placeholder 2"/>
          <p:cNvSpPr>
            <a:spLocks noGrp="1"/>
          </p:cNvSpPr>
          <p:nvPr>
            <p:ph idx="1"/>
          </p:nvPr>
        </p:nvSpPr>
        <p:spPr/>
        <p:txBody>
          <a:bodyPr>
            <a:normAutofit fontScale="92500" lnSpcReduction="10000"/>
          </a:bodyPr>
          <a:lstStyle/>
          <a:p>
            <a:r>
              <a:rPr lang="en-GB" dirty="0"/>
              <a:t>It is legitimate to take this situation into account [namely different levels of remuneration between Member States and different levels of remuneration] and to provide, both at Union and at national level, and without creating unjustified direct or indirect discrimination, for measures limiting flows of workers of such a scale that they have negative effects both for the Member States of origin and for the Member States of destination</a:t>
            </a:r>
          </a:p>
        </p:txBody>
      </p:sp>
    </p:spTree>
    <p:extLst>
      <p:ext uri="{BB962C8B-B14F-4D97-AF65-F5344CB8AC3E}">
        <p14:creationId xmlns:p14="http://schemas.microsoft.com/office/powerpoint/2010/main" val="1905629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698</TotalTime>
  <Words>838</Words>
  <Application>Microsoft Office PowerPoint</Application>
  <PresentationFormat>On-screen Show (4:3)</PresentationFormat>
  <Paragraphs>32</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Is there any wriggle room to restrict free movement of persons using existing EU tools?</vt:lpstr>
      <vt:lpstr>PowerPoint Presentation</vt:lpstr>
      <vt:lpstr>PowerPoint Presentation</vt:lpstr>
      <vt:lpstr>Migration Watch</vt:lpstr>
      <vt:lpstr>PowerPoint Presentation</vt:lpstr>
      <vt:lpstr>PowerPoint Presentation</vt:lpstr>
      <vt:lpstr>PowerPoint Presentation</vt:lpstr>
      <vt:lpstr>Brussels Decision</vt:lpstr>
      <vt:lpstr>Brussels Decision</vt:lpstr>
      <vt:lpstr>Brussels Decision</vt:lpstr>
      <vt:lpstr>Fig 1 Discrimination model</vt:lpstr>
      <vt:lpstr>Spaak report</vt:lpstr>
      <vt:lpstr>Spaak report</vt:lpstr>
      <vt:lpstr>British Future Poll</vt:lpstr>
      <vt:lpstr>State of the Union address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 movement of persons: is there any wriggle room</dc:title>
  <dc:creator>csb24</dc:creator>
  <cp:lastModifiedBy>csb24</cp:lastModifiedBy>
  <cp:revision>5</cp:revision>
  <dcterms:created xsi:type="dcterms:W3CDTF">2016-09-14T21:45:44Z</dcterms:created>
  <dcterms:modified xsi:type="dcterms:W3CDTF">2016-09-15T09:23:58Z</dcterms:modified>
</cp:coreProperties>
</file>