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7" r:id="rId4"/>
    <p:sldId id="264" r:id="rId5"/>
    <p:sldId id="265" r:id="rId6"/>
    <p:sldId id="258" r:id="rId7"/>
    <p:sldId id="259" r:id="rId8"/>
    <p:sldId id="262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2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C4EEC-FD57-2A48-BCD8-A69680BBF51A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26B36-2119-8042-AD20-A73A90B64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15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s.gov.uk/employmentandlabourmarket/peopleinwork/employmentandemployeetypes/datasets/employmentbycountryofbirthandnationalityemp06" TargetMode="External"/><Relationship Id="rId4" Type="http://schemas.openxmlformats.org/officeDocument/2006/relationships/hyperlink" Target="http://researchbriefings.files.parliament.uk/documents/SN06889/SN06889.pdf" TargetMode="External"/><Relationship Id="rId5" Type="http://schemas.openxmlformats.org/officeDocument/2006/relationships/hyperlink" Target="https://theconversation.com/why-the-eu-emergency-brake-on-migrant-benefits-is-sexist-54195" TargetMode="External"/><Relationship Id="rId6" Type="http://schemas.openxmlformats.org/officeDocument/2006/relationships/hyperlink" Target="http://www.ucl.ac.uk/~uctpb21/reports/provision-of-uk-public-services.pdf" TargetMode="External"/><Relationship Id="rId7" Type="http://schemas.openxmlformats.org/officeDocument/2006/relationships/hyperlink" Target="http://www.bankofengland.co.uk/research/Documents/workingpapers/2015/swp574.pdf%23page=2" TargetMode="External"/><Relationship Id="rId8" Type="http://schemas.openxmlformats.org/officeDocument/2006/relationships/hyperlink" Target="http://ec.europa.eu/employment_social/empl_portal/facebook/20131014%20GHK%20study%20web_EU%20migration.pdf" TargetMode="External"/><Relationship Id="rId9" Type="http://schemas.openxmlformats.org/officeDocument/2006/relationships/hyperlink" Target="http://ukandeu.ac.uk/camerons-renegotiation-and-the-burying-of-the-balance-of-competencies-review/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Relationship Id="rId3" Type="http://schemas.openxmlformats.org/officeDocument/2006/relationships/hyperlink" Target="http://www.voteleavetakecontrol.org/obr_blows_a_hole_in_government_s_migration_negotiations.htm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also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dehumanised</a:t>
            </a:r>
            <a:r>
              <a:rPr lang="en-US" baseline="0" dirty="0" smtClean="0"/>
              <a:t> us, too?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26B36-2119-8042-AD20-A73A90B648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8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More likely </a:t>
            </a:r>
            <a:r>
              <a:rPr lang="en-US" dirty="0" smtClean="0"/>
              <a:t>than UK nationals to be in work</a:t>
            </a:r>
          </a:p>
          <a:p>
            <a:r>
              <a:rPr lang="en-US" dirty="0" smtClean="0"/>
              <a:t>If not in work – little </a:t>
            </a:r>
            <a:r>
              <a:rPr lang="en-US" dirty="0" smtClean="0">
                <a:hlinkClick r:id="rId4"/>
              </a:rPr>
              <a:t>benefit entitlement</a:t>
            </a:r>
            <a:endParaRPr lang="en-US" dirty="0" smtClean="0"/>
          </a:p>
          <a:p>
            <a:r>
              <a:rPr lang="en-US" dirty="0" smtClean="0"/>
              <a:t>Increasingly the case </a:t>
            </a:r>
            <a:r>
              <a:rPr lang="en-US" dirty="0" smtClean="0">
                <a:hlinkClick r:id="rId5"/>
              </a:rPr>
              <a:t>for workers</a:t>
            </a:r>
            <a:endParaRPr lang="en-US" dirty="0" smtClean="0"/>
          </a:p>
          <a:p>
            <a:r>
              <a:rPr lang="en-US" dirty="0" smtClean="0"/>
              <a:t>Economic growth – </a:t>
            </a:r>
            <a:r>
              <a:rPr lang="en-US" dirty="0" smtClean="0">
                <a:hlinkClick r:id="rId6"/>
              </a:rPr>
              <a:t>more jobs</a:t>
            </a:r>
            <a:endParaRPr lang="en-US" dirty="0" smtClean="0"/>
          </a:p>
          <a:p>
            <a:r>
              <a:rPr lang="en-US" dirty="0" smtClean="0"/>
              <a:t>Small impact on </a:t>
            </a:r>
            <a:r>
              <a:rPr lang="en-US" dirty="0" smtClean="0">
                <a:hlinkClick r:id="rId7"/>
              </a:rPr>
              <a:t>wages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8"/>
              </a:rPr>
              <a:t>Commission evidence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UK </a:t>
            </a:r>
            <a:r>
              <a:rPr lang="en-US" dirty="0" smtClean="0">
                <a:hlinkClick r:id="rId9"/>
              </a:rPr>
              <a:t>Balance of Competences Review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26B36-2119-8042-AD20-A73A90B648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83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 if we could use it, the Independent Office of Budget Responsibility has </a:t>
            </a:r>
            <a:r>
              <a:rPr lang="en-GB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said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‘emergency brake’ will have ‘not much’ impact on migration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“the kind of information provided to it by the United Kingdom … shows the type of exceptional situation that the proposed safeguard mechanism is intended to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cover exists in the United Kingdom today. Accordingly, the United Kingdom would be justified in triggering the mechanism in the full expectation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obtaining approval”.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26B36-2119-8042-AD20-A73A90B648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5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1D75424-2B52-C945-8CD1-3CC6CEFE3BA8}" type="datetimeFigureOut">
              <a:rPr lang="en-US" smtClean="0"/>
              <a:t>15/09/16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361869A8-7C4A-3246-B463-2FCD832074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632" y="4381425"/>
            <a:ext cx="8659368" cy="1048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EU free movement and benefits law went ‘wrong’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568696"/>
            <a:ext cx="5458968" cy="621792"/>
          </a:xfrm>
        </p:spPr>
        <p:txBody>
          <a:bodyPr/>
          <a:lstStyle/>
          <a:p>
            <a:r>
              <a:rPr lang="en-US" dirty="0" smtClean="0"/>
              <a:t>Charlotte O’Brien, University of York</a:t>
            </a:r>
            <a:endParaRPr lang="en-US" dirty="0"/>
          </a:p>
        </p:txBody>
      </p:sp>
      <p:pic>
        <p:nvPicPr>
          <p:cNvPr id="4" name="Picture 2" descr="https://www.york.ac.uk/media/communications/newsite/visualidentity/logo/UOY_Final_Logo_Stacked-Crest_PMS432_protected_2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43" y="265920"/>
            <a:ext cx="2376264" cy="1074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432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creen Shot 2016-09-14 at 21.59.12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682" t="-1" r="-29229" b="-4866"/>
          <a:stretch/>
        </p:blipFill>
        <p:spPr>
          <a:xfrm>
            <a:off x="-1064612" y="605846"/>
            <a:ext cx="10005412" cy="643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721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age of </a:t>
            </a:r>
            <a:r>
              <a:rPr lang="en-US" dirty="0" err="1" smtClean="0"/>
              <a:t>esablish</a:t>
            </a:r>
            <a:r>
              <a:rPr lang="en-US" dirty="0" err="1" smtClean="0"/>
              <a:t>ment</a:t>
            </a:r>
            <a:r>
              <a:rPr lang="en-US" dirty="0" smtClean="0"/>
              <a:t>-sponsored anti-enlightenment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scapegoating</a:t>
            </a:r>
          </a:p>
          <a:p>
            <a:r>
              <a:rPr lang="en-US" dirty="0" smtClean="0"/>
              <a:t>‘</a:t>
            </a:r>
            <a:r>
              <a:rPr lang="en-US" dirty="0"/>
              <a:t>UK </a:t>
            </a:r>
            <a:r>
              <a:rPr lang="en-US" dirty="0"/>
              <a:t>wide open to ‘free loading’ EU migrants’</a:t>
            </a:r>
          </a:p>
          <a:p>
            <a:r>
              <a:rPr lang="en-US" dirty="0"/>
              <a:t>‘Tax credits turned UK into ‘honeypot’ for EU immigrants’</a:t>
            </a:r>
          </a:p>
          <a:p>
            <a:r>
              <a:rPr lang="en-GB" dirty="0"/>
              <a:t>‘Four years of EU migrants coming here will fill a city the size of Manchester’ </a:t>
            </a:r>
          </a:p>
          <a:p>
            <a:r>
              <a:rPr lang="en-GB" dirty="0"/>
              <a:t>‘Free movement within Europe needs to be less free’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99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Screen Shot 2015-02-09 at 17.02.3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868" b="-21868"/>
          <a:stretch>
            <a:fillRect/>
          </a:stretch>
        </p:blipFill>
        <p:spPr>
          <a:xfrm>
            <a:off x="457199" y="1338943"/>
            <a:ext cx="8237135" cy="4956629"/>
          </a:xfrm>
        </p:spPr>
      </p:pic>
      <p:pic>
        <p:nvPicPr>
          <p:cNvPr id="8" name="Picture 7" descr="Screen Shot 2015-02-09 at 17.03.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134" y="6098722"/>
            <a:ext cx="18542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75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Cameron in The Telegraph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We’re also making sure people come for the right reasons – which has meant addressing the magnetic pull of Britain’s benefits system. We changed the rules so that no one can come to this country and expect to get out-of-work benefits immediately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967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press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‘Accelerating action to stop rogue EU benefit claims’</a:t>
            </a:r>
          </a:p>
          <a:p>
            <a:r>
              <a:rPr lang="en-GB" dirty="0"/>
              <a:t>‘Tough new rules come into force to ensure that migrants don’t take advantage of the British benefits system.’</a:t>
            </a:r>
          </a:p>
          <a:p>
            <a:r>
              <a:rPr lang="en-GB" dirty="0"/>
              <a:t>‘the Prime Minister has made it clear that abuse and clear exploitation of the UK’s welfare system will not be tolerated.’ </a:t>
            </a:r>
          </a:p>
          <a:p>
            <a:r>
              <a:rPr lang="en-US" dirty="0" smtClean="0"/>
              <a:t>Both government and opposition apparently angry about the ‘absurdity</a:t>
            </a:r>
            <a:r>
              <a:rPr lang="en-US" smtClean="0"/>
              <a:t>’ of Child </a:t>
            </a:r>
            <a:r>
              <a:rPr lang="en-US" dirty="0" smtClean="0"/>
              <a:t>Benefit exportation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49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Punitive changes </a:t>
            </a:r>
            <a:r>
              <a:rPr lang="en-US" dirty="0" err="1" smtClean="0"/>
              <a:t>dehumanised</a:t>
            </a:r>
            <a:r>
              <a:rPr lang="en-US" dirty="0" smtClean="0"/>
              <a:t> EU nationals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Scrapping HB for jobseekers</a:t>
            </a:r>
          </a:p>
          <a:p>
            <a:r>
              <a:rPr lang="en-US" dirty="0" smtClean="0"/>
              <a:t>Introduction Minimum Earnings Threshold</a:t>
            </a:r>
          </a:p>
          <a:p>
            <a:r>
              <a:rPr lang="en-US" dirty="0" smtClean="0"/>
              <a:t>Genuine Prospects of Work Test</a:t>
            </a:r>
          </a:p>
          <a:p>
            <a:r>
              <a:rPr lang="en-US" dirty="0" smtClean="0"/>
              <a:t>Interaction effects – impacts upon vulnerable minority</a:t>
            </a:r>
          </a:p>
          <a:p>
            <a:r>
              <a:rPr lang="en-US" dirty="0" smtClean="0"/>
              <a:t>EU nationals a test-bed for untrammelled conditionality?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12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Disregard of empirical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 benefits</a:t>
            </a:r>
          </a:p>
          <a:p>
            <a:pPr lvl="1"/>
            <a:r>
              <a:rPr lang="en-US" dirty="0" smtClean="0"/>
              <a:t>EU Commission – including DWP contribution</a:t>
            </a:r>
          </a:p>
          <a:p>
            <a:pPr lvl="1"/>
            <a:r>
              <a:rPr lang="en-US" dirty="0" smtClean="0"/>
              <a:t>CREAM findings</a:t>
            </a:r>
          </a:p>
          <a:p>
            <a:pPr lvl="1"/>
            <a:r>
              <a:rPr lang="en-US" dirty="0" smtClean="0"/>
              <a:t>LSE findings</a:t>
            </a:r>
          </a:p>
          <a:p>
            <a:pPr lvl="1"/>
            <a:r>
              <a:rPr lang="en-US" dirty="0" smtClean="0"/>
              <a:t>NIESR</a:t>
            </a:r>
          </a:p>
          <a:p>
            <a:r>
              <a:rPr lang="en-US" dirty="0" smtClean="0"/>
              <a:t>On </a:t>
            </a:r>
            <a:r>
              <a:rPr lang="en-US" dirty="0" err="1" smtClean="0"/>
              <a:t>labour</a:t>
            </a:r>
            <a:r>
              <a:rPr lang="en-US" dirty="0" smtClean="0"/>
              <a:t> markets</a:t>
            </a:r>
          </a:p>
          <a:p>
            <a:pPr lvl="1"/>
            <a:r>
              <a:rPr lang="en-US" dirty="0"/>
              <a:t>‘lump of </a:t>
            </a:r>
            <a:r>
              <a:rPr lang="en-US" dirty="0" err="1"/>
              <a:t>labour</a:t>
            </a:r>
            <a:r>
              <a:rPr lang="en-US" dirty="0"/>
              <a:t>’ </a:t>
            </a:r>
            <a:r>
              <a:rPr lang="en-US" dirty="0" smtClean="0"/>
              <a:t>fallacy</a:t>
            </a:r>
          </a:p>
          <a:p>
            <a:pPr lvl="1"/>
            <a:r>
              <a:rPr lang="en-US" dirty="0" smtClean="0"/>
              <a:t>Perceptions about wage depression</a:t>
            </a:r>
            <a:endParaRPr lang="en-US" dirty="0"/>
          </a:p>
          <a:p>
            <a:pPr lvl="1"/>
            <a:r>
              <a:rPr lang="en-US" dirty="0" smtClean="0"/>
              <a:t>Government – Migration Advisory Committee</a:t>
            </a:r>
          </a:p>
          <a:p>
            <a:pPr lvl="1"/>
            <a:r>
              <a:rPr lang="en-US" dirty="0" smtClean="0"/>
              <a:t>EU Commission research</a:t>
            </a:r>
          </a:p>
          <a:p>
            <a:pPr lvl="1"/>
            <a:r>
              <a:rPr lang="en-US" smtClean="0"/>
              <a:t>NIESR</a:t>
            </a:r>
            <a:endParaRPr lang="en-US" dirty="0" smtClean="0"/>
          </a:p>
          <a:p>
            <a:r>
              <a:rPr lang="en-US" dirty="0" smtClean="0"/>
              <a:t>Balance of competences review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55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rhetoric of the campaigns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pro-free movement message</a:t>
            </a:r>
          </a:p>
          <a:p>
            <a:r>
              <a:rPr lang="en-US" dirty="0" smtClean="0"/>
              <a:t>Vote Leave messages and claims</a:t>
            </a:r>
          </a:p>
          <a:p>
            <a:r>
              <a:rPr lang="en-US" dirty="0" smtClean="0"/>
              <a:t>Mainstay of the ‘Remain’ campaign – the New </a:t>
            </a:r>
            <a:r>
              <a:rPr lang="en-US" dirty="0" smtClean="0"/>
              <a:t>Settlement</a:t>
            </a:r>
          </a:p>
          <a:p>
            <a:r>
              <a:rPr lang="en-US" dirty="0" smtClean="0"/>
              <a:t>Collusion of the Commission </a:t>
            </a:r>
          </a:p>
          <a:p>
            <a:r>
              <a:rPr lang="en-US" dirty="0" smtClean="0"/>
              <a:t>Interventions by the ECJ</a:t>
            </a:r>
            <a:endParaRPr lang="en-US" dirty="0" smtClean="0"/>
          </a:p>
          <a:p>
            <a:r>
              <a:rPr lang="en-US" dirty="0" smtClean="0"/>
              <a:t>Targeting low pay workers</a:t>
            </a:r>
          </a:p>
          <a:p>
            <a:pPr lvl="1"/>
            <a:r>
              <a:rPr lang="en-US" dirty="0" smtClean="0"/>
              <a:t>Undermining Art 45</a:t>
            </a:r>
          </a:p>
          <a:p>
            <a:pPr lvl="1"/>
            <a:r>
              <a:rPr lang="en-US" dirty="0" smtClean="0"/>
              <a:t>Asymmetric effects grounds of sex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44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next?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71904" cy="43673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EEA/Swiss/Turkish/other options</a:t>
            </a:r>
            <a:r>
              <a:rPr lang="is-IS" dirty="0" smtClean="0"/>
              <a:t>… </a:t>
            </a:r>
            <a:r>
              <a:rPr lang="en-US" dirty="0" smtClean="0"/>
              <a:t> </a:t>
            </a:r>
          </a:p>
          <a:p>
            <a:r>
              <a:rPr lang="en-US" dirty="0" smtClean="0"/>
              <a:t>Quotas, points, and job-first systems</a:t>
            </a:r>
          </a:p>
          <a:p>
            <a:r>
              <a:rPr lang="en-US" dirty="0" smtClean="0"/>
              <a:t>Are benefits the point? </a:t>
            </a:r>
          </a:p>
          <a:p>
            <a:r>
              <a:rPr lang="en-US" dirty="0" smtClean="0"/>
              <a:t>Face up to distributional consequences of free movement</a:t>
            </a:r>
            <a:endParaRPr lang="en-US" dirty="0"/>
          </a:p>
          <a:p>
            <a:r>
              <a:rPr lang="en-US" dirty="0" smtClean="0"/>
              <a:t>More reform at EU level? – from more protections for low paid workers to scrapping worker status</a:t>
            </a:r>
          </a:p>
          <a:p>
            <a:r>
              <a:rPr lang="en-US" dirty="0" smtClean="0"/>
              <a:t>Also – mass deportations not feasible – rights of already resident EU nationals</a:t>
            </a:r>
          </a:p>
          <a:p>
            <a:r>
              <a:rPr lang="en-US" dirty="0" smtClean="0"/>
              <a:t>EEA/full single market/option that retains some FMP may only be an option if FMP can be ‘sold’, or ‘repackaged’. </a:t>
            </a:r>
          </a:p>
          <a:p>
            <a:r>
              <a:rPr lang="en-US" dirty="0"/>
              <a:t>Evidence – balanced against post</a:t>
            </a:r>
            <a:r>
              <a:rPr lang="en-US" smtClean="0"/>
              <a:t>-fact </a:t>
            </a:r>
            <a:r>
              <a:rPr lang="en-US" dirty="0"/>
              <a:t>political ‘truths’</a:t>
            </a:r>
          </a:p>
        </p:txBody>
      </p:sp>
    </p:spTree>
    <p:extLst>
      <p:ext uri="{BB962C8B-B14F-4D97-AF65-F5344CB8AC3E}">
        <p14:creationId xmlns:p14="http://schemas.microsoft.com/office/powerpoint/2010/main" val="283480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166</TotalTime>
  <Words>500</Words>
  <Application>Microsoft Macintosh PowerPoint</Application>
  <PresentationFormat>On-screen Show (4:3)</PresentationFormat>
  <Paragraphs>68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Plaza</vt:lpstr>
      <vt:lpstr>Where EU free movement and benefits law went ‘wrong’</vt:lpstr>
      <vt:lpstr>An age of esablishment-sponsored anti-enlightenment</vt:lpstr>
      <vt:lpstr>PowerPoint Presentation</vt:lpstr>
      <vt:lpstr>David Cameron in The Telegraph</vt:lpstr>
      <vt:lpstr>Government press releases</vt:lpstr>
      <vt:lpstr>Punitive changes dehumanised EU nationals</vt:lpstr>
      <vt:lpstr>Disregard of empirical evidence</vt:lpstr>
      <vt:lpstr>The rhetoric of the campaigns</vt:lpstr>
      <vt:lpstr>Where next?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EU free movement and benefits law went ‘wrong’</dc:title>
  <dc:creator>Charlotte</dc:creator>
  <cp:lastModifiedBy>Charlotte</cp:lastModifiedBy>
  <cp:revision>14</cp:revision>
  <dcterms:created xsi:type="dcterms:W3CDTF">2016-09-14T20:14:34Z</dcterms:created>
  <dcterms:modified xsi:type="dcterms:W3CDTF">2016-09-15T09:10:03Z</dcterms:modified>
</cp:coreProperties>
</file>