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8" r:id="rId3"/>
  </p:sldMasterIdLst>
  <p:handoutMasterIdLst>
    <p:handoutMasterId r:id="rId21"/>
  </p:handoutMasterIdLst>
  <p:sldIdLst>
    <p:sldId id="257" r:id="rId4"/>
    <p:sldId id="265" r:id="rId5"/>
    <p:sldId id="294" r:id="rId6"/>
    <p:sldId id="295" r:id="rId7"/>
    <p:sldId id="296" r:id="rId8"/>
    <p:sldId id="273" r:id="rId9"/>
    <p:sldId id="282" r:id="rId10"/>
    <p:sldId id="283" r:id="rId11"/>
    <p:sldId id="286" r:id="rId12"/>
    <p:sldId id="287" r:id="rId13"/>
    <p:sldId id="288" r:id="rId14"/>
    <p:sldId id="289" r:id="rId15"/>
    <p:sldId id="292" r:id="rId16"/>
    <p:sldId id="290" r:id="rId17"/>
    <p:sldId id="291" r:id="rId18"/>
    <p:sldId id="297" r:id="rId19"/>
    <p:sldId id="29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AFCD-6EB4-4AC7-A93D-6F606CAEAF2E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D371-A77F-47AA-9630-179510528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1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intosh%20HD/Users/Valentina/Documents/%E2%80%A2%20vale_IN%20CORSO%20%E2%80%A2/BOCCONI%20Rebranding%202017/3-PPT/progetto/img/4-3/cover-brandname%20po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chivio/Archivio_Graphicamente/BOCCONI/REBRANDING%202017/LOGHI%202017/BRAND%20NAME/PNG/BRAND%20NAME_White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intosh%20HD/Users/Valentina/Documents/%E2%80%A2%20vale_IN%20CORSO%20%E2%80%A2/BOCCONI%20Rebranding%202017/3-PPT/progetto/img/4-3/cover-brandname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027" y="3158783"/>
            <a:ext cx="10363200" cy="347531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rgbClr val="0046AD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5951" y="3701535"/>
            <a:ext cx="8534400" cy="246221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0046AD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cover-brandnam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5984" cy="1472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5732476"/>
            <a:ext cx="2415332" cy="9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1" y="3042941"/>
            <a:ext cx="10363200" cy="463375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3600"/>
              </a:lnSpc>
              <a:defRPr sz="3067" b="1" i="0" cap="all" spc="133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5951" y="3701537"/>
            <a:ext cx="8534400" cy="328295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133" b="0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cover-brandnam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87" y="-225109"/>
            <a:ext cx="4638617" cy="21079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4" y="566947"/>
            <a:ext cx="10112184" cy="618403"/>
          </a:xfrm>
        </p:spPr>
        <p:txBody>
          <a:bodyPr anchor="t" anchorCtr="0"/>
          <a:lstStyle>
            <a:lvl1pPr>
              <a:lnSpc>
                <a:spcPts val="4667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2212449"/>
            <a:ext cx="10112184" cy="1661993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944033" y="1203685"/>
            <a:ext cx="10112184" cy="369332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1134505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828754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2438339" indent="0">
              <a:buNone/>
              <a:defRPr sz="32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4033" y="1736197"/>
            <a:ext cx="4133851" cy="2667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33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0" y="0"/>
            <a:ext cx="11218333" cy="3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0296" indent="0" algn="l"/>
            <a:endParaRPr lang="it-IT" sz="1600" dirty="0">
              <a:latin typeface="Open Sans"/>
              <a:cs typeface="Open Sans"/>
            </a:endParaRPr>
          </a:p>
        </p:txBody>
      </p:sp>
      <p:sp>
        <p:nvSpPr>
          <p:cNvPr id="18" name="Rettangolo 17"/>
          <p:cNvSpPr/>
          <p:nvPr userDrawn="1"/>
        </p:nvSpPr>
        <p:spPr>
          <a:xfrm>
            <a:off x="11218333" y="0"/>
            <a:ext cx="973667" cy="38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8" y="767943"/>
            <a:ext cx="7403393" cy="618403"/>
          </a:xfrm>
        </p:spPr>
        <p:txBody>
          <a:bodyPr/>
          <a:lstStyle>
            <a:lvl1pPr>
              <a:lnSpc>
                <a:spcPts val="4667"/>
              </a:lnSpc>
              <a:defRPr sz="40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Index Layout 1</a:t>
            </a: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44038" y="1746344"/>
            <a:ext cx="4576233" cy="1682512"/>
          </a:xfrm>
        </p:spPr>
        <p:txBody>
          <a:bodyPr/>
          <a:lstStyle>
            <a:lvl1pPr marL="0" indent="0">
              <a:buNone/>
              <a:defRPr sz="1733" b="1">
                <a:latin typeface="Open Sans"/>
                <a:cs typeface="Open Sans"/>
              </a:defRPr>
            </a:lvl1pPr>
            <a:lvl2pPr marL="124881" indent="-124881">
              <a:spcAft>
                <a:spcPts val="1600"/>
              </a:spcAft>
              <a:buFont typeface="Arial"/>
              <a:buChar char="–"/>
              <a:defRPr sz="1600"/>
            </a:lvl2pPr>
            <a:lvl3pPr marL="721766" indent="-122764">
              <a:buClr>
                <a:schemeClr val="tx2"/>
              </a:buClr>
              <a:defRPr sz="1600"/>
            </a:lvl3pPr>
            <a:lvl4pPr marL="1195887" indent="-237061">
              <a:defRPr sz="1333"/>
            </a:lvl4pPr>
            <a:lvl5pPr marL="1195887" indent="-237061">
              <a:defRPr sz="1333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29922" y="1746344"/>
            <a:ext cx="4576233" cy="1579920"/>
          </a:xfrm>
        </p:spPr>
        <p:txBody>
          <a:bodyPr/>
          <a:lstStyle>
            <a:lvl1pPr marL="0" indent="0">
              <a:buNone/>
              <a:defRPr sz="1733" b="1">
                <a:latin typeface="Open Sans"/>
                <a:cs typeface="Open Sans"/>
              </a:defRPr>
            </a:lvl1pPr>
            <a:lvl2pPr marL="124881" indent="-124881">
              <a:buFont typeface="Arial"/>
              <a:buChar char="–"/>
              <a:defRPr sz="1600"/>
            </a:lvl2pPr>
            <a:lvl3pPr marL="721766" indent="-122764">
              <a:buClr>
                <a:schemeClr val="tx2"/>
              </a:buClr>
              <a:defRPr sz="1600"/>
            </a:lvl3pPr>
            <a:lvl4pPr marL="1195887" indent="-237061">
              <a:defRPr sz="1333"/>
            </a:lvl4pPr>
            <a:lvl5pPr marL="1195887" indent="-237061">
              <a:defRPr sz="1333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11218333" cy="3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0296" indent="0" algn="l"/>
            <a:endParaRPr lang="it-IT" sz="1600" dirty="0">
              <a:latin typeface="Open Sans"/>
              <a:cs typeface="Open San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11218333" y="0"/>
            <a:ext cx="973667" cy="38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6667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564" y="3042349"/>
            <a:ext cx="10363200" cy="471924"/>
          </a:xfrm>
        </p:spPr>
        <p:txBody>
          <a:bodyPr anchor="t"/>
          <a:lstStyle>
            <a:lvl1pPr algn="r">
              <a:defRPr sz="3067" b="1" cap="all" spc="133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7151" y="1381533"/>
            <a:ext cx="10363200" cy="1641475"/>
          </a:xfrm>
        </p:spPr>
        <p:txBody>
          <a:bodyPr lIns="0" tIns="0" rIns="0" bIns="0" anchor="b" anchorCtr="0">
            <a:spAutoFit/>
          </a:bodyPr>
          <a:lstStyle>
            <a:lvl1pPr marL="0" indent="0" algn="r">
              <a:buNone/>
              <a:defRPr sz="10666">
                <a:solidFill>
                  <a:srgbClr val="0046AD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0.0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0390" y="2524234"/>
            <a:ext cx="4860841" cy="984885"/>
          </a:xfrm>
        </p:spPr>
        <p:txBody>
          <a:bodyPr/>
          <a:lstStyle>
            <a:lvl1pPr marL="0" indent="0">
              <a:buNone/>
              <a:defRPr sz="1867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600"/>
            </a:lvl2pPr>
            <a:lvl3pPr marL="594769" indent="-228594">
              <a:buClr>
                <a:schemeClr val="tx2"/>
              </a:buClr>
              <a:buSzPct val="120000"/>
              <a:buFont typeface="Arial"/>
              <a:buChar char="•"/>
              <a:defRPr sz="1600"/>
            </a:lvl3pPr>
            <a:lvl4pPr marL="827597" indent="-228594">
              <a:buFont typeface="Arial"/>
              <a:buChar char="•"/>
              <a:defRPr sz="1333">
                <a:latin typeface="Roboto Slab Regular"/>
                <a:cs typeface="Roboto Slab Regular"/>
              </a:defRPr>
            </a:lvl4pPr>
            <a:lvl5pPr marL="827597" indent="-228594">
              <a:buFont typeface="Arial"/>
              <a:buChar char="•"/>
              <a:defRPr sz="1333">
                <a:latin typeface="Roboto Slab Regular"/>
                <a:cs typeface="Roboto Slab Regular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olo 22"/>
          <p:cNvSpPr>
            <a:spLocks noGrp="1"/>
          </p:cNvSpPr>
          <p:nvPr userDrawn="1">
            <p:ph type="title" hasCustomPrompt="1"/>
          </p:nvPr>
        </p:nvSpPr>
        <p:spPr>
          <a:xfrm>
            <a:off x="950384" y="767304"/>
            <a:ext cx="10972800" cy="615553"/>
          </a:xfrm>
        </p:spPr>
        <p:txBody>
          <a:bodyPr/>
          <a:lstStyle/>
          <a:p>
            <a:r>
              <a:rPr lang="it-IT" dirty="0"/>
              <a:t>Layout List</a:t>
            </a:r>
          </a:p>
        </p:txBody>
      </p:sp>
      <p:sp>
        <p:nvSpPr>
          <p:cNvPr id="11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6738" y="1731433"/>
            <a:ext cx="9801577" cy="287259"/>
          </a:xfrm>
        </p:spPr>
        <p:txBody>
          <a:bodyPr/>
          <a:lstStyle>
            <a:lvl1pPr marL="0" indent="0">
              <a:buNone/>
              <a:defRPr sz="1867">
                <a:latin typeface="Open Sans"/>
                <a:cs typeface="Open Sans"/>
              </a:defRPr>
            </a:lvl1pPr>
            <a:lvl2pPr marL="609585" indent="0">
              <a:buNone/>
              <a:defRPr sz="2000"/>
            </a:lvl2pPr>
            <a:lvl3pPr marL="1134505" indent="0">
              <a:buNone/>
              <a:defRPr sz="2000"/>
            </a:lvl3pPr>
            <a:lvl4pPr marL="1828754" indent="0">
              <a:buNone/>
              <a:defRPr sz="2000"/>
            </a:lvl4pPr>
            <a:lvl5pPr marL="2438339" indent="0">
              <a:buNone/>
              <a:defRPr sz="20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2" name="Content Placeholder 2"/>
          <p:cNvSpPr>
            <a:spLocks noGrp="1"/>
          </p:cNvSpPr>
          <p:nvPr userDrawn="1">
            <p:ph sz="half" idx="14" hasCustomPrompt="1"/>
          </p:nvPr>
        </p:nvSpPr>
        <p:spPr>
          <a:xfrm>
            <a:off x="6525689" y="2524234"/>
            <a:ext cx="4860841" cy="984885"/>
          </a:xfrm>
        </p:spPr>
        <p:txBody>
          <a:bodyPr/>
          <a:lstStyle>
            <a:lvl1pPr marL="0" indent="0">
              <a:buNone/>
              <a:defRPr sz="1867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600"/>
            </a:lvl2pPr>
            <a:lvl3pPr marL="594769" indent="-228594">
              <a:buClr>
                <a:schemeClr val="tx2"/>
              </a:buClr>
              <a:buSzPct val="120000"/>
              <a:buFont typeface="Arial"/>
              <a:buChar char="•"/>
              <a:defRPr sz="1600"/>
            </a:lvl3pPr>
            <a:lvl4pPr marL="827597" indent="-228594">
              <a:buFont typeface="Arial"/>
              <a:buChar char="•"/>
              <a:defRPr sz="1333">
                <a:latin typeface="Roboto Slab Regular"/>
                <a:cs typeface="Roboto Slab Regular"/>
              </a:defRPr>
            </a:lvl4pPr>
            <a:lvl5pPr marL="827597" indent="-228594">
              <a:buFont typeface="Arial"/>
              <a:buChar char="•"/>
              <a:defRPr sz="1333">
                <a:latin typeface="Roboto Slab Regular"/>
                <a:cs typeface="Roboto Slab Regular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Rettangolo 17"/>
          <p:cNvSpPr/>
          <p:nvPr userDrawn="1"/>
        </p:nvSpPr>
        <p:spPr>
          <a:xfrm>
            <a:off x="0" y="0"/>
            <a:ext cx="11218333" cy="3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0296" indent="0" algn="l"/>
            <a:endParaRPr lang="it-IT" sz="1600" dirty="0">
              <a:latin typeface="Open Sans"/>
              <a:cs typeface="Open Sans"/>
            </a:endParaRPr>
          </a:p>
        </p:txBody>
      </p:sp>
      <p:sp>
        <p:nvSpPr>
          <p:cNvPr id="19" name="Rettangolo 18"/>
          <p:cNvSpPr/>
          <p:nvPr userDrawn="1"/>
        </p:nvSpPr>
        <p:spPr>
          <a:xfrm>
            <a:off x="11218333" y="0"/>
            <a:ext cx="973667" cy="38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1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50384" y="766036"/>
            <a:ext cx="10972800" cy="6155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image 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528883" y="3656149"/>
            <a:ext cx="1689455" cy="1025921"/>
          </a:xfrm>
        </p:spPr>
        <p:txBody>
          <a:bodyPr anchor="b" anchorCtr="0"/>
          <a:lstStyle>
            <a:lvl1pPr marL="0" indent="0">
              <a:buNone/>
              <a:defRPr sz="6667" b="0" baseline="0">
                <a:solidFill>
                  <a:srgbClr val="0046AD"/>
                </a:solidFill>
                <a:latin typeface="Roboto Slab Light"/>
                <a:cs typeface="Roboto Slab Ligh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528883" y="5056780"/>
            <a:ext cx="1689455" cy="615361"/>
          </a:xfrm>
        </p:spPr>
        <p:txBody>
          <a:bodyPr anchor="b" anchorCtr="0"/>
          <a:lstStyle>
            <a:lvl1pPr marL="0" indent="0">
              <a:buNone/>
              <a:defRPr sz="1333"/>
            </a:lvl1pPr>
            <a:lvl2pPr marL="609585" indent="0">
              <a:buNone/>
              <a:defRPr sz="1333"/>
            </a:lvl2pPr>
            <a:lvl3pPr marL="1134505" indent="0">
              <a:buNone/>
              <a:defRPr sz="1333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6734" y="1731433"/>
            <a:ext cx="10354733" cy="287259"/>
          </a:xfrm>
        </p:spPr>
        <p:txBody>
          <a:bodyPr/>
          <a:lstStyle>
            <a:lvl1pPr marL="0" indent="0">
              <a:buNone/>
              <a:defRPr sz="1867">
                <a:latin typeface="Open Sans"/>
                <a:cs typeface="Open Sans"/>
              </a:defRPr>
            </a:lvl1pPr>
            <a:lvl2pPr marL="609585" indent="0">
              <a:buNone/>
              <a:defRPr sz="2000"/>
            </a:lvl2pPr>
            <a:lvl3pPr marL="1134505" indent="0">
              <a:buNone/>
              <a:defRPr sz="2000"/>
            </a:lvl3pPr>
            <a:lvl4pPr marL="1828754" indent="0">
              <a:buNone/>
              <a:defRPr sz="2000"/>
            </a:lvl4pPr>
            <a:lvl5pPr marL="2438339" indent="0">
              <a:buNone/>
              <a:defRPr sz="20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4"/>
          </p:nvPr>
        </p:nvSpPr>
        <p:spPr>
          <a:xfrm>
            <a:off x="956734" y="2315633"/>
            <a:ext cx="8119533" cy="3346451"/>
          </a:xfrm>
          <a:solidFill>
            <a:srgbClr val="D9D9D9"/>
          </a:solidFill>
        </p:spPr>
        <p:txBody>
          <a:bodyPr>
            <a:noAutofit/>
          </a:bodyPr>
          <a:lstStyle/>
          <a:p>
            <a:endParaRPr lang="it-IT"/>
          </a:p>
        </p:txBody>
      </p:sp>
      <p:sp>
        <p:nvSpPr>
          <p:cNvPr id="17" name="Rettangolo 16"/>
          <p:cNvSpPr/>
          <p:nvPr userDrawn="1"/>
        </p:nvSpPr>
        <p:spPr>
          <a:xfrm>
            <a:off x="0" y="0"/>
            <a:ext cx="11218333" cy="3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0296" indent="0" algn="l"/>
            <a:endParaRPr lang="it-IT" sz="1600" dirty="0">
              <a:latin typeface="Open Sans"/>
              <a:cs typeface="Open Sans"/>
            </a:endParaRPr>
          </a:p>
        </p:txBody>
      </p:sp>
      <p:sp>
        <p:nvSpPr>
          <p:cNvPr id="18" name="Rettangolo 17"/>
          <p:cNvSpPr/>
          <p:nvPr userDrawn="1"/>
        </p:nvSpPr>
        <p:spPr>
          <a:xfrm>
            <a:off x="11218333" y="0"/>
            <a:ext cx="973667" cy="38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50384" y="770653"/>
            <a:ext cx="10972800" cy="6155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Chart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6734" y="1731433"/>
            <a:ext cx="10354733" cy="287259"/>
          </a:xfrm>
        </p:spPr>
        <p:txBody>
          <a:bodyPr/>
          <a:lstStyle>
            <a:lvl1pPr marL="0" indent="0">
              <a:buNone/>
              <a:defRPr sz="1867">
                <a:latin typeface="Open Sans"/>
                <a:cs typeface="Open Sans"/>
              </a:defRPr>
            </a:lvl1pPr>
            <a:lvl2pPr marL="609585" indent="0">
              <a:buNone/>
              <a:defRPr sz="2000"/>
            </a:lvl2pPr>
            <a:lvl3pPr marL="1134505" indent="0">
              <a:buNone/>
              <a:defRPr sz="2000"/>
            </a:lvl3pPr>
            <a:lvl4pPr marL="1828754" indent="0">
              <a:buNone/>
              <a:defRPr sz="2000"/>
            </a:lvl4pPr>
            <a:lvl5pPr marL="2438339" indent="0">
              <a:buNone/>
              <a:defRPr sz="20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" hasCustomPrompt="1"/>
          </p:nvPr>
        </p:nvSpPr>
        <p:spPr>
          <a:xfrm>
            <a:off x="9064982" y="4040628"/>
            <a:ext cx="2153356" cy="595035"/>
          </a:xfrm>
        </p:spPr>
        <p:txBody>
          <a:bodyPr anchor="t" anchorCtr="0"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3"/>
          <p:cNvSpPr>
            <a:spLocks noGrp="1"/>
          </p:cNvSpPr>
          <p:nvPr userDrawn="1">
            <p:ph sz="half" idx="2"/>
          </p:nvPr>
        </p:nvSpPr>
        <p:spPr>
          <a:xfrm>
            <a:off x="9064982" y="4923420"/>
            <a:ext cx="2153356" cy="738664"/>
          </a:xfrm>
        </p:spPr>
        <p:txBody>
          <a:bodyPr/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134505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grafico 3"/>
          <p:cNvSpPr>
            <a:spLocks noGrp="1"/>
          </p:cNvSpPr>
          <p:nvPr userDrawn="1">
            <p:ph type="chart" sz="quarter" idx="14"/>
          </p:nvPr>
        </p:nvSpPr>
        <p:spPr>
          <a:xfrm>
            <a:off x="956733" y="2286001"/>
            <a:ext cx="7645400" cy="3376084"/>
          </a:xfrm>
          <a:solidFill>
            <a:srgbClr val="D9D9D9"/>
          </a:solidFill>
        </p:spPr>
        <p:txBody>
          <a:bodyPr>
            <a:noAutofit/>
          </a:bodyPr>
          <a:lstStyle/>
          <a:p>
            <a:endParaRPr lang="it-IT"/>
          </a:p>
        </p:txBody>
      </p:sp>
      <p:sp>
        <p:nvSpPr>
          <p:cNvPr id="19" name="Rettangolo 18"/>
          <p:cNvSpPr/>
          <p:nvPr userDrawn="1"/>
        </p:nvSpPr>
        <p:spPr>
          <a:xfrm>
            <a:off x="0" y="0"/>
            <a:ext cx="11218333" cy="3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0296" indent="0" algn="l"/>
            <a:endParaRPr lang="it-IT" sz="1600" dirty="0">
              <a:latin typeface="Open Sans"/>
              <a:cs typeface="Open Sans"/>
            </a:endParaRPr>
          </a:p>
        </p:txBody>
      </p:sp>
      <p:sp>
        <p:nvSpPr>
          <p:cNvPr id="20" name="Rettangolo 19"/>
          <p:cNvSpPr/>
          <p:nvPr userDrawn="1"/>
        </p:nvSpPr>
        <p:spPr>
          <a:xfrm>
            <a:off x="11218333" y="0"/>
            <a:ext cx="973667" cy="38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8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50384" y="764514"/>
            <a:ext cx="10972800" cy="6155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 userDrawn="1">
            <p:ph type="tbl" sz="quarter" idx="14"/>
          </p:nvPr>
        </p:nvSpPr>
        <p:spPr>
          <a:xfrm>
            <a:off x="950384" y="1731435"/>
            <a:ext cx="10267949" cy="266676"/>
          </a:xfrm>
          <a:solidFill>
            <a:srgbClr val="D9D9D9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11218333" cy="38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0296" indent="0" algn="l"/>
            <a:endParaRPr lang="it-IT" sz="1600" dirty="0">
              <a:latin typeface="Open Sans"/>
              <a:cs typeface="Open San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11218333" y="0"/>
            <a:ext cx="973667" cy="38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11218333" y="-1"/>
            <a:ext cx="9736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333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333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8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8" y="89407"/>
            <a:ext cx="3996263" cy="205184"/>
          </a:xfrm>
        </p:spPr>
        <p:txBody>
          <a:bodyPr anchor="ctr" anchorCtr="0"/>
          <a:lstStyle>
            <a:lvl1pPr marL="0" indent="0">
              <a:buNone/>
              <a:defRPr sz="1333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09585" indent="0">
              <a:buNone/>
              <a:defRPr/>
            </a:lvl2pPr>
            <a:lvl3pPr marL="113450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s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564" y="3042349"/>
            <a:ext cx="10363200" cy="471924"/>
          </a:xfrm>
        </p:spPr>
        <p:txBody>
          <a:bodyPr anchor="t"/>
          <a:lstStyle>
            <a:lvl1pPr algn="r">
              <a:defRPr sz="3067" b="1" cap="all" spc="1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07907" y="6003844"/>
            <a:ext cx="8682447" cy="595035"/>
          </a:xfrm>
        </p:spPr>
        <p:txBody>
          <a:bodyPr wrap="square" lIns="0" tIns="0" rIns="0" bIns="0" anchor="b" anchorCtr="0">
            <a:spAutoFit/>
          </a:bodyPr>
          <a:lstStyle>
            <a:lvl1pPr marL="0" indent="0" algn="r" rtl="0">
              <a:spcAft>
                <a:spcPts val="800"/>
              </a:spcAft>
              <a:buNone/>
              <a:defRPr lang="it-IT" sz="1600" b="0" i="0" u="none" strike="noStrike" baseline="0" smtClean="0">
                <a:solidFill>
                  <a:schemeClr val="bg1"/>
                </a:solidFill>
                <a:latin typeface="Open Sans Semibold"/>
                <a:cs typeface="Open Sans Semi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Commerciale</a:t>
            </a:r>
            <a:r>
              <a:rPr lang="en-US" dirty="0"/>
              <a:t> Luigi </a:t>
            </a:r>
            <a:r>
              <a:rPr lang="en-US" dirty="0" err="1"/>
              <a:t>Bocconi</a:t>
            </a:r>
            <a:endParaRPr lang="en-US" dirty="0"/>
          </a:p>
          <a:p>
            <a:pPr lvl="0"/>
            <a:r>
              <a:rPr lang="en-US" dirty="0"/>
              <a:t>Via </a:t>
            </a:r>
            <a:r>
              <a:rPr lang="en-US" dirty="0" err="1"/>
              <a:t>Sarfatti</a:t>
            </a:r>
            <a:r>
              <a:rPr lang="en-US" dirty="0"/>
              <a:t> 25 | 20136 Milano – Italia | Tel +39 02 5836.1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4" y="5581011"/>
            <a:ext cx="1984024" cy="1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027" y="3158783"/>
            <a:ext cx="10363200" cy="347531"/>
          </a:xfrm>
        </p:spPr>
        <p:txBody>
          <a:bodyPr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5951" y="3701535"/>
            <a:ext cx="8534400" cy="246221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cover-brandname.png" descr="/Volumes/Macintosh HD/Users/Valentina/Documents/• vale_IN CORSO •/BOCCONI Rebranding 2017/3-PPT/progetto/img/4-3/cover-brandname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880" cy="13898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930"/>
            <a:ext cx="2173837" cy="8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4" y="575413"/>
            <a:ext cx="10112184" cy="463802"/>
          </a:xfrm>
        </p:spPr>
        <p:txBody>
          <a:bodyPr anchor="t" anchorCtr="0"/>
          <a:lstStyle>
            <a:lvl1pPr>
              <a:lnSpc>
                <a:spcPts val="35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2424114"/>
            <a:ext cx="10112184" cy="1246495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944033" y="1093617"/>
            <a:ext cx="10112184" cy="369332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9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4033" y="1833563"/>
            <a:ext cx="4133851" cy="2308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385" y="1047908"/>
            <a:ext cx="7403393" cy="448841"/>
          </a:xfrm>
        </p:spPr>
        <p:txBody>
          <a:bodyPr/>
          <a:lstStyle>
            <a:lvl1pPr>
              <a:lnSpc>
                <a:spcPts val="3500"/>
              </a:lnSpc>
              <a:defRPr sz="35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Index Layout 1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44034" y="1855801"/>
            <a:ext cx="4576233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93663" indent="-93663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29918" y="1855801"/>
            <a:ext cx="4576233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93663" indent="-93663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0005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564" y="3042347"/>
            <a:ext cx="103632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7151" y="1791900"/>
            <a:ext cx="10363200" cy="1231106"/>
          </a:xfrm>
        </p:spPr>
        <p:txBody>
          <a:bodyPr lIns="0" tIns="0" rIns="0" bIns="0" anchor="b" anchorCtr="0">
            <a:spAutoFit/>
          </a:bodyPr>
          <a:lstStyle>
            <a:lvl1pPr marL="0" indent="0" algn="r">
              <a:buNone/>
              <a:defRPr sz="8000">
                <a:solidFill>
                  <a:srgbClr val="0046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0.0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1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0386" y="3236913"/>
            <a:ext cx="4860841" cy="73866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200"/>
            </a:lvl2pPr>
            <a:lvl3pPr marL="446088" indent="-171450">
              <a:buClr>
                <a:schemeClr val="tx2"/>
              </a:buClr>
              <a:buSzPct val="120000"/>
              <a:buFont typeface="Arial"/>
              <a:buChar char="•"/>
              <a:defRPr sz="1200"/>
            </a:lvl3pPr>
            <a:lvl4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4pPr>
            <a:lvl5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23" name="Titolo 22"/>
          <p:cNvSpPr>
            <a:spLocks noGrp="1"/>
          </p:cNvSpPr>
          <p:nvPr userDrawn="1">
            <p:ph type="title" hasCustomPrompt="1"/>
          </p:nvPr>
        </p:nvSpPr>
        <p:spPr>
          <a:xfrm>
            <a:off x="950384" y="952791"/>
            <a:ext cx="10972800" cy="538609"/>
          </a:xfrm>
        </p:spPr>
        <p:txBody>
          <a:bodyPr/>
          <a:lstStyle/>
          <a:p>
            <a:r>
              <a:rPr lang="it-IT" dirty="0"/>
              <a:t>Layout List</a:t>
            </a:r>
          </a:p>
        </p:txBody>
      </p:sp>
      <p:sp>
        <p:nvSpPr>
          <p:cNvPr id="11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6734" y="1867371"/>
            <a:ext cx="9801577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2" name="Content Placeholder 2"/>
          <p:cNvSpPr>
            <a:spLocks noGrp="1"/>
          </p:cNvSpPr>
          <p:nvPr userDrawn="1">
            <p:ph sz="half" idx="14" hasCustomPrompt="1"/>
          </p:nvPr>
        </p:nvSpPr>
        <p:spPr>
          <a:xfrm>
            <a:off x="6525685" y="3236913"/>
            <a:ext cx="4860841" cy="73866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200"/>
            </a:lvl2pPr>
            <a:lvl3pPr marL="446088" indent="-171450">
              <a:buClr>
                <a:schemeClr val="tx2"/>
              </a:buClr>
              <a:buSzPct val="120000"/>
              <a:buFont typeface="Arial"/>
              <a:buChar char="•"/>
              <a:defRPr sz="1200"/>
            </a:lvl3pPr>
            <a:lvl4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4pPr>
            <a:lvl5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50384" y="956140"/>
            <a:ext cx="109728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image 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528879" y="4081960"/>
            <a:ext cx="1689455" cy="769441"/>
          </a:xfrm>
        </p:spPr>
        <p:txBody>
          <a:bodyPr anchor="b" anchorCtr="0"/>
          <a:lstStyle>
            <a:lvl1pPr marL="0" indent="0">
              <a:buNone/>
              <a:defRPr sz="5000" b="0" baseline="0">
                <a:solidFill>
                  <a:srgbClr val="0046AD"/>
                </a:solidFill>
                <a:latin typeface="Roboto Slab Light"/>
                <a:cs typeface="Roboto Slab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528879" y="4966581"/>
            <a:ext cx="1689455" cy="307777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850900" indent="0">
              <a:buNone/>
              <a:defRPr sz="10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6734" y="1867372"/>
            <a:ext cx="10354733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4"/>
          </p:nvPr>
        </p:nvSpPr>
        <p:spPr>
          <a:xfrm>
            <a:off x="956734" y="2711451"/>
            <a:ext cx="8119533" cy="200055"/>
          </a:xfrm>
          <a:solidFill>
            <a:srgbClr val="D9D9D9"/>
          </a:solidFill>
        </p:spPr>
        <p:txBody>
          <a:bodyPr/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50384" y="956140"/>
            <a:ext cx="109728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Chart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6734" y="1867372"/>
            <a:ext cx="10354733" cy="230832"/>
          </a:xfrm>
        </p:spPr>
        <p:txBody>
          <a:bodyPr/>
          <a:lstStyle>
            <a:lvl1pPr marL="0" indent="0">
              <a:buNone/>
              <a:defRPr sz="15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" hasCustomPrompt="1"/>
          </p:nvPr>
        </p:nvSpPr>
        <p:spPr>
          <a:xfrm>
            <a:off x="9064978" y="4503633"/>
            <a:ext cx="2153356" cy="507831"/>
          </a:xfrm>
        </p:spPr>
        <p:txBody>
          <a:bodyPr anchor="t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3"/>
          <p:cNvSpPr>
            <a:spLocks noGrp="1"/>
          </p:cNvSpPr>
          <p:nvPr userDrawn="1">
            <p:ph sz="half" idx="2"/>
          </p:nvPr>
        </p:nvSpPr>
        <p:spPr>
          <a:xfrm>
            <a:off x="9064978" y="5386427"/>
            <a:ext cx="2153356" cy="36933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8509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grafico 3"/>
          <p:cNvSpPr>
            <a:spLocks noGrp="1"/>
          </p:cNvSpPr>
          <p:nvPr userDrawn="1">
            <p:ph type="chart" sz="quarter" idx="14"/>
          </p:nvPr>
        </p:nvSpPr>
        <p:spPr>
          <a:xfrm>
            <a:off x="956733" y="2678113"/>
            <a:ext cx="7645400" cy="200055"/>
          </a:xfrm>
          <a:solidFill>
            <a:srgbClr val="D9D9D9"/>
          </a:solidFill>
        </p:spPr>
        <p:txBody>
          <a:bodyPr/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50384" y="956140"/>
            <a:ext cx="109728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11218333" cy="2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11218333" y="0"/>
            <a:ext cx="973667" cy="27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11218333" y="24425"/>
            <a:ext cx="973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‹#›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6734" y="46167"/>
            <a:ext cx="4645612" cy="18466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sp>
        <p:nvSpPr>
          <p:cNvPr id="5" name="Segnaposto tabella 4"/>
          <p:cNvSpPr>
            <a:spLocks noGrp="1"/>
          </p:cNvSpPr>
          <p:nvPr userDrawn="1">
            <p:ph type="tbl" sz="quarter" idx="14"/>
          </p:nvPr>
        </p:nvSpPr>
        <p:spPr>
          <a:xfrm>
            <a:off x="950384" y="1854199"/>
            <a:ext cx="10267949" cy="200055"/>
          </a:xfrm>
          <a:solidFill>
            <a:srgbClr val="D9D9D9"/>
          </a:solidFill>
        </p:spPr>
        <p:txBody>
          <a:bodyPr/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600"/>
            <a:ext cx="2172072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2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s">
    <p:bg>
      <p:bgPr>
        <a:gradFill flip="none" rotWithShape="1">
          <a:gsLst>
            <a:gs pos="28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564" y="3042347"/>
            <a:ext cx="103632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07903" y="6152601"/>
            <a:ext cx="8682447" cy="446276"/>
          </a:xfrm>
        </p:spPr>
        <p:txBody>
          <a:bodyPr wrap="square" lIns="0" tIns="0" rIns="0" bIns="0" anchor="b" anchorCtr="0">
            <a:spAutoFit/>
          </a:bodyPr>
          <a:lstStyle>
            <a:lvl1pPr marL="0" indent="0" algn="r" rtl="0">
              <a:spcAft>
                <a:spcPts val="600"/>
              </a:spcAft>
              <a:buNone/>
              <a:defRPr lang="it-IT" sz="1200" b="0" i="0" u="none" strike="noStrike" baseline="0" smtClean="0">
                <a:solidFill>
                  <a:schemeClr val="bg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Commerciale</a:t>
            </a:r>
            <a:r>
              <a:rPr lang="en-US" dirty="0"/>
              <a:t> Luigi </a:t>
            </a:r>
            <a:r>
              <a:rPr lang="en-US" dirty="0" err="1"/>
              <a:t>Bocconi</a:t>
            </a:r>
            <a:endParaRPr lang="en-US" dirty="0"/>
          </a:p>
          <a:p>
            <a:pPr lvl="0"/>
            <a:r>
              <a:rPr lang="en-US" dirty="0"/>
              <a:t>Via </a:t>
            </a:r>
            <a:r>
              <a:rPr lang="en-US" dirty="0" err="1"/>
              <a:t>Sarfatti</a:t>
            </a:r>
            <a:r>
              <a:rPr lang="en-US" dirty="0"/>
              <a:t> 25 | 20136 Milano – Italia | Tel +39 02 5836.1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930"/>
            <a:ext cx="2173837" cy="8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9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5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2259-18F1-4D60-B371-42CBE5D5A0C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D12B-45ED-4617-BEC0-01A2E076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737" y="764514"/>
            <a:ext cx="10972800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90" y="1731434"/>
            <a:ext cx="10031396" cy="16619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5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357708" indent="-357708" algn="l" defTabSz="609585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10000"/>
        <a:buFont typeface="Lucida Grande"/>
        <a:buChar char="—"/>
        <a:defRPr sz="1733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840296" indent="-230712" algn="l" defTabSz="609585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10000"/>
        <a:buFont typeface="Arial"/>
        <a:buChar char="•"/>
        <a:defRPr sz="16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1316534" indent="-182029" algn="l" defTabSz="609585" rtl="0" eaLnBrk="1" latinLnBrk="0" hangingPunct="1">
        <a:spcBef>
          <a:spcPts val="0"/>
        </a:spcBef>
        <a:spcAft>
          <a:spcPts val="800"/>
        </a:spcAft>
        <a:buFont typeface="Lucida Grande"/>
        <a:buChar char="‑"/>
        <a:defRPr sz="16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2034066" indent="-205312" algn="l" defTabSz="609585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2630952" indent="-192613" algn="l" defTabSz="609585" rtl="0" eaLnBrk="1" latinLnBrk="0" hangingPunct="1">
        <a:spcBef>
          <a:spcPts val="0"/>
        </a:spcBef>
        <a:spcAft>
          <a:spcPts val="800"/>
        </a:spcAft>
        <a:buFont typeface="Arial"/>
        <a:buChar char="»"/>
        <a:defRPr sz="16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4" y="954001"/>
            <a:ext cx="10972800" cy="53860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6" y="1988516"/>
            <a:ext cx="10031396" cy="12464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83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68288" indent="-26828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Lucida Grande"/>
        <a:buChar char="—"/>
        <a:defRPr sz="1300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63023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Arial"/>
        <a:buChar char="•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987425" indent="-136525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‑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1525588" indent="-1539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1973263" indent="-1444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09520" y="2813816"/>
            <a:ext cx="7772400" cy="692497"/>
          </a:xfrm>
        </p:spPr>
        <p:txBody>
          <a:bodyPr/>
          <a:lstStyle/>
          <a:p>
            <a:pPr algn="ctr"/>
            <a:r>
              <a:rPr lang="it-IT" dirty="0" smtClean="0"/>
              <a:t>What next for Brexit Citizens</a:t>
            </a:r>
            <a:br>
              <a:rPr lang="it-IT" dirty="0" smtClean="0"/>
            </a:br>
            <a:r>
              <a:rPr lang="it-IT" dirty="0" smtClean="0"/>
              <a:t> CELS seminar 17 October 2018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90963" y="3701534"/>
            <a:ext cx="6400800" cy="837152"/>
          </a:xfrm>
        </p:spPr>
        <p:txBody>
          <a:bodyPr/>
          <a:lstStyle/>
          <a:p>
            <a:r>
              <a:rPr lang="en-GB" dirty="0"/>
              <a:t>Professor Eleanor </a:t>
            </a:r>
            <a:r>
              <a:rPr lang="en-GB" dirty="0" err="1"/>
              <a:t>Spaventa</a:t>
            </a:r>
            <a:endParaRPr lang="en-GB" dirty="0"/>
          </a:p>
          <a:p>
            <a:r>
              <a:rPr lang="en-GB" dirty="0"/>
              <a:t>Law Department, Bocconi </a:t>
            </a:r>
            <a:r>
              <a:rPr lang="en-GB" dirty="0" smtClean="0"/>
              <a:t>University, </a:t>
            </a:r>
            <a:r>
              <a:rPr lang="en-GB" dirty="0"/>
              <a:t>Milan</a:t>
            </a:r>
          </a:p>
          <a:p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7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 Citizens in UK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36" y="1866132"/>
            <a:ext cx="5627079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4382813" y="1223841"/>
            <a:ext cx="6789683" cy="1284581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 clear what evidence will be required </a:t>
            </a:r>
            <a:r>
              <a:rPr lang="en-US" sz="2400" dirty="0" err="1" smtClean="0">
                <a:solidFill>
                  <a:schemeClr val="tx1"/>
                </a:solidFill>
              </a:rPr>
              <a:t>esp</a:t>
            </a:r>
            <a:r>
              <a:rPr lang="en-US" sz="2400" dirty="0" smtClean="0">
                <a:solidFill>
                  <a:schemeClr val="tx1"/>
                </a:solidFill>
              </a:rPr>
              <a:t> for CHI – and part-time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 Citizens in UK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36" y="1866132"/>
            <a:ext cx="5627079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4382813" y="1223841"/>
            <a:ext cx="6789683" cy="1284581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 clear what evidence will be required </a:t>
            </a:r>
            <a:r>
              <a:rPr lang="en-US" sz="2400" dirty="0" err="1" smtClean="0">
                <a:solidFill>
                  <a:schemeClr val="tx1"/>
                </a:solidFill>
              </a:rPr>
              <a:t>esp</a:t>
            </a:r>
            <a:r>
              <a:rPr lang="en-US" sz="2400" dirty="0" smtClean="0">
                <a:solidFill>
                  <a:schemeClr val="tx1"/>
                </a:solidFill>
              </a:rPr>
              <a:t> for CHI – and part-time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39504" y="2328587"/>
            <a:ext cx="2974427" cy="18650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Public policy in UK broadly construed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 Citizens in UK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36" y="1866132"/>
            <a:ext cx="5627079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4382813" y="1223841"/>
            <a:ext cx="6789683" cy="1284581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 clear what evidence will be required </a:t>
            </a:r>
            <a:r>
              <a:rPr lang="en-US" sz="2400" dirty="0" err="1" smtClean="0">
                <a:solidFill>
                  <a:schemeClr val="tx1"/>
                </a:solidFill>
              </a:rPr>
              <a:t>esp</a:t>
            </a:r>
            <a:r>
              <a:rPr lang="en-US" sz="2400" dirty="0" smtClean="0">
                <a:solidFill>
                  <a:schemeClr val="tx1"/>
                </a:solidFill>
              </a:rPr>
              <a:t> for CHI – and part-time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39504" y="2328587"/>
            <a:ext cx="2974427" cy="18650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Public policy in UK broadly construed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4331" y="5873635"/>
            <a:ext cx="6422019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Impact of hostile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nvironment?</a:t>
            </a:r>
          </a:p>
        </p:txBody>
      </p:sp>
    </p:spTree>
    <p:extLst>
      <p:ext uri="{BB962C8B-B14F-4D97-AF65-F5344CB8AC3E}">
        <p14:creationId xmlns:p14="http://schemas.microsoft.com/office/powerpoint/2010/main" val="29716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Hostile environment in action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4" y="1869567"/>
            <a:ext cx="10652374" cy="439459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(Source home office statistics)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UK Citizens in EU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90" y="1271752"/>
            <a:ext cx="11761076" cy="53552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No undertaking re CHI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No Free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No </a:t>
            </a:r>
            <a:r>
              <a:rPr lang="en-GB" sz="3200" dirty="0" err="1" smtClean="0"/>
              <a:t>Brexit</a:t>
            </a:r>
            <a:r>
              <a:rPr lang="en-GB" sz="3200" dirty="0" smtClean="0"/>
              <a:t> specific preparation</a:t>
            </a:r>
          </a:p>
          <a:p>
            <a:pPr marL="0" indent="0">
              <a:buNone/>
            </a:pPr>
            <a:r>
              <a:rPr lang="en-GB" sz="3200" dirty="0" smtClean="0"/>
              <a:t>Tension </a:t>
            </a:r>
            <a:r>
              <a:rPr lang="en-GB" sz="3200" dirty="0"/>
              <a:t>between: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Safeguarding rights of UK citizens as EU citizens (when they had moved)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Not undermining viability of Dir 2004/38 + legal problems in relation to equal treatment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 Deal? EU citizens in UK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41" y="1274827"/>
            <a:ext cx="10995005" cy="533479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EU citizens in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UK has undertaken to protect rights no matter what, EU has not done so </a:t>
            </a:r>
            <a:r>
              <a:rPr lang="en-US" sz="3200" dirty="0" smtClean="0">
                <a:sym typeface="Wingdings" panose="05000000000000000000" pitchFamily="2" charset="2"/>
              </a:rPr>
              <a:t> but EU citizens most likely to lose special status and be transitioned to normal immigration rules  problem for family reunification and public policy + financial thresholds + no transition 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No Treaty protection, no EU law protection, greater discretion for immigration authorities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 Deal? UK citizens in EU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1363287"/>
            <a:ext cx="10112184" cy="42473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Remain covered by EU law as former citizens (?) – potential application of Dir 2004/38 (right to reside but no FM) or risk 27 different regimes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UK citizens with children better protected through Ruiz Zambrano case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Pensioners v vulnerable </a:t>
            </a:r>
            <a:r>
              <a:rPr lang="en-US" sz="3200" dirty="0" smtClean="0">
                <a:sym typeface="Wingdings" panose="05000000000000000000" pitchFamily="2" charset="2"/>
              </a:rPr>
              <a:t> no social security co-ordination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NB additional risk of tightening of citizenship rules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33" y="1371600"/>
            <a:ext cx="10779935" cy="52322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Brexit</a:t>
            </a:r>
            <a:r>
              <a:rPr lang="en-US" sz="3200" dirty="0" smtClean="0"/>
              <a:t> determines (inevitable) loss of rights, great anxiety; it impacts on most vulnerable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Brexit</a:t>
            </a:r>
            <a:r>
              <a:rPr lang="en-US" sz="3200" dirty="0" smtClean="0"/>
              <a:t> shows the gap between bureaucratic EU citizenship and perceived rights, between cosmetic and substantial citizenship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sym typeface="Wingdings" panose="05000000000000000000" pitchFamily="2" charset="2"/>
              </a:rPr>
              <a:t>DWA codifies existing inequalities in EU law and is </a:t>
            </a:r>
            <a:r>
              <a:rPr lang="en-GB" sz="3200" dirty="0">
                <a:sym typeface="Wingdings" panose="05000000000000000000" pitchFamily="2" charset="2"/>
              </a:rPr>
              <a:t>further evidence of the lack of value of social integration through non-economic means, e.g. through caring, </a:t>
            </a:r>
            <a:r>
              <a:rPr lang="en-GB" sz="3200" dirty="0" smtClean="0">
                <a:sym typeface="Wingdings" panose="05000000000000000000" pitchFamily="2" charset="2"/>
              </a:rPr>
              <a:t>unpaid </a:t>
            </a:r>
            <a:r>
              <a:rPr lang="en-GB" sz="3200" dirty="0">
                <a:sym typeface="Wingdings" panose="05000000000000000000" pitchFamily="2" charset="2"/>
              </a:rPr>
              <a:t>and voluntary work</a:t>
            </a: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Outline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31" y="2540713"/>
            <a:ext cx="5943600" cy="3250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7943" y="4867871"/>
            <a:ext cx="5276193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3200" dirty="0"/>
          </a:p>
          <a:p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1225" y="584578"/>
            <a:ext cx="11378383" cy="98488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“Please do not turn </a:t>
            </a:r>
            <a:r>
              <a:rPr lang="en-US" sz="3200" b="1" dirty="0">
                <a:solidFill>
                  <a:srgbClr val="FF0000"/>
                </a:solidFill>
              </a:rPr>
              <a:t>us from Bargaining Chips to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Collateral Damage”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3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is there a problem for </a:t>
            </a:r>
            <a:r>
              <a:rPr lang="en-US" b="1" dirty="0" err="1" smtClean="0"/>
              <a:t>Brexit</a:t>
            </a:r>
            <a:r>
              <a:rPr lang="en-US" b="1" dirty="0" smtClean="0"/>
              <a:t> citizens?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1471353"/>
            <a:ext cx="10112184" cy="58785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Political will on both sides to protect </a:t>
            </a:r>
            <a:r>
              <a:rPr lang="en-US" sz="3200" dirty="0" err="1" smtClean="0"/>
              <a:t>Brexit</a:t>
            </a:r>
            <a:r>
              <a:rPr lang="en-US" sz="3200" dirty="0" smtClean="0"/>
              <a:t> Citizens(?)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UK decision to end free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Crumbling state of Union citizenship before </a:t>
            </a:r>
            <a:r>
              <a:rPr lang="en-US" sz="3200" dirty="0" err="1" smtClean="0"/>
              <a:t>Brexit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enlargement and financial crisis influence approach to FM; Cameron deal as illustrative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Retreat from fundamental status narrative market citizen paradigm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Growing gap between bureaucratic and perceived citizenship rights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575413"/>
            <a:ext cx="10112184" cy="897682"/>
          </a:xfrm>
        </p:spPr>
        <p:txBody>
          <a:bodyPr/>
          <a:lstStyle/>
          <a:p>
            <a:pPr algn="ctr"/>
            <a:r>
              <a:rPr lang="en-US" b="1" dirty="0" smtClean="0"/>
              <a:t>Union citizens right to reside: theory and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82" y="1720736"/>
            <a:ext cx="10112184" cy="50683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Right to reside in EU law conditional upon: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Economic activity (genuine and effective), including job seeking,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 smtClean="0"/>
              <a:t> Economic independence </a:t>
            </a:r>
            <a:r>
              <a:rPr lang="en-US" sz="3100" dirty="0" smtClean="0">
                <a:sym typeface="Wingdings" panose="05000000000000000000" pitchFamily="2" charset="2"/>
              </a:rPr>
              <a:t> </a:t>
            </a:r>
            <a:r>
              <a:rPr lang="en-US" sz="3100" b="1" dirty="0" smtClean="0">
                <a:sym typeface="Wingdings" panose="05000000000000000000" pitchFamily="2" charset="2"/>
              </a:rPr>
              <a:t>comprehensive health insurance</a:t>
            </a:r>
            <a:r>
              <a:rPr lang="en-US" sz="3100" dirty="0" smtClean="0">
                <a:sym typeface="Wingdings" panose="05000000000000000000" pitchFamily="2" charset="2"/>
              </a:rPr>
              <a:t> and sufficient resources </a:t>
            </a:r>
          </a:p>
          <a:p>
            <a:pPr marL="341313" lvl="1" indent="-282575">
              <a:buFont typeface="Arial" panose="020B0604020202020204" pitchFamily="34" charset="0"/>
              <a:buChar char="•"/>
            </a:pPr>
            <a:r>
              <a:rPr lang="en-US" sz="3067" dirty="0"/>
              <a:t>No </a:t>
            </a:r>
            <a:r>
              <a:rPr lang="en-US" sz="3067" u="sng" dirty="0"/>
              <a:t>systematic checks</a:t>
            </a:r>
            <a:r>
              <a:rPr lang="en-US" sz="3067" dirty="0"/>
              <a:t> = after initial registration citizen might fall below and yet as long as no access to welfare all is </a:t>
            </a:r>
            <a:r>
              <a:rPr lang="en-US" sz="3067" dirty="0" smtClean="0"/>
              <a:t>fine </a:t>
            </a:r>
            <a:r>
              <a:rPr lang="en-US" sz="3067" dirty="0" smtClean="0">
                <a:sym typeface="Wingdings" panose="05000000000000000000" pitchFamily="2" charset="2"/>
              </a:rPr>
              <a:t> semi-statuses</a:t>
            </a:r>
            <a:endParaRPr lang="en-US" sz="3067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067" dirty="0"/>
              <a:t>NB After 5 years permanent residence (unconditional</a:t>
            </a:r>
            <a:r>
              <a:rPr lang="en-US" sz="3067" dirty="0" smtClean="0"/>
              <a:t>)</a:t>
            </a:r>
            <a:endParaRPr lang="en-US" sz="306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Political and legal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384" y="1383796"/>
            <a:ext cx="10112184" cy="5155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UK </a:t>
            </a:r>
            <a:r>
              <a:rPr lang="en-US" sz="3200" dirty="0" smtClean="0">
                <a:sym typeface="Wingdings" panose="05000000000000000000" pitchFamily="2" charset="2"/>
              </a:rPr>
              <a:t> “taking back control”  wish to simply transition EU citizens from EU to (much more restrictive) UK immigration regime, </a:t>
            </a:r>
            <a:r>
              <a:rPr lang="en-US" sz="3200" dirty="0" err="1" smtClean="0">
                <a:sym typeface="Wingdings" panose="05000000000000000000" pitchFamily="2" charset="2"/>
              </a:rPr>
              <a:t>esp</a:t>
            </a:r>
            <a:r>
              <a:rPr lang="en-US" sz="3200" dirty="0" smtClean="0">
                <a:sym typeface="Wingdings" panose="05000000000000000000" pitchFamily="2" charset="2"/>
              </a:rPr>
              <a:t> for family reunification + criminality – pensioners in EU a small priority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UK  immediate reassurances to EU citizens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EU </a:t>
            </a:r>
            <a:r>
              <a:rPr lang="en-US" sz="3200" dirty="0" err="1" smtClean="0">
                <a:sym typeface="Wingdings" panose="05000000000000000000" pitchFamily="2" charset="2"/>
              </a:rPr>
              <a:t>prioritises</a:t>
            </a:r>
            <a:r>
              <a:rPr lang="en-US" sz="3200" dirty="0" smtClean="0">
                <a:sym typeface="Wingdings" panose="05000000000000000000" pitchFamily="2" charset="2"/>
              </a:rPr>
              <a:t> EU citizens in UK (v problematic from EU </a:t>
            </a:r>
            <a:r>
              <a:rPr lang="en-US" sz="3200" dirty="0" err="1" smtClean="0">
                <a:sym typeface="Wingdings" panose="05000000000000000000" pitchFamily="2" charset="2"/>
              </a:rPr>
              <a:t>citiz</a:t>
            </a:r>
            <a:r>
              <a:rPr lang="en-US" sz="3200" dirty="0" smtClean="0">
                <a:sym typeface="Wingdings" panose="05000000000000000000" pitchFamily="2" charset="2"/>
              </a:rPr>
              <a:t> perspective), no reassurances (but EP very active)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EU  legal and political limits to generosity  							bureaucratic market citizenship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37" y="566947"/>
            <a:ext cx="11855670" cy="602729"/>
          </a:xfrm>
        </p:spPr>
        <p:txBody>
          <a:bodyPr/>
          <a:lstStyle/>
          <a:p>
            <a:pPr algn="ctr"/>
            <a:r>
              <a:rPr lang="en-US" b="1" dirty="0" smtClean="0"/>
              <a:t>Draft Withdrawal Agreement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7" y="1334815"/>
            <a:ext cx="11729545" cy="52322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Union/UK citizens protected as long as they are resident </a:t>
            </a:r>
            <a:r>
              <a:rPr lang="en-US" sz="3200" b="1" u="sng" dirty="0" smtClean="0"/>
              <a:t>pursuant to Union law</a:t>
            </a:r>
            <a:r>
              <a:rPr lang="en-US" sz="3200" dirty="0" smtClean="0"/>
              <a:t> by 31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Dec 2020 (end of transition period) + work seekers + Family members (spouses + children also yet to be born)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After 5 years permanent residence (no longer conditions)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Lifelong protection only lost through expulsion on public policy grounds or absences for more than 5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But systematic criminality checks and conduct occurred 				after end of transition assessed pursuant to 					national law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37" y="566947"/>
            <a:ext cx="11855670" cy="1205458"/>
          </a:xfrm>
        </p:spPr>
        <p:txBody>
          <a:bodyPr/>
          <a:lstStyle/>
          <a:p>
            <a:pPr algn="ctr"/>
            <a:r>
              <a:rPr lang="en-US" b="1" dirty="0" smtClean="0"/>
              <a:t>Draft Withdrawal Agreement - who and what is excluded?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923394"/>
            <a:ext cx="11729545" cy="3960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Own citizens (returning migrants – huge problem in UK)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Those residing pursuant to national law (gender problem)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Future spouses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Free movement rights for UK citizens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AND …… those who do not manage to meet conditions of economic activity / independence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Brexit</a:t>
            </a:r>
            <a:r>
              <a:rPr lang="en-US" b="1" dirty="0" smtClean="0"/>
              <a:t> citizens at risk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" y="1185350"/>
            <a:ext cx="12103331" cy="62079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Economically active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Variable level of compliance esp. for atypical and part-time workers </a:t>
            </a:r>
            <a:r>
              <a:rPr lang="en-US" sz="3200" dirty="0" smtClean="0">
                <a:sym typeface="Wingdings" panose="05000000000000000000" pitchFamily="2" charset="2"/>
              </a:rPr>
              <a:t> risk of life long exclusion of genuine 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UK workers do not gain free movement rights  locked in their </a:t>
            </a:r>
            <a:r>
              <a:rPr lang="en-US" sz="3200" dirty="0" err="1" smtClean="0">
                <a:sym typeface="Wingdings" panose="05000000000000000000" pitchFamily="2" charset="2"/>
              </a:rPr>
              <a:t>Brexit</a:t>
            </a:r>
            <a:r>
              <a:rPr lang="en-US" sz="3200" dirty="0" smtClean="0">
                <a:sym typeface="Wingdings" panose="05000000000000000000" pitchFamily="2" charset="2"/>
              </a:rPr>
              <a:t>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Economically inactive  might not have CHI  gender, disability and age related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“Undesirables” at great risk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Public policy to be decided pursuant to domestic law for conduct occurred after end of transition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Ec</a:t>
            </a:r>
            <a:r>
              <a:rPr lang="en-US" dirty="0" smtClean="0"/>
              <a:t> 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 Citizens in UK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36" y="1866132"/>
            <a:ext cx="5627079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11276</TotalTime>
  <Words>790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Lucida Grande</vt:lpstr>
      <vt:lpstr>Open Sans</vt:lpstr>
      <vt:lpstr>Open Sans Semibold</vt:lpstr>
      <vt:lpstr>Roboto Slab Light</vt:lpstr>
      <vt:lpstr>Roboto Slab Regular</vt:lpstr>
      <vt:lpstr>Wingdings</vt:lpstr>
      <vt:lpstr>1_Office Theme</vt:lpstr>
      <vt:lpstr>2_Office Theme</vt:lpstr>
      <vt:lpstr>3_Office Theme</vt:lpstr>
      <vt:lpstr>What next for Brexit Citizens  CELS seminar 17 October 2018</vt:lpstr>
      <vt:lpstr>PowerPoint Presentation</vt:lpstr>
      <vt:lpstr>Why is there a problem for Brexit citizens?</vt:lpstr>
      <vt:lpstr>Union citizens right to reside: theory and practice</vt:lpstr>
      <vt:lpstr>Political and legal challenges</vt:lpstr>
      <vt:lpstr>Draft Withdrawal Agreement</vt:lpstr>
      <vt:lpstr>Draft Withdrawal Agreement - who and what is excluded?</vt:lpstr>
      <vt:lpstr>Brexit citizens at risk</vt:lpstr>
      <vt:lpstr>EU Citizens in UK</vt:lpstr>
      <vt:lpstr>EU Citizens in UK</vt:lpstr>
      <vt:lpstr>EU Citizens in UK</vt:lpstr>
      <vt:lpstr>EU Citizens in UK</vt:lpstr>
      <vt:lpstr>Hostile environment in action</vt:lpstr>
      <vt:lpstr>UK Citizens in EU</vt:lpstr>
      <vt:lpstr>No Deal? EU citizens in UK</vt:lpstr>
      <vt:lpstr>No Deal? UK citizens in EU </vt:lpstr>
      <vt:lpstr>Conclusions</vt:lpstr>
    </vt:vector>
  </TitlesOfParts>
  <Company>Universita' Luigi Bocconi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Future for Brexit citizens CELS seminar 17° October 2018</dc:title>
  <dc:creator>Universita' Luigi Bocconi</dc:creator>
  <cp:lastModifiedBy>Felicity Eves</cp:lastModifiedBy>
  <cp:revision>44</cp:revision>
  <cp:lastPrinted>2018-10-17T10:44:34Z</cp:lastPrinted>
  <dcterms:created xsi:type="dcterms:W3CDTF">2018-10-05T08:32:13Z</dcterms:created>
  <dcterms:modified xsi:type="dcterms:W3CDTF">2018-10-17T11:09:47Z</dcterms:modified>
</cp:coreProperties>
</file>