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71" r:id="rId2"/>
    <p:sldId id="256" r:id="rId3"/>
    <p:sldId id="351" r:id="rId4"/>
    <p:sldId id="294" r:id="rId5"/>
    <p:sldId id="357" r:id="rId6"/>
    <p:sldId id="364" r:id="rId7"/>
    <p:sldId id="368" r:id="rId8"/>
    <p:sldId id="367" r:id="rId9"/>
    <p:sldId id="365" r:id="rId10"/>
    <p:sldId id="366" r:id="rId11"/>
    <p:sldId id="352" r:id="rId12"/>
    <p:sldId id="353" r:id="rId13"/>
    <p:sldId id="354" r:id="rId14"/>
    <p:sldId id="355" r:id="rId15"/>
    <p:sldId id="356" r:id="rId16"/>
    <p:sldId id="278" r:id="rId17"/>
    <p:sldId id="288" r:id="rId18"/>
    <p:sldId id="281" r:id="rId19"/>
    <p:sldId id="345" r:id="rId20"/>
    <p:sldId id="257" r:id="rId21"/>
    <p:sldId id="311" r:id="rId22"/>
    <p:sldId id="312" r:id="rId23"/>
    <p:sldId id="313" r:id="rId24"/>
    <p:sldId id="314" r:id="rId25"/>
    <p:sldId id="350" r:id="rId26"/>
    <p:sldId id="293" r:id="rId27"/>
    <p:sldId id="263" r:id="rId28"/>
    <p:sldId id="310" r:id="rId29"/>
    <p:sldId id="321" r:id="rId30"/>
    <p:sldId id="322" r:id="rId31"/>
    <p:sldId id="331" r:id="rId32"/>
    <p:sldId id="332" r:id="rId33"/>
    <p:sldId id="349" r:id="rId34"/>
    <p:sldId id="359" r:id="rId35"/>
    <p:sldId id="361" r:id="rId36"/>
    <p:sldId id="347" r:id="rId37"/>
    <p:sldId id="323" r:id="rId38"/>
    <p:sldId id="325" r:id="rId39"/>
    <p:sldId id="326" r:id="rId40"/>
    <p:sldId id="327" r:id="rId41"/>
    <p:sldId id="334" r:id="rId42"/>
    <p:sldId id="369" r:id="rId43"/>
    <p:sldId id="370" r:id="rId44"/>
    <p:sldId id="338" r:id="rId45"/>
    <p:sldId id="358"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77" d="100"/>
          <a:sy n="77" d="100"/>
        </p:scale>
        <p:origin x="1578" y="10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E0D4C4F-ABD0-4B10-9486-BE4F6F62A942}" type="datetimeFigureOut">
              <a:rPr lang="en-GB" smtClean="0"/>
              <a:t>03/03/2022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231058-1E3E-44B6-9D54-037501ACA389}" type="slidenum">
              <a:rPr lang="en-GB" smtClean="0"/>
              <a:t>‹#›</a:t>
            </a:fld>
            <a:endParaRPr lang="en-GB"/>
          </a:p>
        </p:txBody>
      </p:sp>
    </p:spTree>
    <p:extLst>
      <p:ext uri="{BB962C8B-B14F-4D97-AF65-F5344CB8AC3E}">
        <p14:creationId xmlns:p14="http://schemas.microsoft.com/office/powerpoint/2010/main" val="557885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E0D4C4F-ABD0-4B10-9486-BE4F6F62A942}" type="datetimeFigureOut">
              <a:rPr lang="en-GB" smtClean="0"/>
              <a:t>03/03/2022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231058-1E3E-44B6-9D54-037501ACA389}" type="slidenum">
              <a:rPr lang="en-GB" smtClean="0"/>
              <a:t>‹#›</a:t>
            </a:fld>
            <a:endParaRPr lang="en-GB"/>
          </a:p>
        </p:txBody>
      </p:sp>
    </p:spTree>
    <p:extLst>
      <p:ext uri="{BB962C8B-B14F-4D97-AF65-F5344CB8AC3E}">
        <p14:creationId xmlns:p14="http://schemas.microsoft.com/office/powerpoint/2010/main" val="4084716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E0D4C4F-ABD0-4B10-9486-BE4F6F62A942}" type="datetimeFigureOut">
              <a:rPr lang="en-GB" smtClean="0"/>
              <a:t>03/03/2022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231058-1E3E-44B6-9D54-037501ACA389}" type="slidenum">
              <a:rPr lang="en-GB" smtClean="0"/>
              <a:t>‹#›</a:t>
            </a:fld>
            <a:endParaRPr lang="en-GB"/>
          </a:p>
        </p:txBody>
      </p:sp>
    </p:spTree>
    <p:extLst>
      <p:ext uri="{BB962C8B-B14F-4D97-AF65-F5344CB8AC3E}">
        <p14:creationId xmlns:p14="http://schemas.microsoft.com/office/powerpoint/2010/main" val="3149221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E0D4C4F-ABD0-4B10-9486-BE4F6F62A942}" type="datetimeFigureOut">
              <a:rPr lang="en-GB" smtClean="0"/>
              <a:t>03/03/2022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231058-1E3E-44B6-9D54-037501ACA389}" type="slidenum">
              <a:rPr lang="en-GB" smtClean="0"/>
              <a:t>‹#›</a:t>
            </a:fld>
            <a:endParaRPr lang="en-GB"/>
          </a:p>
        </p:txBody>
      </p:sp>
    </p:spTree>
    <p:extLst>
      <p:ext uri="{BB962C8B-B14F-4D97-AF65-F5344CB8AC3E}">
        <p14:creationId xmlns:p14="http://schemas.microsoft.com/office/powerpoint/2010/main" val="3376297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E0D4C4F-ABD0-4B10-9486-BE4F6F62A942}" type="datetimeFigureOut">
              <a:rPr lang="en-GB" smtClean="0"/>
              <a:t>03/03/2022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231058-1E3E-44B6-9D54-037501ACA389}" type="slidenum">
              <a:rPr lang="en-GB" smtClean="0"/>
              <a:t>‹#›</a:t>
            </a:fld>
            <a:endParaRPr lang="en-GB"/>
          </a:p>
        </p:txBody>
      </p:sp>
    </p:spTree>
    <p:extLst>
      <p:ext uri="{BB962C8B-B14F-4D97-AF65-F5344CB8AC3E}">
        <p14:creationId xmlns:p14="http://schemas.microsoft.com/office/powerpoint/2010/main" val="504404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E0D4C4F-ABD0-4B10-9486-BE4F6F62A942}" type="datetimeFigureOut">
              <a:rPr lang="en-GB" smtClean="0"/>
              <a:t>03/03/2022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231058-1E3E-44B6-9D54-037501ACA389}" type="slidenum">
              <a:rPr lang="en-GB" smtClean="0"/>
              <a:t>‹#›</a:t>
            </a:fld>
            <a:endParaRPr lang="en-GB"/>
          </a:p>
        </p:txBody>
      </p:sp>
    </p:spTree>
    <p:extLst>
      <p:ext uri="{BB962C8B-B14F-4D97-AF65-F5344CB8AC3E}">
        <p14:creationId xmlns:p14="http://schemas.microsoft.com/office/powerpoint/2010/main" val="1425645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E0D4C4F-ABD0-4B10-9486-BE4F6F62A942}" type="datetimeFigureOut">
              <a:rPr lang="en-GB" smtClean="0"/>
              <a:t>03/03/2022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6231058-1E3E-44B6-9D54-037501ACA389}" type="slidenum">
              <a:rPr lang="en-GB" smtClean="0"/>
              <a:t>‹#›</a:t>
            </a:fld>
            <a:endParaRPr lang="en-GB"/>
          </a:p>
        </p:txBody>
      </p:sp>
    </p:spTree>
    <p:extLst>
      <p:ext uri="{BB962C8B-B14F-4D97-AF65-F5344CB8AC3E}">
        <p14:creationId xmlns:p14="http://schemas.microsoft.com/office/powerpoint/2010/main" val="1414084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E0D4C4F-ABD0-4B10-9486-BE4F6F62A942}" type="datetimeFigureOut">
              <a:rPr lang="en-GB" smtClean="0"/>
              <a:t>03/03/2022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6231058-1E3E-44B6-9D54-037501ACA389}" type="slidenum">
              <a:rPr lang="en-GB" smtClean="0"/>
              <a:t>‹#›</a:t>
            </a:fld>
            <a:endParaRPr lang="en-GB"/>
          </a:p>
        </p:txBody>
      </p:sp>
    </p:spTree>
    <p:extLst>
      <p:ext uri="{BB962C8B-B14F-4D97-AF65-F5344CB8AC3E}">
        <p14:creationId xmlns:p14="http://schemas.microsoft.com/office/powerpoint/2010/main" val="4230848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0D4C4F-ABD0-4B10-9486-BE4F6F62A942}" type="datetimeFigureOut">
              <a:rPr lang="en-GB" smtClean="0"/>
              <a:t>03/03/2022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6231058-1E3E-44B6-9D54-037501ACA389}" type="slidenum">
              <a:rPr lang="en-GB" smtClean="0"/>
              <a:t>‹#›</a:t>
            </a:fld>
            <a:endParaRPr lang="en-GB"/>
          </a:p>
        </p:txBody>
      </p:sp>
    </p:spTree>
    <p:extLst>
      <p:ext uri="{BB962C8B-B14F-4D97-AF65-F5344CB8AC3E}">
        <p14:creationId xmlns:p14="http://schemas.microsoft.com/office/powerpoint/2010/main" val="3951735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E0D4C4F-ABD0-4B10-9486-BE4F6F62A942}" type="datetimeFigureOut">
              <a:rPr lang="en-GB" smtClean="0"/>
              <a:t>03/03/2022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231058-1E3E-44B6-9D54-037501ACA389}" type="slidenum">
              <a:rPr lang="en-GB" smtClean="0"/>
              <a:t>‹#›</a:t>
            </a:fld>
            <a:endParaRPr lang="en-GB"/>
          </a:p>
        </p:txBody>
      </p:sp>
    </p:spTree>
    <p:extLst>
      <p:ext uri="{BB962C8B-B14F-4D97-AF65-F5344CB8AC3E}">
        <p14:creationId xmlns:p14="http://schemas.microsoft.com/office/powerpoint/2010/main" val="891784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E0D4C4F-ABD0-4B10-9486-BE4F6F62A942}" type="datetimeFigureOut">
              <a:rPr lang="en-GB" smtClean="0"/>
              <a:t>03/03/2022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231058-1E3E-44B6-9D54-037501ACA389}" type="slidenum">
              <a:rPr lang="en-GB" smtClean="0"/>
              <a:t>‹#›</a:t>
            </a:fld>
            <a:endParaRPr lang="en-GB"/>
          </a:p>
        </p:txBody>
      </p:sp>
    </p:spTree>
    <p:extLst>
      <p:ext uri="{BB962C8B-B14F-4D97-AF65-F5344CB8AC3E}">
        <p14:creationId xmlns:p14="http://schemas.microsoft.com/office/powerpoint/2010/main" val="1346161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0D4C4F-ABD0-4B10-9486-BE4F6F62A942}" type="datetimeFigureOut">
              <a:rPr lang="en-GB" smtClean="0"/>
              <a:t>03/03/2022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231058-1E3E-44B6-9D54-037501ACA389}" type="slidenum">
              <a:rPr lang="en-GB" smtClean="0"/>
              <a:t>‹#›</a:t>
            </a:fld>
            <a:endParaRPr lang="en-GB"/>
          </a:p>
        </p:txBody>
      </p:sp>
    </p:spTree>
    <p:extLst>
      <p:ext uri="{BB962C8B-B14F-4D97-AF65-F5344CB8AC3E}">
        <p14:creationId xmlns:p14="http://schemas.microsoft.com/office/powerpoint/2010/main" val="208988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hyperlink" Target="https://www.theguardian.com/football/sepp-blatter"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hyperlink" Target="https://www.fina.org/print/50461"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DF88F-0A5C-46FF-B252-827E03CC1263}"/>
              </a:ext>
            </a:extLst>
          </p:cNvPr>
          <p:cNvSpPr>
            <a:spLocks noGrp="1"/>
          </p:cNvSpPr>
          <p:nvPr>
            <p:ph type="title"/>
          </p:nvPr>
        </p:nvSpPr>
        <p:spPr/>
        <p:txBody>
          <a:bodyPr/>
          <a:lstStyle/>
          <a:p>
            <a:endParaRPr lang="en-GB"/>
          </a:p>
        </p:txBody>
      </p:sp>
      <p:pic>
        <p:nvPicPr>
          <p:cNvPr id="1026" name="Picture 2">
            <a:extLst>
              <a:ext uri="{FF2B5EF4-FFF2-40B4-BE49-F238E27FC236}">
                <a16:creationId xmlns:a16="http://schemas.microsoft.com/office/drawing/2014/main" id="{62DB861E-351A-49BA-9B35-721BC4DE2E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60915"/>
            <a:ext cx="12192000" cy="777982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5211C225-8B45-401B-913B-2A2A42450535}"/>
              </a:ext>
            </a:extLst>
          </p:cNvPr>
          <p:cNvPicPr>
            <a:picLocks noChangeAspect="1"/>
          </p:cNvPicPr>
          <p:nvPr/>
        </p:nvPicPr>
        <p:blipFill>
          <a:blip r:embed="rId3"/>
          <a:stretch>
            <a:fillRect/>
          </a:stretch>
        </p:blipFill>
        <p:spPr>
          <a:xfrm>
            <a:off x="9997822" y="5277201"/>
            <a:ext cx="1638529" cy="895475"/>
          </a:xfrm>
          <a:prstGeom prst="rect">
            <a:avLst/>
          </a:prstGeom>
        </p:spPr>
      </p:pic>
      <p:sp>
        <p:nvSpPr>
          <p:cNvPr id="5" name="TextBox 4">
            <a:extLst>
              <a:ext uri="{FF2B5EF4-FFF2-40B4-BE49-F238E27FC236}">
                <a16:creationId xmlns:a16="http://schemas.microsoft.com/office/drawing/2014/main" id="{2E48957A-E66F-4ED8-BFBC-52CDD12A55EE}"/>
              </a:ext>
            </a:extLst>
          </p:cNvPr>
          <p:cNvSpPr txBox="1"/>
          <p:nvPr/>
        </p:nvSpPr>
        <p:spPr>
          <a:xfrm>
            <a:off x="593227" y="1027906"/>
            <a:ext cx="6322229" cy="1015663"/>
          </a:xfrm>
          <a:prstGeom prst="rect">
            <a:avLst/>
          </a:prstGeom>
          <a:noFill/>
        </p:spPr>
        <p:txBody>
          <a:bodyPr wrap="square" rtlCol="0">
            <a:spAutoFit/>
          </a:bodyPr>
          <a:lstStyle/>
          <a:p>
            <a:r>
              <a:rPr lang="en-GB" sz="6000" b="1" dirty="0">
                <a:solidFill>
                  <a:schemeClr val="bg1"/>
                </a:solidFill>
                <a:effectLst>
                  <a:outerShdw blurRad="38100" dist="38100" dir="2700000" algn="tl">
                    <a:srgbClr val="000000">
                      <a:alpha val="43137"/>
                    </a:srgbClr>
                  </a:outerShdw>
                </a:effectLst>
                <a:latin typeface="Corbel Light" panose="020B0303020204020204" pitchFamily="34" charset="0"/>
                <a:ea typeface="Times New Roman" panose="02020603050405020304" pitchFamily="18" charset="0"/>
              </a:rPr>
              <a:t>#ukraine </a:t>
            </a:r>
            <a:endParaRPr lang="en-GB" sz="6000" b="1" dirty="0">
              <a:solidFill>
                <a:schemeClr val="bg1"/>
              </a:solidFill>
              <a:effectLst>
                <a:outerShdw blurRad="38100" dist="38100" dir="2700000" algn="tl">
                  <a:srgbClr val="000000">
                    <a:alpha val="43137"/>
                  </a:srgbClr>
                </a:outerShdw>
              </a:effectLst>
              <a:latin typeface="Corbel Light" panose="020B0303020204020204" pitchFamily="34" charset="0"/>
            </a:endParaRPr>
          </a:p>
        </p:txBody>
      </p:sp>
    </p:spTree>
    <p:extLst>
      <p:ext uri="{BB962C8B-B14F-4D97-AF65-F5344CB8AC3E}">
        <p14:creationId xmlns:p14="http://schemas.microsoft.com/office/powerpoint/2010/main" val="37246299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259DF-82DA-438C-916D-C8E90A4D8A92}"/>
              </a:ext>
            </a:extLst>
          </p:cNvPr>
          <p:cNvSpPr>
            <a:spLocks noGrp="1"/>
          </p:cNvSpPr>
          <p:nvPr>
            <p:ph type="title"/>
          </p:nvPr>
        </p:nvSpPr>
        <p:spPr>
          <a:xfrm>
            <a:off x="838200" y="301625"/>
            <a:ext cx="10515600" cy="6327775"/>
          </a:xfrm>
        </p:spPr>
        <p:txBody>
          <a:bodyPr/>
          <a:lstStyle/>
          <a:p>
            <a:r>
              <a:rPr lang="en-GB" b="0" i="1" dirty="0">
                <a:solidFill>
                  <a:srgbClr val="121212"/>
                </a:solidFill>
                <a:effectLst/>
                <a:latin typeface="GuardianTextEgyptian"/>
              </a:rPr>
              <a:t>The Guardian</a:t>
            </a:r>
            <a:r>
              <a:rPr lang="en-GB" b="0" i="0" dirty="0">
                <a:solidFill>
                  <a:srgbClr val="121212"/>
                </a:solidFill>
                <a:effectLst/>
                <a:latin typeface="GuardianTextEgyptian"/>
              </a:rPr>
              <a:t>, 4 October 2013: The </a:t>
            </a:r>
            <a:r>
              <a:rPr lang="en-GB" b="0" i="0" dirty="0" err="1">
                <a:solidFill>
                  <a:srgbClr val="121212"/>
                </a:solidFill>
                <a:effectLst/>
                <a:latin typeface="GuardianTextEgyptian"/>
              </a:rPr>
              <a:t>Fifa</a:t>
            </a:r>
            <a:r>
              <a:rPr lang="en-GB" b="0" i="0" dirty="0">
                <a:solidFill>
                  <a:srgbClr val="121212"/>
                </a:solidFill>
                <a:effectLst/>
                <a:latin typeface="GuardianTextEgyptian"/>
              </a:rPr>
              <a:t> president, </a:t>
            </a:r>
            <a:r>
              <a:rPr lang="en-GB" b="0" i="0" u="none" strike="noStrike" dirty="0">
                <a:solidFill>
                  <a:srgbClr val="0077B6"/>
                </a:solidFill>
                <a:effectLst/>
                <a:latin typeface="GuardianTextEgyptian"/>
                <a:hlinkClick r:id="rId2"/>
              </a:rPr>
              <a:t>Sepp Blatter</a:t>
            </a:r>
            <a:r>
              <a:rPr lang="en-GB" b="0" i="0" dirty="0">
                <a:solidFill>
                  <a:srgbClr val="121212"/>
                </a:solidFill>
                <a:effectLst/>
                <a:latin typeface="GuardianTextEgyptian"/>
              </a:rPr>
              <a:t>, has admitted world football cannot "turn a blind eye" to the deaths of hundreds of construction workers in Qatar as the country prepares to host the 2022 World Cup.</a:t>
            </a:r>
            <a:endParaRPr lang="en-GB" dirty="0"/>
          </a:p>
        </p:txBody>
      </p:sp>
    </p:spTree>
    <p:extLst>
      <p:ext uri="{BB962C8B-B14F-4D97-AF65-F5344CB8AC3E}">
        <p14:creationId xmlns:p14="http://schemas.microsoft.com/office/powerpoint/2010/main" val="33855954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D6EE7-C53B-4389-BA20-B39C9FCE3DFF}"/>
              </a:ext>
            </a:extLst>
          </p:cNvPr>
          <p:cNvSpPr>
            <a:spLocks noGrp="1"/>
          </p:cNvSpPr>
          <p:nvPr>
            <p:ph type="title"/>
          </p:nvPr>
        </p:nvSpPr>
        <p:spPr>
          <a:xfrm>
            <a:off x="838200" y="365125"/>
            <a:ext cx="10515600" cy="6124575"/>
          </a:xfrm>
        </p:spPr>
        <p:txBody>
          <a:bodyPr/>
          <a:lstStyle/>
          <a:p>
            <a:r>
              <a:rPr lang="en-GB" dirty="0" err="1"/>
              <a:t>Intransparency</a:t>
            </a:r>
            <a:br>
              <a:rPr lang="en-GB" dirty="0"/>
            </a:br>
            <a:br>
              <a:rPr lang="en-GB" dirty="0"/>
            </a:br>
            <a:r>
              <a:rPr lang="en-GB" dirty="0"/>
              <a:t>Absence of adequate representation and accountability</a:t>
            </a:r>
            <a:br>
              <a:rPr lang="en-GB" dirty="0"/>
            </a:br>
            <a:br>
              <a:rPr lang="en-GB" dirty="0"/>
            </a:br>
            <a:r>
              <a:rPr lang="en-GB" dirty="0"/>
              <a:t>Equality</a:t>
            </a:r>
            <a:br>
              <a:rPr lang="en-GB" dirty="0"/>
            </a:br>
            <a:br>
              <a:rPr lang="en-GB" dirty="0"/>
            </a:br>
            <a:r>
              <a:rPr lang="en-GB" dirty="0"/>
              <a:t>Corruption</a:t>
            </a:r>
          </a:p>
        </p:txBody>
      </p:sp>
    </p:spTree>
    <p:extLst>
      <p:ext uri="{BB962C8B-B14F-4D97-AF65-F5344CB8AC3E}">
        <p14:creationId xmlns:p14="http://schemas.microsoft.com/office/powerpoint/2010/main" val="918627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DA4DE-B038-41F7-8E7B-75BFC3C99101}"/>
              </a:ext>
            </a:extLst>
          </p:cNvPr>
          <p:cNvSpPr>
            <a:spLocks noGrp="1"/>
          </p:cNvSpPr>
          <p:nvPr>
            <p:ph type="title"/>
          </p:nvPr>
        </p:nvSpPr>
        <p:spPr>
          <a:xfrm>
            <a:off x="838200" y="365125"/>
            <a:ext cx="10515600" cy="6099175"/>
          </a:xfrm>
        </p:spPr>
        <p:txBody>
          <a:bodyPr>
            <a:normAutofit/>
          </a:bodyPr>
          <a:lstStyle/>
          <a:p>
            <a:r>
              <a:rPr lang="en-GB" sz="4800" dirty="0"/>
              <a:t>The endemic conflict of interest of the sports regulator which has commercial incentives</a:t>
            </a:r>
          </a:p>
        </p:txBody>
      </p:sp>
    </p:spTree>
    <p:extLst>
      <p:ext uri="{BB962C8B-B14F-4D97-AF65-F5344CB8AC3E}">
        <p14:creationId xmlns:p14="http://schemas.microsoft.com/office/powerpoint/2010/main" val="1905247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6812"/>
            <a:ext cx="10515600" cy="6334933"/>
          </a:xfrm>
        </p:spPr>
        <p:txBody>
          <a:bodyPr/>
          <a:lstStyle/>
          <a:p>
            <a:br>
              <a:rPr lang="en-GB" dirty="0"/>
            </a:br>
            <a:r>
              <a:rPr lang="en-GB" dirty="0"/>
              <a:t>Can we expect governing bodies in sport to reform themselves?</a:t>
            </a:r>
            <a:br>
              <a:rPr lang="en-GB" dirty="0"/>
            </a:br>
            <a:br>
              <a:rPr lang="en-GB" dirty="0"/>
            </a:br>
            <a:r>
              <a:rPr lang="en-GB" dirty="0"/>
              <a:t>If not, who can/ should intervene? </a:t>
            </a:r>
            <a:br>
              <a:rPr lang="en-GB" dirty="0"/>
            </a:br>
            <a:br>
              <a:rPr lang="en-GB" dirty="0"/>
            </a:br>
            <a:r>
              <a:rPr lang="en-GB" dirty="0"/>
              <a:t>And which models of intervention would be justified/ effective? Soft? Hard?</a:t>
            </a:r>
          </a:p>
        </p:txBody>
      </p:sp>
    </p:spTree>
    <p:extLst>
      <p:ext uri="{BB962C8B-B14F-4D97-AF65-F5344CB8AC3E}">
        <p14:creationId xmlns:p14="http://schemas.microsoft.com/office/powerpoint/2010/main" val="6410457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855268"/>
          </a:xfrm>
        </p:spPr>
        <p:txBody>
          <a:bodyPr>
            <a:normAutofit/>
          </a:bodyPr>
          <a:lstStyle/>
          <a:p>
            <a:r>
              <a:rPr lang="en-GB" sz="5400" dirty="0"/>
              <a:t>The EU’s claim – geography; principle; resistance to sanctioning.</a:t>
            </a:r>
            <a:br>
              <a:rPr lang="en-GB" sz="5400" dirty="0"/>
            </a:br>
            <a:br>
              <a:rPr lang="en-GB" sz="5400" dirty="0"/>
            </a:br>
            <a:r>
              <a:rPr lang="en-GB" sz="5400" dirty="0"/>
              <a:t>Conformity with the global trend towards a “Brussels effect”</a:t>
            </a:r>
          </a:p>
        </p:txBody>
      </p:sp>
    </p:spTree>
    <p:extLst>
      <p:ext uri="{BB962C8B-B14F-4D97-AF65-F5344CB8AC3E}">
        <p14:creationId xmlns:p14="http://schemas.microsoft.com/office/powerpoint/2010/main" val="34204589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CEAFA-850F-4142-9F8E-FE7A5E5CF7AD}"/>
              </a:ext>
            </a:extLst>
          </p:cNvPr>
          <p:cNvSpPr>
            <a:spLocks noGrp="1"/>
          </p:cNvSpPr>
          <p:nvPr>
            <p:ph type="title"/>
          </p:nvPr>
        </p:nvSpPr>
        <p:spPr>
          <a:xfrm>
            <a:off x="838200" y="833778"/>
            <a:ext cx="10515600" cy="4463368"/>
          </a:xfrm>
        </p:spPr>
        <p:txBody>
          <a:bodyPr>
            <a:normAutofit/>
          </a:bodyPr>
          <a:lstStyle/>
          <a:p>
            <a:r>
              <a:rPr lang="en-GB" sz="5400" dirty="0"/>
              <a:t>The conventional story of EU sports law – subjection of the ‘lex </a:t>
            </a:r>
            <a:r>
              <a:rPr lang="en-GB" sz="5400" dirty="0" err="1"/>
              <a:t>sportiva</a:t>
            </a:r>
            <a:r>
              <a:rPr lang="en-GB" sz="5400" dirty="0"/>
              <a:t>’ to free movement law and competition law</a:t>
            </a:r>
          </a:p>
        </p:txBody>
      </p:sp>
    </p:spTree>
    <p:extLst>
      <p:ext uri="{BB962C8B-B14F-4D97-AF65-F5344CB8AC3E}">
        <p14:creationId xmlns:p14="http://schemas.microsoft.com/office/powerpoint/2010/main" val="387429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r>
              <a:rPr lang="en-GB" dirty="0"/>
              <a:t>The limits of CAS’s autonomy under EU law</a:t>
            </a:r>
            <a:br>
              <a:rPr lang="en-GB" dirty="0"/>
            </a:br>
            <a:br>
              <a:rPr lang="en-GB" dirty="0"/>
            </a:br>
            <a:r>
              <a:rPr lang="en-GB" dirty="0"/>
              <a:t>Case C-519/04P </a:t>
            </a:r>
            <a:r>
              <a:rPr lang="en-GB" i="1" dirty="0" err="1"/>
              <a:t>Meca</a:t>
            </a:r>
            <a:r>
              <a:rPr lang="en-GB" i="1" dirty="0"/>
              <a:t>-Medina and </a:t>
            </a:r>
            <a:r>
              <a:rPr lang="en-GB" i="1" dirty="0" err="1"/>
              <a:t>Majcen</a:t>
            </a:r>
            <a:r>
              <a:rPr lang="en-GB" i="1" dirty="0"/>
              <a:t> v Commission</a:t>
            </a:r>
            <a:r>
              <a:rPr lang="en-GB" dirty="0"/>
              <a:t> [2006]</a:t>
            </a:r>
            <a:br>
              <a:rPr lang="en-GB" dirty="0"/>
            </a:br>
            <a:br>
              <a:rPr lang="en-GB" dirty="0"/>
            </a:br>
            <a:r>
              <a:rPr lang="en-GB" dirty="0"/>
              <a:t>Case C-126/97 </a:t>
            </a:r>
            <a:r>
              <a:rPr lang="en-GB" i="1" dirty="0"/>
              <a:t>Eco-Swiss</a:t>
            </a:r>
            <a:r>
              <a:rPr lang="en-GB" dirty="0"/>
              <a:t> [1999]</a:t>
            </a:r>
            <a:br>
              <a:rPr lang="en-GB" dirty="0"/>
            </a:br>
            <a:br>
              <a:rPr lang="en-GB" dirty="0"/>
            </a:br>
            <a:r>
              <a:rPr lang="en-GB" dirty="0"/>
              <a:t>Also disputes involving EU law which lie beyond  CAS’s jurisdiction (e.g. third party broadcasters)</a:t>
            </a:r>
            <a:br>
              <a:rPr lang="en-GB" dirty="0"/>
            </a:br>
            <a:br>
              <a:rPr lang="en-GB" dirty="0"/>
            </a:br>
            <a:br>
              <a:rPr lang="en-GB" dirty="0"/>
            </a:br>
            <a:endParaRPr lang="en-GB" dirty="0"/>
          </a:p>
        </p:txBody>
      </p:sp>
    </p:spTree>
    <p:extLst>
      <p:ext uri="{BB962C8B-B14F-4D97-AF65-F5344CB8AC3E}">
        <p14:creationId xmlns:p14="http://schemas.microsoft.com/office/powerpoint/2010/main" val="39877557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1625"/>
            <a:ext cx="10515600" cy="4231813"/>
          </a:xfrm>
        </p:spPr>
        <p:txBody>
          <a:bodyPr>
            <a:normAutofit/>
          </a:bodyPr>
          <a:lstStyle/>
          <a:p>
            <a:r>
              <a:rPr lang="en-GB" sz="4800" dirty="0"/>
              <a:t>The EU is </a:t>
            </a:r>
            <a:r>
              <a:rPr lang="en-GB" sz="4800" i="1" dirty="0"/>
              <a:t>relatively</a:t>
            </a:r>
            <a:r>
              <a:rPr lang="en-GB" sz="4800" dirty="0"/>
              <a:t> intolerant of sporting autonomy …   so the </a:t>
            </a:r>
            <a:r>
              <a:rPr lang="en-GB" sz="4800" i="1" dirty="0" err="1"/>
              <a:t>lex</a:t>
            </a:r>
            <a:r>
              <a:rPr lang="en-GB" sz="4800" i="1" dirty="0"/>
              <a:t> </a:t>
            </a:r>
            <a:r>
              <a:rPr lang="en-GB" sz="4800" i="1" dirty="0" err="1"/>
              <a:t>sportiva</a:t>
            </a:r>
            <a:r>
              <a:rPr lang="en-GB" sz="4800" dirty="0"/>
              <a:t> must comply with EU law</a:t>
            </a:r>
          </a:p>
        </p:txBody>
      </p:sp>
    </p:spTree>
    <p:extLst>
      <p:ext uri="{BB962C8B-B14F-4D97-AF65-F5344CB8AC3E}">
        <p14:creationId xmlns:p14="http://schemas.microsoft.com/office/powerpoint/2010/main" val="39452623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359270"/>
          </a:xfrm>
        </p:spPr>
        <p:txBody>
          <a:bodyPr>
            <a:normAutofit fontScale="90000"/>
          </a:bodyPr>
          <a:lstStyle/>
          <a:p>
            <a:r>
              <a:rPr lang="en-GB" dirty="0"/>
              <a:t>Free movement law - Article 45 TFEU (workers), Article 56 TFEU (services)</a:t>
            </a:r>
            <a:br>
              <a:rPr lang="en-GB" dirty="0"/>
            </a:br>
            <a:br>
              <a:rPr lang="en-GB" dirty="0"/>
            </a:br>
            <a:r>
              <a:rPr lang="en-GB" dirty="0"/>
              <a:t>Competition (antitrust) law – Article 101 TFEU (bilateral and multilateral practices) and Article 102 TFEU (unilateral practices)</a:t>
            </a:r>
            <a:br>
              <a:rPr lang="en-GB" dirty="0"/>
            </a:br>
            <a:br>
              <a:rPr lang="en-GB" dirty="0"/>
            </a:br>
            <a:r>
              <a:rPr lang="en-GB" dirty="0"/>
              <a:t>Non-discrimination on grounds of nationality; and other (horizontally applicable) fundamental rights</a:t>
            </a:r>
          </a:p>
        </p:txBody>
      </p:sp>
    </p:spTree>
    <p:extLst>
      <p:ext uri="{BB962C8B-B14F-4D97-AF65-F5344CB8AC3E}">
        <p14:creationId xmlns:p14="http://schemas.microsoft.com/office/powerpoint/2010/main" val="3452222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CEAFA-850F-4142-9F8E-FE7A5E5CF7AD}"/>
              </a:ext>
            </a:extLst>
          </p:cNvPr>
          <p:cNvSpPr>
            <a:spLocks noGrp="1"/>
          </p:cNvSpPr>
          <p:nvPr>
            <p:ph type="title"/>
          </p:nvPr>
        </p:nvSpPr>
        <p:spPr>
          <a:xfrm>
            <a:off x="838200" y="833778"/>
            <a:ext cx="10515600" cy="4463368"/>
          </a:xfrm>
        </p:spPr>
        <p:txBody>
          <a:bodyPr>
            <a:normAutofit/>
          </a:bodyPr>
          <a:lstStyle/>
          <a:p>
            <a:r>
              <a:rPr lang="en-GB" sz="5400" dirty="0"/>
              <a:t>The conventional story of EU sports law – subjection of the ‘lex </a:t>
            </a:r>
            <a:r>
              <a:rPr lang="en-GB" sz="5400" dirty="0" err="1"/>
              <a:t>sportiva</a:t>
            </a:r>
            <a:r>
              <a:rPr lang="en-GB" sz="5400" dirty="0"/>
              <a:t>’ to free movement law and competition law, but with respect for sport’s special features</a:t>
            </a:r>
          </a:p>
        </p:txBody>
      </p:sp>
    </p:spTree>
    <p:extLst>
      <p:ext uri="{BB962C8B-B14F-4D97-AF65-F5344CB8AC3E}">
        <p14:creationId xmlns:p14="http://schemas.microsoft.com/office/powerpoint/2010/main" val="2721308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0515600" cy="231775"/>
          </a:xfrm>
        </p:spPr>
        <p:txBody>
          <a:bodyPr>
            <a:normAutofit fontScale="90000"/>
          </a:bodyPr>
          <a:lstStyle/>
          <a:p>
            <a:br>
              <a:rPr lang="en-GB" dirty="0"/>
            </a:br>
            <a:br>
              <a:rPr lang="en-GB" dirty="0"/>
            </a:br>
            <a:br>
              <a:rPr lang="en-GB" dirty="0"/>
            </a:br>
            <a:br>
              <a:rPr lang="en-GB" dirty="0"/>
            </a:br>
            <a:br>
              <a:rPr lang="en-GB" dirty="0"/>
            </a:br>
            <a:br>
              <a:rPr lang="en-GB" dirty="0"/>
            </a:br>
            <a:br>
              <a:rPr lang="en-GB" dirty="0"/>
            </a:br>
            <a:br>
              <a:rPr lang="en-GB" dirty="0"/>
            </a:br>
            <a:br>
              <a:rPr lang="en-GB" sz="6000" b="1" dirty="0"/>
            </a:br>
            <a:r>
              <a:rPr lang="en-GB" sz="6000" b="1" dirty="0"/>
              <a:t>Saving football from itself: why and how to re-make EU sports law</a:t>
            </a:r>
            <a:br>
              <a:rPr lang="en-GB" sz="5300" b="1" i="1" dirty="0">
                <a:latin typeface="Aharoni" panose="020B0604020202020204" pitchFamily="2" charset="-79"/>
                <a:cs typeface="Aharoni" panose="020B0604020202020204" pitchFamily="2" charset="-79"/>
              </a:rPr>
            </a:br>
            <a:br>
              <a:rPr lang="en-GB" sz="4800" dirty="0"/>
            </a:br>
            <a:br>
              <a:rPr lang="en-GB" sz="6000" dirty="0"/>
            </a:br>
            <a:r>
              <a:rPr lang="en-GB" sz="4000" dirty="0"/>
              <a:t>Stephen Weatherill</a:t>
            </a:r>
            <a:br>
              <a:rPr lang="en-GB" sz="4000" dirty="0"/>
            </a:br>
            <a:r>
              <a:rPr lang="en-GB" sz="4000" dirty="0"/>
              <a:t>University of Oxford</a:t>
            </a:r>
          </a:p>
        </p:txBody>
      </p:sp>
    </p:spTree>
    <p:extLst>
      <p:ext uri="{BB962C8B-B14F-4D97-AF65-F5344CB8AC3E}">
        <p14:creationId xmlns:p14="http://schemas.microsoft.com/office/powerpoint/2010/main" val="9812587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dirty="0"/>
            </a:br>
            <a:br>
              <a:rPr lang="en-GB" dirty="0"/>
            </a:br>
            <a:br>
              <a:rPr lang="en-GB" dirty="0"/>
            </a:br>
            <a:br>
              <a:rPr lang="en-GB" dirty="0"/>
            </a:br>
            <a:br>
              <a:rPr lang="en-GB" dirty="0"/>
            </a:br>
            <a:br>
              <a:rPr lang="en-GB" dirty="0"/>
            </a:br>
            <a:r>
              <a:rPr lang="en-GB" dirty="0"/>
              <a:t>Case C-415/93 </a:t>
            </a:r>
            <a:r>
              <a:rPr lang="en-GB" i="1" dirty="0"/>
              <a:t>Bosman</a:t>
            </a:r>
            <a:r>
              <a:rPr lang="en-GB" dirty="0"/>
              <a:t> [1995]: [106] In view of the considerable social importance of sporting activities and in particular football in the Community, the aims of maintaining a balance between clubs by preserving a certain degree of equality and uncertainty as to results and of encouraging the recruitment and training of young players must be accepted as legitimate. </a:t>
            </a:r>
          </a:p>
        </p:txBody>
      </p:sp>
    </p:spTree>
    <p:extLst>
      <p:ext uri="{BB962C8B-B14F-4D97-AF65-F5344CB8AC3E}">
        <p14:creationId xmlns:p14="http://schemas.microsoft.com/office/powerpoint/2010/main" val="24178616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dirty="0"/>
            </a:br>
            <a:br>
              <a:rPr lang="en-GB" dirty="0"/>
            </a:br>
            <a:br>
              <a:rPr lang="en-GB" dirty="0"/>
            </a:br>
            <a:br>
              <a:rPr lang="en-GB" dirty="0"/>
            </a:br>
            <a:br>
              <a:rPr lang="en-GB" dirty="0"/>
            </a:br>
            <a:br>
              <a:rPr lang="en-GB" dirty="0"/>
            </a:br>
            <a:br>
              <a:rPr lang="en-GB" dirty="0"/>
            </a:br>
            <a:br>
              <a:rPr lang="en-GB" dirty="0"/>
            </a:br>
            <a:r>
              <a:rPr lang="en-GB" dirty="0"/>
              <a:t>Case C-519/04P </a:t>
            </a:r>
            <a:r>
              <a:rPr lang="en-GB" i="1" dirty="0" err="1"/>
              <a:t>Meca</a:t>
            </a:r>
            <a:r>
              <a:rPr lang="en-GB" i="1" dirty="0"/>
              <a:t>-Medina and </a:t>
            </a:r>
            <a:r>
              <a:rPr lang="en-GB" i="1" dirty="0" err="1"/>
              <a:t>Majcen</a:t>
            </a:r>
            <a:r>
              <a:rPr lang="en-GB" i="1" dirty="0"/>
              <a:t> v Commission</a:t>
            </a:r>
            <a:r>
              <a:rPr lang="en-GB" dirty="0"/>
              <a:t> [2006]: [45] they do not …. necessarily constitute a restriction of competition … within the meaning of Article [101], since they are justified by a legitimate objective. Such a limitation is inherent in the organisation and proper conduct of competitive sport and its very purpose is to ensure healthy rivalry between athletes.</a:t>
            </a:r>
          </a:p>
        </p:txBody>
      </p:sp>
    </p:spTree>
    <p:extLst>
      <p:ext uri="{BB962C8B-B14F-4D97-AF65-F5344CB8AC3E}">
        <p14:creationId xmlns:p14="http://schemas.microsoft.com/office/powerpoint/2010/main" val="40771168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1822" y="739833"/>
            <a:ext cx="10515600" cy="5602778"/>
          </a:xfrm>
        </p:spPr>
        <p:txBody>
          <a:bodyPr>
            <a:normAutofit/>
          </a:bodyPr>
          <a:lstStyle/>
          <a:p>
            <a:r>
              <a:rPr lang="en-GB" dirty="0"/>
              <a:t>C-49/07 </a:t>
            </a:r>
            <a:r>
              <a:rPr lang="en-GB" i="1" dirty="0"/>
              <a:t>MOTOE</a:t>
            </a:r>
            <a:r>
              <a:rPr lang="en-GB" dirty="0"/>
              <a:t>: Article 102 TFEU precludes “a national rule which confers on a legal person, which organises motorcycling events and enters … into sponsorship, advertising and insurance contracts, the power to give consent to applications for authorisation to organise such competitions, without that power being made subject to restrictions, obligations and review.</a:t>
            </a:r>
          </a:p>
        </p:txBody>
      </p:sp>
    </p:spTree>
    <p:extLst>
      <p:ext uri="{BB962C8B-B14F-4D97-AF65-F5344CB8AC3E}">
        <p14:creationId xmlns:p14="http://schemas.microsoft.com/office/powerpoint/2010/main" val="35072686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287530"/>
          </a:xfrm>
        </p:spPr>
        <p:txBody>
          <a:bodyPr/>
          <a:lstStyle/>
          <a:p>
            <a:r>
              <a:rPr lang="en-GB" i="1" dirty="0"/>
              <a:t>International Skating Union</a:t>
            </a:r>
            <a:r>
              <a:rPr lang="en-GB" dirty="0"/>
              <a:t>, AT.40208 (2017)</a:t>
            </a:r>
            <a:br>
              <a:rPr lang="en-GB" dirty="0"/>
            </a:br>
            <a:br>
              <a:rPr lang="en-GB" dirty="0"/>
            </a:br>
            <a:r>
              <a:rPr lang="en-GB" dirty="0"/>
              <a:t>Case T-93/18 </a:t>
            </a:r>
            <a:r>
              <a:rPr lang="en-GB" i="1" dirty="0"/>
              <a:t>International Skating Union  v Commission</a:t>
            </a:r>
            <a:r>
              <a:rPr lang="en-GB" dirty="0"/>
              <a:t> (December 2020)</a:t>
            </a:r>
          </a:p>
        </p:txBody>
      </p:sp>
    </p:spTree>
    <p:extLst>
      <p:ext uri="{BB962C8B-B14F-4D97-AF65-F5344CB8AC3E}">
        <p14:creationId xmlns:p14="http://schemas.microsoft.com/office/powerpoint/2010/main" val="24992134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3836" y="1030778"/>
            <a:ext cx="10515600" cy="3873731"/>
          </a:xfrm>
        </p:spPr>
        <p:txBody>
          <a:bodyPr>
            <a:normAutofit fontScale="90000"/>
          </a:bodyPr>
          <a:lstStyle/>
          <a:p>
            <a:r>
              <a:rPr lang="en-GB" dirty="0"/>
              <a:t>“ …. the protection of the integrity of the sport constitutes a legitimate objective [cites </a:t>
            </a:r>
            <a:r>
              <a:rPr lang="en-GB" i="1" dirty="0" err="1"/>
              <a:t>Meca</a:t>
            </a:r>
            <a:r>
              <a:rPr lang="en-GB" i="1" dirty="0"/>
              <a:t>-Medina and </a:t>
            </a:r>
            <a:r>
              <a:rPr lang="en-GB" i="1" dirty="0" err="1"/>
              <a:t>Majcen</a:t>
            </a:r>
            <a:r>
              <a:rPr lang="en-GB" dirty="0"/>
              <a:t> v </a:t>
            </a:r>
            <a:r>
              <a:rPr lang="en-GB" i="1" dirty="0"/>
              <a:t>Commission</a:t>
            </a:r>
            <a:r>
              <a:rPr lang="en-GB" dirty="0"/>
              <a:t>]</a:t>
            </a:r>
            <a:r>
              <a:rPr lang="en-GB" i="1" dirty="0"/>
              <a:t> …..        </a:t>
            </a:r>
            <a:br>
              <a:rPr lang="en-GB" i="1" dirty="0"/>
            </a:br>
            <a:br>
              <a:rPr lang="en-GB" i="1" dirty="0"/>
            </a:br>
            <a:r>
              <a:rPr lang="en-GB" dirty="0"/>
              <a:t>It is appropriate in particular to examine whether the restrictions in question are inherent in the pursuit of those objectives and proportionate to those objectives ….  “</a:t>
            </a:r>
          </a:p>
        </p:txBody>
      </p:sp>
    </p:spTree>
    <p:extLst>
      <p:ext uri="{BB962C8B-B14F-4D97-AF65-F5344CB8AC3E}">
        <p14:creationId xmlns:p14="http://schemas.microsoft.com/office/powerpoint/2010/main" val="15978229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B7855-92DF-4E9D-B01D-22061B40F840}"/>
              </a:ext>
            </a:extLst>
          </p:cNvPr>
          <p:cNvSpPr>
            <a:spLocks noGrp="1"/>
          </p:cNvSpPr>
          <p:nvPr>
            <p:ph type="title"/>
          </p:nvPr>
        </p:nvSpPr>
        <p:spPr>
          <a:xfrm>
            <a:off x="838200" y="365125"/>
            <a:ext cx="10515600" cy="5883275"/>
          </a:xfrm>
        </p:spPr>
        <p:txBody>
          <a:bodyPr>
            <a:normAutofit/>
          </a:bodyPr>
          <a:lstStyle/>
          <a:p>
            <a:r>
              <a:rPr lang="en-GB" sz="4800" dirty="0"/>
              <a:t>Case C-333/21 </a:t>
            </a:r>
            <a:r>
              <a:rPr lang="en-GB" sz="4800" i="1" dirty="0"/>
              <a:t>European </a:t>
            </a:r>
            <a:r>
              <a:rPr lang="en-GB" sz="4800" i="1" dirty="0" err="1"/>
              <a:t>Superleague</a:t>
            </a:r>
            <a:r>
              <a:rPr lang="en-GB" sz="4800" i="1" dirty="0"/>
              <a:t> Company</a:t>
            </a:r>
            <a:r>
              <a:rPr lang="en-GB" sz="4800" dirty="0"/>
              <a:t>, pending</a:t>
            </a:r>
          </a:p>
        </p:txBody>
      </p:sp>
    </p:spTree>
    <p:extLst>
      <p:ext uri="{BB962C8B-B14F-4D97-AF65-F5344CB8AC3E}">
        <p14:creationId xmlns:p14="http://schemas.microsoft.com/office/powerpoint/2010/main" val="25056817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8694" y="1064029"/>
            <a:ext cx="10515600" cy="4197927"/>
          </a:xfrm>
        </p:spPr>
        <p:txBody>
          <a:bodyPr>
            <a:normAutofit/>
          </a:bodyPr>
          <a:lstStyle/>
          <a:p>
            <a:br>
              <a:rPr lang="en-GB" dirty="0"/>
            </a:br>
            <a:r>
              <a:rPr lang="en-GB" dirty="0"/>
              <a:t>So the EU will not accept absolute sporting autonomy  - rather, it insists on conditional sporting autonomy (plus a sporting margin of appreciation)</a:t>
            </a:r>
            <a:br>
              <a:rPr lang="en-GB" dirty="0"/>
            </a:br>
            <a:endParaRPr lang="en-GB" dirty="0"/>
          </a:p>
        </p:txBody>
      </p:sp>
    </p:spTree>
    <p:extLst>
      <p:ext uri="{BB962C8B-B14F-4D97-AF65-F5344CB8AC3E}">
        <p14:creationId xmlns:p14="http://schemas.microsoft.com/office/powerpoint/2010/main" val="8903405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dirty="0"/>
            </a:br>
            <a:br>
              <a:rPr lang="en-GB" dirty="0"/>
            </a:br>
            <a:br>
              <a:rPr lang="en-GB" dirty="0"/>
            </a:br>
            <a:br>
              <a:rPr lang="en-GB" dirty="0"/>
            </a:br>
            <a:br>
              <a:rPr lang="en-GB" dirty="0"/>
            </a:br>
            <a:br>
              <a:rPr lang="en-GB" dirty="0"/>
            </a:br>
            <a:r>
              <a:rPr lang="en-GB" sz="6000" dirty="0"/>
              <a:t>Article 165 TFEU (</a:t>
            </a:r>
            <a:r>
              <a:rPr lang="en-GB" sz="6000" i="1" dirty="0"/>
              <a:t>since 2009</a:t>
            </a:r>
            <a:r>
              <a:rPr lang="en-GB" sz="6000" dirty="0"/>
              <a:t>): The Union shall contribute to the promotion of European sporting issues, while taking account of the specific nature of sport …</a:t>
            </a:r>
          </a:p>
        </p:txBody>
      </p:sp>
    </p:spTree>
    <p:extLst>
      <p:ext uri="{BB962C8B-B14F-4D97-AF65-F5344CB8AC3E}">
        <p14:creationId xmlns:p14="http://schemas.microsoft.com/office/powerpoint/2010/main" val="13593746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54194"/>
          </a:xfrm>
        </p:spPr>
        <p:txBody>
          <a:bodyPr>
            <a:noAutofit/>
          </a:bodyPr>
          <a:lstStyle/>
          <a:p>
            <a:r>
              <a:rPr lang="en-GB" sz="6000" dirty="0"/>
              <a:t>But    …  currently EU intervention is typically </a:t>
            </a:r>
            <a:r>
              <a:rPr lang="en-GB" sz="6000" i="1" dirty="0"/>
              <a:t>reactive</a:t>
            </a:r>
            <a:r>
              <a:rPr lang="en-GB" sz="6000" dirty="0"/>
              <a:t> and </a:t>
            </a:r>
            <a:r>
              <a:rPr lang="en-GB" sz="6000" i="1" dirty="0"/>
              <a:t>ad hoc</a:t>
            </a:r>
            <a:r>
              <a:rPr lang="en-GB" sz="6000" dirty="0"/>
              <a:t>: it rules only on what may </a:t>
            </a:r>
            <a:r>
              <a:rPr lang="en-GB" sz="6000" i="1" dirty="0"/>
              <a:t>not</a:t>
            </a:r>
            <a:r>
              <a:rPr lang="en-GB" sz="6000" dirty="0"/>
              <a:t> be done. And it does so only within the scope of free movement/ competition law.</a:t>
            </a:r>
            <a:br>
              <a:rPr lang="en-GB" sz="6000" dirty="0"/>
            </a:br>
            <a:br>
              <a:rPr lang="en-GB" sz="6000" dirty="0"/>
            </a:br>
            <a:endParaRPr lang="en-GB" sz="6000" dirty="0"/>
          </a:p>
        </p:txBody>
      </p:sp>
    </p:spTree>
    <p:extLst>
      <p:ext uri="{BB962C8B-B14F-4D97-AF65-F5344CB8AC3E}">
        <p14:creationId xmlns:p14="http://schemas.microsoft.com/office/powerpoint/2010/main" val="38594765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880206"/>
          </a:xfrm>
        </p:spPr>
        <p:txBody>
          <a:bodyPr>
            <a:normAutofit/>
          </a:bodyPr>
          <a:lstStyle/>
          <a:p>
            <a:r>
              <a:rPr lang="en-GB" i="1" dirty="0"/>
              <a:t>International Skating Union</a:t>
            </a:r>
            <a:r>
              <a:rPr lang="en-GB" dirty="0"/>
              <a:t>, AT.40208 (December 2017)   </a:t>
            </a:r>
            <a:br>
              <a:rPr lang="en-GB" dirty="0"/>
            </a:br>
            <a:br>
              <a:rPr lang="en-GB" dirty="0"/>
            </a:br>
            <a:br>
              <a:rPr lang="en-GB" dirty="0"/>
            </a:br>
            <a:r>
              <a:rPr lang="en-GB" dirty="0"/>
              <a:t>&gt; FINA – swimming - </a:t>
            </a:r>
            <a:r>
              <a:rPr lang="en-GB" dirty="0">
                <a:hlinkClick r:id="rId2"/>
              </a:rPr>
              <a:t>https://www.fina.org/print/50461</a:t>
            </a:r>
            <a:r>
              <a:rPr lang="en-GB" dirty="0"/>
              <a:t> (January 2019)</a:t>
            </a:r>
          </a:p>
        </p:txBody>
      </p:sp>
    </p:spTree>
    <p:extLst>
      <p:ext uri="{BB962C8B-B14F-4D97-AF65-F5344CB8AC3E}">
        <p14:creationId xmlns:p14="http://schemas.microsoft.com/office/powerpoint/2010/main" val="1237089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6812"/>
            <a:ext cx="10515600" cy="6334933"/>
          </a:xfrm>
        </p:spPr>
        <p:txBody>
          <a:bodyPr/>
          <a:lstStyle/>
          <a:p>
            <a:r>
              <a:rPr lang="en-GB" dirty="0"/>
              <a:t>Sports Governance </a:t>
            </a:r>
            <a:br>
              <a:rPr lang="en-GB" dirty="0"/>
            </a:br>
            <a:br>
              <a:rPr lang="en-GB" dirty="0"/>
            </a:br>
            <a:r>
              <a:rPr lang="en-GB" dirty="0"/>
              <a:t>The claim of governing bodies in sport as a matter of principle to </a:t>
            </a:r>
            <a:r>
              <a:rPr lang="en-GB" i="1" dirty="0"/>
              <a:t>autonomy</a:t>
            </a:r>
            <a:r>
              <a:rPr lang="en-GB" dirty="0"/>
              <a:t> </a:t>
            </a:r>
            <a:br>
              <a:rPr lang="en-GB" dirty="0"/>
            </a:br>
            <a:br>
              <a:rPr lang="en-GB" dirty="0"/>
            </a:br>
            <a:r>
              <a:rPr lang="en-GB" dirty="0" err="1"/>
              <a:t>Autonomy</a:t>
            </a:r>
            <a:r>
              <a:rPr lang="en-GB" dirty="0"/>
              <a:t> in practice - Court of Arbitration for Sport </a:t>
            </a:r>
            <a:br>
              <a:rPr lang="en-GB" dirty="0"/>
            </a:br>
            <a:br>
              <a:rPr lang="en-GB" dirty="0"/>
            </a:br>
            <a:endParaRPr lang="en-GB" dirty="0"/>
          </a:p>
        </p:txBody>
      </p:sp>
    </p:spTree>
    <p:extLst>
      <p:ext uri="{BB962C8B-B14F-4D97-AF65-F5344CB8AC3E}">
        <p14:creationId xmlns:p14="http://schemas.microsoft.com/office/powerpoint/2010/main" val="22664326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555990"/>
          </a:xfrm>
        </p:spPr>
        <p:txBody>
          <a:bodyPr>
            <a:normAutofit/>
          </a:bodyPr>
          <a:lstStyle/>
          <a:p>
            <a:r>
              <a:rPr lang="en-GB" sz="4800" dirty="0"/>
              <a:t>Transfers – Mario Monti / Sepp Blatter, 2001</a:t>
            </a:r>
            <a:br>
              <a:rPr lang="en-GB" sz="4800" dirty="0"/>
            </a:br>
            <a:br>
              <a:rPr lang="en-GB" sz="4800" dirty="0"/>
            </a:br>
            <a:br>
              <a:rPr lang="en-GB" sz="4800" dirty="0"/>
            </a:br>
            <a:r>
              <a:rPr lang="en-GB" sz="4800" dirty="0"/>
              <a:t>Financial Fair Play  - </a:t>
            </a:r>
            <a:r>
              <a:rPr lang="en-GB" sz="4800" dirty="0" err="1"/>
              <a:t>Joaquín</a:t>
            </a:r>
            <a:r>
              <a:rPr lang="en-GB" sz="4800" dirty="0"/>
              <a:t> </a:t>
            </a:r>
            <a:r>
              <a:rPr lang="en-GB" sz="4800" dirty="0" err="1"/>
              <a:t>Almunia</a:t>
            </a:r>
            <a:r>
              <a:rPr lang="en-GB" sz="4800" dirty="0"/>
              <a:t> and Michel </a:t>
            </a:r>
            <a:r>
              <a:rPr lang="en-GB" sz="4800" dirty="0" err="1"/>
              <a:t>Platini</a:t>
            </a:r>
            <a:r>
              <a:rPr lang="en-GB" sz="4800" dirty="0"/>
              <a:t>, 2012</a:t>
            </a:r>
          </a:p>
        </p:txBody>
      </p:sp>
    </p:spTree>
    <p:extLst>
      <p:ext uri="{BB962C8B-B14F-4D97-AF65-F5344CB8AC3E}">
        <p14:creationId xmlns:p14="http://schemas.microsoft.com/office/powerpoint/2010/main" val="5546693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777980"/>
          </a:xfrm>
        </p:spPr>
        <p:txBody>
          <a:bodyPr>
            <a:normAutofit/>
          </a:bodyPr>
          <a:lstStyle/>
          <a:p>
            <a:r>
              <a:rPr lang="en-GB" i="1" dirty="0"/>
              <a:t>Conclusions of the Council and representatives of the M.S. on combating corruption in sport</a:t>
            </a:r>
            <a:r>
              <a:rPr lang="en-GB" dirty="0"/>
              <a:t>, OJ 2019 C416:         “Sports governing bodies should be able to maintain a high degree of autonomy in fulfilling their role in all fields of sport. This comes with an implicit recognition that any such autonomy must be earned through good governance and upholding the highest standards of integrity in their sport”</a:t>
            </a:r>
          </a:p>
        </p:txBody>
      </p:sp>
    </p:spTree>
    <p:extLst>
      <p:ext uri="{BB962C8B-B14F-4D97-AF65-F5344CB8AC3E}">
        <p14:creationId xmlns:p14="http://schemas.microsoft.com/office/powerpoint/2010/main" val="30567361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478722"/>
          </a:xfrm>
        </p:spPr>
        <p:txBody>
          <a:bodyPr>
            <a:normAutofit fontScale="90000"/>
          </a:bodyPr>
          <a:lstStyle/>
          <a:p>
            <a:r>
              <a:rPr lang="en-GB" dirty="0"/>
              <a:t>“The basic principles of good governance in sport include, as a minimum requirement, democratic structures, regular and open electoral procedures, competent and ethical organisation and management, accountability and transparency in decision-making and financial operations as well as fairness in dealing with membership, including as regards gender equality and solidarity” (</a:t>
            </a:r>
            <a:r>
              <a:rPr lang="en-GB" i="1" dirty="0"/>
              <a:t>ibid</a:t>
            </a:r>
            <a:r>
              <a:rPr lang="en-GB" dirty="0"/>
              <a:t>)</a:t>
            </a:r>
          </a:p>
        </p:txBody>
      </p:sp>
    </p:spTree>
    <p:extLst>
      <p:ext uri="{BB962C8B-B14F-4D97-AF65-F5344CB8AC3E}">
        <p14:creationId xmlns:p14="http://schemas.microsoft.com/office/powerpoint/2010/main" val="7489255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FB839-AC39-467C-9944-2AE7C9327D37}"/>
              </a:ext>
            </a:extLst>
          </p:cNvPr>
          <p:cNvSpPr>
            <a:spLocks noGrp="1"/>
          </p:cNvSpPr>
          <p:nvPr>
            <p:ph type="title"/>
          </p:nvPr>
        </p:nvSpPr>
        <p:spPr>
          <a:xfrm>
            <a:off x="838200" y="365125"/>
            <a:ext cx="10515600" cy="5553075"/>
          </a:xfrm>
        </p:spPr>
        <p:txBody>
          <a:bodyPr/>
          <a:lstStyle/>
          <a:p>
            <a:r>
              <a:rPr lang="en-GB" i="1" dirty="0"/>
              <a:t>Committee on Culture and Education of the European Parliament </a:t>
            </a:r>
            <a:r>
              <a:rPr lang="en-GB" dirty="0"/>
              <a:t>(2021):  a European sports model that  recognises the need for a strong commitment to integrating the principles of solidarity, sustainability, inclusiveness, open competition and sporting merit …   good governance, diversity, inclusion, non-discrimination  …</a:t>
            </a:r>
          </a:p>
        </p:txBody>
      </p:sp>
    </p:spTree>
    <p:extLst>
      <p:ext uri="{BB962C8B-B14F-4D97-AF65-F5344CB8AC3E}">
        <p14:creationId xmlns:p14="http://schemas.microsoft.com/office/powerpoint/2010/main" val="39224348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6F390-0F7B-418A-A35B-17C73047106A}"/>
              </a:ext>
            </a:extLst>
          </p:cNvPr>
          <p:cNvSpPr>
            <a:spLocks noGrp="1"/>
          </p:cNvSpPr>
          <p:nvPr>
            <p:ph type="title"/>
          </p:nvPr>
        </p:nvSpPr>
        <p:spPr>
          <a:xfrm>
            <a:off x="838200" y="365125"/>
            <a:ext cx="10515600" cy="6200775"/>
          </a:xfrm>
        </p:spPr>
        <p:txBody>
          <a:bodyPr/>
          <a:lstStyle/>
          <a:p>
            <a:r>
              <a:rPr lang="en-GB" i="1" dirty="0"/>
              <a:t>Resolution of the Council and representatives of the M.S. on the key features of a European Sports Model</a:t>
            </a:r>
            <a:r>
              <a:rPr lang="en-GB" dirty="0"/>
              <a:t> (2021) : “ … such as freedom of association, pyramidal structure, open system of promotion and relegation, grassroots approach and solidarity, role in national identity, community building and structures based on voluntary activity as well as its social, educational, cultural and health functions”.</a:t>
            </a:r>
          </a:p>
        </p:txBody>
      </p:sp>
    </p:spTree>
    <p:extLst>
      <p:ext uri="{BB962C8B-B14F-4D97-AF65-F5344CB8AC3E}">
        <p14:creationId xmlns:p14="http://schemas.microsoft.com/office/powerpoint/2010/main" val="32349531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73D59-5D79-46A7-B179-8ECC7C9079E2}"/>
              </a:ext>
            </a:extLst>
          </p:cNvPr>
          <p:cNvSpPr>
            <a:spLocks noGrp="1"/>
          </p:cNvSpPr>
          <p:nvPr>
            <p:ph type="title"/>
          </p:nvPr>
        </p:nvSpPr>
        <p:spPr>
          <a:xfrm>
            <a:off x="838200" y="365125"/>
            <a:ext cx="10515600" cy="5641975"/>
          </a:xfrm>
        </p:spPr>
        <p:txBody>
          <a:bodyPr/>
          <a:lstStyle/>
          <a:p>
            <a:r>
              <a:rPr lang="en-GB" dirty="0"/>
              <a:t>“Win it on the Pitch” – </a:t>
            </a:r>
            <a:r>
              <a:rPr lang="en-GB" i="1" dirty="0"/>
              <a:t>European Citizens’ Initiative</a:t>
            </a:r>
            <a:r>
              <a:rPr lang="en-GB" dirty="0"/>
              <a:t> within the meaning of Art 11(4) TEU &amp; Art 24(1) TFEU, registered 2 </a:t>
            </a:r>
            <a:r>
              <a:rPr lang="en-GB"/>
              <a:t>Feb 2022, OJ L281/9:</a:t>
            </a:r>
            <a:br>
              <a:rPr lang="en-GB" dirty="0"/>
            </a:br>
            <a:br>
              <a:rPr lang="en-GB" dirty="0"/>
            </a:br>
            <a:r>
              <a:rPr lang="en-GB" dirty="0"/>
              <a:t>Protect a European model of sport based on values, solidarity, sustainability and open competition …</a:t>
            </a:r>
          </a:p>
        </p:txBody>
      </p:sp>
    </p:spTree>
    <p:extLst>
      <p:ext uri="{BB962C8B-B14F-4D97-AF65-F5344CB8AC3E}">
        <p14:creationId xmlns:p14="http://schemas.microsoft.com/office/powerpoint/2010/main" val="33866895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AB025-1BDC-4B02-AB30-80CEDD645729}"/>
              </a:ext>
            </a:extLst>
          </p:cNvPr>
          <p:cNvSpPr>
            <a:spLocks noGrp="1"/>
          </p:cNvSpPr>
          <p:nvPr>
            <p:ph type="title"/>
          </p:nvPr>
        </p:nvSpPr>
        <p:spPr>
          <a:xfrm>
            <a:off x="838200" y="190501"/>
            <a:ext cx="10515600" cy="4826000"/>
          </a:xfrm>
        </p:spPr>
        <p:txBody>
          <a:bodyPr>
            <a:noAutofit/>
          </a:bodyPr>
          <a:lstStyle/>
          <a:p>
            <a:r>
              <a:rPr lang="en-GB" sz="3600" dirty="0"/>
              <a:t>Consider the European </a:t>
            </a:r>
            <a:r>
              <a:rPr lang="en-GB" sz="3600" dirty="0" err="1"/>
              <a:t>SuperLeague</a:t>
            </a:r>
            <a:r>
              <a:rPr lang="en-GB" sz="3600" dirty="0"/>
              <a:t>:</a:t>
            </a:r>
            <a:br>
              <a:rPr lang="en-GB" sz="3600" dirty="0"/>
            </a:br>
            <a:br>
              <a:rPr lang="en-GB" sz="3600" dirty="0"/>
            </a:br>
            <a:r>
              <a:rPr lang="en-GB" sz="3600" dirty="0"/>
              <a:t>. the clubs’ legal claims</a:t>
            </a:r>
            <a:br>
              <a:rPr lang="en-GB" sz="3600" dirty="0"/>
            </a:br>
            <a:r>
              <a:rPr lang="en-GB" sz="3600" dirty="0"/>
              <a:t>. UEFA’s legal claims</a:t>
            </a:r>
            <a:br>
              <a:rPr lang="en-GB" sz="3600" dirty="0"/>
            </a:br>
            <a:br>
              <a:rPr lang="en-GB" sz="3600" dirty="0"/>
            </a:br>
            <a:r>
              <a:rPr lang="en-GB" sz="3600" dirty="0"/>
              <a:t>. Case C-333/21 (pending)</a:t>
            </a:r>
            <a:br>
              <a:rPr lang="en-GB" sz="3600" dirty="0"/>
            </a:br>
            <a:br>
              <a:rPr lang="en-GB" sz="3600" dirty="0"/>
            </a:br>
            <a:r>
              <a:rPr lang="en-GB" sz="3600" dirty="0"/>
              <a:t>. Is there a European Model of Sport?</a:t>
            </a:r>
            <a:br>
              <a:rPr lang="en-GB" sz="3600" dirty="0"/>
            </a:br>
            <a:br>
              <a:rPr lang="en-GB" sz="3600" dirty="0"/>
            </a:br>
            <a:r>
              <a:rPr lang="en-GB" sz="3600" dirty="0"/>
              <a:t>. Regulatory intervention</a:t>
            </a:r>
          </a:p>
        </p:txBody>
      </p:sp>
    </p:spTree>
    <p:extLst>
      <p:ext uri="{BB962C8B-B14F-4D97-AF65-F5344CB8AC3E}">
        <p14:creationId xmlns:p14="http://schemas.microsoft.com/office/powerpoint/2010/main" val="38291548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4100" y="1130300"/>
            <a:ext cx="6869777" cy="4154984"/>
          </a:xfrm>
          <a:prstGeom prst="rect">
            <a:avLst/>
          </a:prstGeom>
        </p:spPr>
        <p:txBody>
          <a:bodyPr wrap="square">
            <a:spAutoFit/>
          </a:bodyPr>
          <a:lstStyle/>
          <a:p>
            <a:r>
              <a:rPr lang="en-GB" sz="6600" dirty="0"/>
              <a:t>The EU should take a more </a:t>
            </a:r>
            <a:r>
              <a:rPr lang="en-GB" sz="6600" dirty="0" err="1"/>
              <a:t>more</a:t>
            </a:r>
            <a:r>
              <a:rPr lang="en-GB" sz="6600" dirty="0"/>
              <a:t> </a:t>
            </a:r>
            <a:r>
              <a:rPr lang="en-GB" sz="6600" i="1" dirty="0"/>
              <a:t>proactive</a:t>
            </a:r>
            <a:r>
              <a:rPr lang="en-GB" sz="6600" dirty="0"/>
              <a:t> role as a sports regulator</a:t>
            </a:r>
          </a:p>
        </p:txBody>
      </p:sp>
    </p:spTree>
    <p:extLst>
      <p:ext uri="{BB962C8B-B14F-4D97-AF65-F5344CB8AC3E}">
        <p14:creationId xmlns:p14="http://schemas.microsoft.com/office/powerpoint/2010/main" val="6365429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80153"/>
            <a:ext cx="10515600" cy="1095506"/>
          </a:xfrm>
        </p:spPr>
        <p:txBody>
          <a:bodyPr>
            <a:normAutofit fontScale="90000"/>
          </a:bodyPr>
          <a:lstStyle/>
          <a:p>
            <a:br>
              <a:rPr lang="en-GB" dirty="0"/>
            </a:br>
            <a:br>
              <a:rPr lang="en-GB" dirty="0"/>
            </a:br>
            <a:br>
              <a:rPr lang="en-GB" dirty="0"/>
            </a:br>
            <a:br>
              <a:rPr lang="en-GB" dirty="0"/>
            </a:br>
            <a:br>
              <a:rPr lang="en-GB" dirty="0"/>
            </a:br>
            <a:br>
              <a:rPr lang="en-GB" dirty="0"/>
            </a:br>
            <a:r>
              <a:rPr lang="en-GB" i="1" dirty="0"/>
              <a:t>Constitutional questions</a:t>
            </a:r>
            <a:br>
              <a:rPr lang="en-GB" dirty="0"/>
            </a:br>
            <a:br>
              <a:rPr lang="en-GB" dirty="0"/>
            </a:br>
            <a:r>
              <a:rPr lang="en-GB" i="1" dirty="0"/>
              <a:t>Substantive questions</a:t>
            </a:r>
            <a:r>
              <a:rPr lang="en-GB" dirty="0"/>
              <a:t> – relative expertise and legitimacy</a:t>
            </a:r>
          </a:p>
        </p:txBody>
      </p:sp>
    </p:spTree>
    <p:extLst>
      <p:ext uri="{BB962C8B-B14F-4D97-AF65-F5344CB8AC3E}">
        <p14:creationId xmlns:p14="http://schemas.microsoft.com/office/powerpoint/2010/main" val="19549117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8898" y="1197033"/>
            <a:ext cx="10515600" cy="5303520"/>
          </a:xfrm>
        </p:spPr>
        <p:txBody>
          <a:bodyPr>
            <a:normAutofit/>
          </a:bodyPr>
          <a:lstStyle/>
          <a:p>
            <a:r>
              <a:rPr lang="en-GB" i="1" dirty="0"/>
              <a:t>Constitutional questions</a:t>
            </a:r>
            <a:br>
              <a:rPr lang="en-GB" i="1" dirty="0"/>
            </a:br>
            <a:br>
              <a:rPr lang="en-GB" dirty="0"/>
            </a:br>
            <a:r>
              <a:rPr lang="en-GB" dirty="0"/>
              <a:t>Article 165 TFEU</a:t>
            </a:r>
            <a:br>
              <a:rPr lang="en-GB" dirty="0"/>
            </a:br>
            <a:r>
              <a:rPr lang="en-GB" dirty="0"/>
              <a:t>Articles 53(1), 62, 114 TFEU</a:t>
            </a:r>
            <a:br>
              <a:rPr lang="en-GB" dirty="0"/>
            </a:br>
            <a:r>
              <a:rPr lang="en-GB" dirty="0"/>
              <a:t>Article 352 TFEU</a:t>
            </a:r>
            <a:br>
              <a:rPr lang="en-GB" dirty="0"/>
            </a:br>
            <a:br>
              <a:rPr lang="en-GB" dirty="0"/>
            </a:br>
            <a:r>
              <a:rPr lang="en-GB" dirty="0"/>
              <a:t>Article 103 TFEU</a:t>
            </a:r>
            <a:br>
              <a:rPr lang="en-GB" dirty="0"/>
            </a:br>
            <a:endParaRPr lang="en-GB" dirty="0"/>
          </a:p>
        </p:txBody>
      </p:sp>
    </p:spTree>
    <p:extLst>
      <p:ext uri="{BB962C8B-B14F-4D97-AF65-F5344CB8AC3E}">
        <p14:creationId xmlns:p14="http://schemas.microsoft.com/office/powerpoint/2010/main" val="1172956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324" y="473826"/>
            <a:ext cx="10515600" cy="4655128"/>
          </a:xfrm>
        </p:spPr>
        <p:txBody>
          <a:bodyPr>
            <a:normAutofit fontScale="90000"/>
          </a:bodyPr>
          <a:lstStyle/>
          <a:p>
            <a:r>
              <a:rPr lang="en-GB" dirty="0"/>
              <a:t>Sanctions for breach of Financial Fair Play - </a:t>
            </a:r>
            <a:r>
              <a:rPr lang="en-GB" i="1" dirty="0"/>
              <a:t>Milan</a:t>
            </a:r>
            <a:br>
              <a:rPr lang="en-GB" dirty="0"/>
            </a:br>
            <a:br>
              <a:rPr lang="en-GB" dirty="0"/>
            </a:br>
            <a:r>
              <a:rPr lang="en-GB" sz="3600" dirty="0"/>
              <a:t>June 2018, decision of the Adjudicatory Chamber of the UEFA Financial Control Body</a:t>
            </a:r>
            <a:br>
              <a:rPr lang="en-GB" sz="3600" dirty="0"/>
            </a:br>
            <a:br>
              <a:rPr lang="en-GB" sz="3600" dirty="0"/>
            </a:br>
            <a:r>
              <a:rPr lang="en-GB" sz="3600" dirty="0"/>
              <a:t>July 2018, decision of the CAS</a:t>
            </a:r>
            <a:br>
              <a:rPr lang="en-GB" sz="3600" dirty="0"/>
            </a:br>
            <a:br>
              <a:rPr lang="en-GB" sz="3600" dirty="0"/>
            </a:br>
            <a:r>
              <a:rPr lang="en-GB" sz="3600" dirty="0"/>
              <a:t>November 2018, decision of the Adjudicatory Chamber of the UEFA Financial Control Body</a:t>
            </a:r>
            <a:br>
              <a:rPr lang="en-GB" sz="3600" dirty="0"/>
            </a:br>
            <a:br>
              <a:rPr lang="en-GB" sz="3600" dirty="0"/>
            </a:br>
            <a:r>
              <a:rPr lang="en-GB" sz="3600" dirty="0"/>
              <a:t>June 2019, Consent Award </a:t>
            </a:r>
            <a:r>
              <a:rPr lang="en-GB" sz="3600"/>
              <a:t>(CAS)</a:t>
            </a:r>
            <a:endParaRPr lang="en-GB" sz="3600" dirty="0"/>
          </a:p>
        </p:txBody>
      </p:sp>
    </p:spTree>
    <p:extLst>
      <p:ext uri="{BB962C8B-B14F-4D97-AF65-F5344CB8AC3E}">
        <p14:creationId xmlns:p14="http://schemas.microsoft.com/office/powerpoint/2010/main" val="37112474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672388"/>
          </a:xfrm>
        </p:spPr>
        <p:txBody>
          <a:bodyPr/>
          <a:lstStyle/>
          <a:p>
            <a:r>
              <a:rPr lang="en-GB" i="1" dirty="0"/>
              <a:t>Substantive questions</a:t>
            </a:r>
            <a:r>
              <a:rPr lang="en-GB" dirty="0"/>
              <a:t> – relative expertise; legitimacy; risk of fragmentation</a:t>
            </a:r>
            <a:br>
              <a:rPr lang="en-GB" dirty="0"/>
            </a:br>
            <a:br>
              <a:rPr lang="en-GB" dirty="0"/>
            </a:br>
            <a:r>
              <a:rPr lang="en-GB" dirty="0"/>
              <a:t>What value can the EU add?</a:t>
            </a:r>
          </a:p>
        </p:txBody>
      </p:sp>
    </p:spTree>
    <p:extLst>
      <p:ext uri="{BB962C8B-B14F-4D97-AF65-F5344CB8AC3E}">
        <p14:creationId xmlns:p14="http://schemas.microsoft.com/office/powerpoint/2010/main" val="13513053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43493"/>
          </a:xfrm>
        </p:spPr>
        <p:txBody>
          <a:bodyPr/>
          <a:lstStyle/>
          <a:p>
            <a:r>
              <a:rPr lang="en-GB" sz="5400" dirty="0"/>
              <a:t>Dialogue, exchange of best practices, institutional co-operation …</a:t>
            </a:r>
            <a:br>
              <a:rPr lang="en-GB" sz="5400" dirty="0"/>
            </a:br>
            <a:br>
              <a:rPr lang="en-GB" sz="5400" dirty="0"/>
            </a:br>
            <a:r>
              <a:rPr lang="en-GB" sz="5400" dirty="0"/>
              <a:t>plus, moving beyond competition law to regulation, </a:t>
            </a:r>
            <a:r>
              <a:rPr lang="en-GB" sz="5400" i="1" dirty="0"/>
              <a:t>targeted </a:t>
            </a:r>
            <a:r>
              <a:rPr lang="en-GB" sz="5400" dirty="0"/>
              <a:t>legislative proactivity.</a:t>
            </a:r>
            <a:br>
              <a:rPr lang="en-GB" sz="5400" dirty="0"/>
            </a:br>
            <a:br>
              <a:rPr lang="en-GB" dirty="0"/>
            </a:br>
            <a:endParaRPr lang="en-GB" dirty="0"/>
          </a:p>
        </p:txBody>
      </p:sp>
    </p:spTree>
    <p:extLst>
      <p:ext uri="{BB962C8B-B14F-4D97-AF65-F5344CB8AC3E}">
        <p14:creationId xmlns:p14="http://schemas.microsoft.com/office/powerpoint/2010/main" val="30597589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85D72-3EA5-475D-AB8F-9776FE7A3A00}"/>
              </a:ext>
            </a:extLst>
          </p:cNvPr>
          <p:cNvSpPr>
            <a:spLocks noGrp="1"/>
          </p:cNvSpPr>
          <p:nvPr>
            <p:ph type="title"/>
          </p:nvPr>
        </p:nvSpPr>
        <p:spPr>
          <a:xfrm>
            <a:off x="838200" y="-541083"/>
            <a:ext cx="10515600" cy="7094283"/>
          </a:xfrm>
        </p:spPr>
        <p:txBody>
          <a:bodyPr/>
          <a:lstStyle/>
          <a:p>
            <a:endParaRPr lang="en-GB" dirty="0"/>
          </a:p>
        </p:txBody>
      </p:sp>
      <p:pic>
        <p:nvPicPr>
          <p:cNvPr id="1026" name="Picture 2">
            <a:extLst>
              <a:ext uri="{FF2B5EF4-FFF2-40B4-BE49-F238E27FC236}">
                <a16:creationId xmlns:a16="http://schemas.microsoft.com/office/drawing/2014/main" id="{B6CBE910-A444-4499-BD9E-6FEE052CCC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250" y="251791"/>
            <a:ext cx="7429500" cy="5634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91322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D0FCE-7236-45B0-B831-5C930CC31FE6}"/>
              </a:ext>
            </a:extLst>
          </p:cNvPr>
          <p:cNvSpPr>
            <a:spLocks noGrp="1"/>
          </p:cNvSpPr>
          <p:nvPr>
            <p:ph type="title"/>
          </p:nvPr>
        </p:nvSpPr>
        <p:spPr>
          <a:xfrm>
            <a:off x="838200" y="365125"/>
            <a:ext cx="10515600" cy="6492875"/>
          </a:xfrm>
        </p:spPr>
        <p:txBody>
          <a:bodyPr/>
          <a:lstStyle/>
          <a:p>
            <a:endParaRPr lang="en-GB" dirty="0"/>
          </a:p>
        </p:txBody>
      </p:sp>
      <p:pic>
        <p:nvPicPr>
          <p:cNvPr id="2050" name="Picture 2" descr="See the source image">
            <a:extLst>
              <a:ext uri="{FF2B5EF4-FFF2-40B4-BE49-F238E27FC236}">
                <a16:creationId xmlns:a16="http://schemas.microsoft.com/office/drawing/2014/main" id="{CB805D19-1ED7-4324-B48A-D9BA1B9DE4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571500"/>
            <a:ext cx="9144000" cy="571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4773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013210"/>
          </a:xfrm>
        </p:spPr>
        <p:txBody>
          <a:bodyPr/>
          <a:lstStyle/>
          <a:p>
            <a:r>
              <a:rPr lang="en-GB" dirty="0"/>
              <a:t>The EU is uniquely well placed to improve the quality of governance in sport – it should be more proactive – but not to the extent of displacing the primary role of governing bodies as regulators of their sport.</a:t>
            </a:r>
            <a:br>
              <a:rPr lang="en-GB" dirty="0"/>
            </a:br>
            <a:br>
              <a:rPr lang="en-GB" dirty="0"/>
            </a:br>
            <a:r>
              <a:rPr lang="en-GB" dirty="0"/>
              <a:t>The aim: improving, not replacing, governance by governing bodies.</a:t>
            </a:r>
          </a:p>
        </p:txBody>
      </p:sp>
    </p:spTree>
    <p:extLst>
      <p:ext uri="{BB962C8B-B14F-4D97-AF65-F5344CB8AC3E}">
        <p14:creationId xmlns:p14="http://schemas.microsoft.com/office/powerpoint/2010/main" val="14730226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0515600" cy="231775"/>
          </a:xfrm>
        </p:spPr>
        <p:txBody>
          <a:bodyPr>
            <a:normAutofit fontScale="90000"/>
          </a:bodyPr>
          <a:lstStyle/>
          <a:p>
            <a:br>
              <a:rPr lang="en-GB" dirty="0"/>
            </a:br>
            <a:br>
              <a:rPr lang="en-GB" dirty="0"/>
            </a:br>
            <a:br>
              <a:rPr lang="en-GB" dirty="0"/>
            </a:br>
            <a:br>
              <a:rPr lang="en-GB" dirty="0"/>
            </a:br>
            <a:br>
              <a:rPr lang="en-GB" dirty="0"/>
            </a:br>
            <a:br>
              <a:rPr lang="en-GB" dirty="0"/>
            </a:br>
            <a:br>
              <a:rPr lang="en-GB" dirty="0"/>
            </a:br>
            <a:br>
              <a:rPr lang="en-GB" dirty="0"/>
            </a:br>
            <a:br>
              <a:rPr lang="en-GB" sz="6000" b="1" dirty="0"/>
            </a:br>
            <a:r>
              <a:rPr lang="en-GB" sz="6000" b="1" dirty="0"/>
              <a:t>The EU (and only the EU) </a:t>
            </a:r>
            <a:r>
              <a:rPr lang="en-GB" sz="6000" b="1"/>
              <a:t>can save football </a:t>
            </a:r>
            <a:r>
              <a:rPr lang="en-GB" sz="6000" b="1" dirty="0"/>
              <a:t>from itself</a:t>
            </a:r>
            <a:endParaRPr lang="en-GB" sz="4000" dirty="0"/>
          </a:p>
        </p:txBody>
      </p:sp>
    </p:spTree>
    <p:extLst>
      <p:ext uri="{BB962C8B-B14F-4D97-AF65-F5344CB8AC3E}">
        <p14:creationId xmlns:p14="http://schemas.microsoft.com/office/powerpoint/2010/main" val="4166868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66BBB-0448-4209-85DA-CA6826DA831B}"/>
              </a:ext>
            </a:extLst>
          </p:cNvPr>
          <p:cNvSpPr>
            <a:spLocks noGrp="1"/>
          </p:cNvSpPr>
          <p:nvPr>
            <p:ph type="title"/>
          </p:nvPr>
        </p:nvSpPr>
        <p:spPr>
          <a:xfrm>
            <a:off x="838200" y="365125"/>
            <a:ext cx="10515600" cy="6111875"/>
          </a:xfrm>
        </p:spPr>
        <p:txBody>
          <a:bodyPr/>
          <a:lstStyle/>
          <a:p>
            <a:r>
              <a:rPr lang="en-GB" dirty="0"/>
              <a:t>Autonomy - Is there is a problem?</a:t>
            </a:r>
          </a:p>
        </p:txBody>
      </p:sp>
    </p:spTree>
    <p:extLst>
      <p:ext uri="{BB962C8B-B14F-4D97-AF65-F5344CB8AC3E}">
        <p14:creationId xmlns:p14="http://schemas.microsoft.com/office/powerpoint/2010/main" val="2624314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96CB6-7E18-4ACF-AA85-CA316924921D}"/>
              </a:ext>
            </a:extLst>
          </p:cNvPr>
          <p:cNvSpPr>
            <a:spLocks noGrp="1"/>
          </p:cNvSpPr>
          <p:nvPr>
            <p:ph type="title"/>
          </p:nvPr>
        </p:nvSpPr>
        <p:spPr>
          <a:xfrm>
            <a:off x="838200" y="185531"/>
            <a:ext cx="10515600" cy="6227970"/>
          </a:xfrm>
        </p:spPr>
        <p:txBody>
          <a:bodyPr/>
          <a:lstStyle/>
          <a:p>
            <a:endParaRPr lang="en-GB" dirty="0"/>
          </a:p>
        </p:txBody>
      </p:sp>
      <p:pic>
        <p:nvPicPr>
          <p:cNvPr id="1026" name="Picture 2" descr="Infantino alongside Putin during the 2018 World Cup in Russia">
            <a:extLst>
              <a:ext uri="{FF2B5EF4-FFF2-40B4-BE49-F238E27FC236}">
                <a16:creationId xmlns:a16="http://schemas.microsoft.com/office/drawing/2014/main" id="{F9E18CAB-2465-4EBF-BD51-395117E3C9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7738" y="-203635"/>
            <a:ext cx="10294937" cy="70616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4960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E1283-CA98-4368-BEBE-2D8AB9825ABC}"/>
              </a:ext>
            </a:extLst>
          </p:cNvPr>
          <p:cNvSpPr>
            <a:spLocks noGrp="1"/>
          </p:cNvSpPr>
          <p:nvPr>
            <p:ph type="title"/>
          </p:nvPr>
        </p:nvSpPr>
        <p:spPr>
          <a:xfrm>
            <a:off x="838200" y="365125"/>
            <a:ext cx="10515600" cy="5299075"/>
          </a:xfrm>
        </p:spPr>
        <p:txBody>
          <a:bodyPr/>
          <a:lstStyle/>
          <a:p>
            <a:endParaRPr lang="en-GB" dirty="0"/>
          </a:p>
        </p:txBody>
      </p:sp>
      <p:pic>
        <p:nvPicPr>
          <p:cNvPr id="4098" name="Picture 2" descr="Putin (L) is pictured awarding an Order of Friendship to Infantino during a ceremony in 2019">
            <a:extLst>
              <a:ext uri="{FF2B5EF4-FFF2-40B4-BE49-F238E27FC236}">
                <a16:creationId xmlns:a16="http://schemas.microsoft.com/office/drawing/2014/main" id="{BDC35E41-25B5-41E3-8069-46AB824E99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6575" y="909638"/>
            <a:ext cx="6038850" cy="5038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8101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8BE6D-5A99-4806-88EF-446CCD21E08B}"/>
              </a:ext>
            </a:extLst>
          </p:cNvPr>
          <p:cNvSpPr>
            <a:spLocks noGrp="1"/>
          </p:cNvSpPr>
          <p:nvPr>
            <p:ph type="title"/>
          </p:nvPr>
        </p:nvSpPr>
        <p:spPr>
          <a:xfrm>
            <a:off x="838200" y="365125"/>
            <a:ext cx="10515600" cy="5184775"/>
          </a:xfrm>
        </p:spPr>
        <p:txBody>
          <a:bodyPr/>
          <a:lstStyle/>
          <a:p>
            <a:endParaRPr lang="en-GB" dirty="0"/>
          </a:p>
        </p:txBody>
      </p:sp>
      <p:pic>
        <p:nvPicPr>
          <p:cNvPr id="3074" name="Picture 2">
            <a:extLst>
              <a:ext uri="{FF2B5EF4-FFF2-40B4-BE49-F238E27FC236}">
                <a16:creationId xmlns:a16="http://schemas.microsoft.com/office/drawing/2014/main" id="{450CB2B7-D5A1-422B-BC53-5FF67E396A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7425" y="609600"/>
            <a:ext cx="7407965" cy="4533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3064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C8956-5949-45AE-BC15-AFF5D4769112}"/>
              </a:ext>
            </a:extLst>
          </p:cNvPr>
          <p:cNvSpPr>
            <a:spLocks noGrp="1"/>
          </p:cNvSpPr>
          <p:nvPr>
            <p:ph type="title"/>
          </p:nvPr>
        </p:nvSpPr>
        <p:spPr>
          <a:xfrm>
            <a:off x="838200" y="365125"/>
            <a:ext cx="10515600" cy="6137275"/>
          </a:xfrm>
        </p:spPr>
        <p:txBody>
          <a:bodyPr/>
          <a:lstStyle/>
          <a:p>
            <a:endParaRPr lang="en-GB" dirty="0"/>
          </a:p>
        </p:txBody>
      </p:sp>
      <p:pic>
        <p:nvPicPr>
          <p:cNvPr id="2050" name="Picture 2">
            <a:extLst>
              <a:ext uri="{FF2B5EF4-FFF2-40B4-BE49-F238E27FC236}">
                <a16:creationId xmlns:a16="http://schemas.microsoft.com/office/drawing/2014/main" id="{2C1D37A7-09AB-4499-923C-B91C373027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9800" y="0"/>
            <a:ext cx="103124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71456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4029</TotalTime>
  <Words>1436</Words>
  <Application>Microsoft Office PowerPoint</Application>
  <PresentationFormat>Widescreen</PresentationFormat>
  <Paragraphs>39</Paragraphs>
  <Slides>45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45</vt:i4>
      </vt:variant>
    </vt:vector>
  </HeadingPairs>
  <TitlesOfParts>
    <vt:vector size="52" baseType="lpstr">
      <vt:lpstr>Aharoni</vt:lpstr>
      <vt:lpstr>Arial</vt:lpstr>
      <vt:lpstr>Calibri</vt:lpstr>
      <vt:lpstr>Calibri Light</vt:lpstr>
      <vt:lpstr>Corbel Light</vt:lpstr>
      <vt:lpstr>GuardianTextEgyptian</vt:lpstr>
      <vt:lpstr>Office Theme</vt:lpstr>
      <vt:lpstr>PowerPoint Presentation</vt:lpstr>
      <vt:lpstr>         Saving football from itself: why and how to re-make EU sports law   Stephen Weatherill University of Oxford</vt:lpstr>
      <vt:lpstr>Sports Governance   The claim of governing bodies in sport as a matter of principle to autonomy   Autonomy in practice - Court of Arbitration for Sport   </vt:lpstr>
      <vt:lpstr>Sanctions for breach of Financial Fair Play - Milan  June 2018, decision of the Adjudicatory Chamber of the UEFA Financial Control Body  July 2018, decision of the CAS  November 2018, decision of the Adjudicatory Chamber of the UEFA Financial Control Body  June 2019, Consent Award (CAS)</vt:lpstr>
      <vt:lpstr>Autonomy - Is there is a problem?</vt:lpstr>
      <vt:lpstr>PowerPoint Presentation</vt:lpstr>
      <vt:lpstr>PowerPoint Presentation</vt:lpstr>
      <vt:lpstr>PowerPoint Presentation</vt:lpstr>
      <vt:lpstr>PowerPoint Presentation</vt:lpstr>
      <vt:lpstr>The Guardian, 4 October 2013: The Fifa president, Sepp Blatter, has admitted world football cannot "turn a blind eye" to the deaths of hundreds of construction workers in Qatar as the country prepares to host the 2022 World Cup.</vt:lpstr>
      <vt:lpstr>Intransparency  Absence of adequate representation and accountability  Equality  Corruption</vt:lpstr>
      <vt:lpstr>The endemic conflict of interest of the sports regulator which has commercial incentives</vt:lpstr>
      <vt:lpstr> Can we expect governing bodies in sport to reform themselves?  If not, who can/ should intervene?   And which models of intervention would be justified/ effective? Soft? Hard?</vt:lpstr>
      <vt:lpstr>The EU’s claim – geography; principle; resistance to sanctioning.  Conformity with the global trend towards a “Brussels effect”</vt:lpstr>
      <vt:lpstr>The conventional story of EU sports law – subjection of the ‘lex sportiva’ to free movement law and competition law</vt:lpstr>
      <vt:lpstr>          The limits of CAS’s autonomy under EU law  Case C-519/04P Meca-Medina and Majcen v Commission [2006]  Case C-126/97 Eco-Swiss [1999]  Also disputes involving EU law which lie beyond  CAS’s jurisdiction (e.g. third party broadcasters)   </vt:lpstr>
      <vt:lpstr>The EU is relatively intolerant of sporting autonomy …   so the lex sportiva must comply with EU law</vt:lpstr>
      <vt:lpstr>Free movement law - Article 45 TFEU (workers), Article 56 TFEU (services)  Competition (antitrust) law – Article 101 TFEU (bilateral and multilateral practices) and Article 102 TFEU (unilateral practices)  Non-discrimination on grounds of nationality; and other (horizontally applicable) fundamental rights</vt:lpstr>
      <vt:lpstr>The conventional story of EU sports law – subjection of the ‘lex sportiva’ to free movement law and competition law, but with respect for sport’s special features</vt:lpstr>
      <vt:lpstr>      Case C-415/93 Bosman [1995]: [106] In view of the considerable social importance of sporting activities and in particular football in the Community, the aims of maintaining a balance between clubs by preserving a certain degree of equality and uncertainty as to results and of encouraging the recruitment and training of young players must be accepted as legitimate. </vt:lpstr>
      <vt:lpstr>        Case C-519/04P Meca-Medina and Majcen v Commission [2006]: [45] they do not …. necessarily constitute a restriction of competition … within the meaning of Article [101], since they are justified by a legitimate objective. Such a limitation is inherent in the organisation and proper conduct of competitive sport and its very purpose is to ensure healthy rivalry between athletes.</vt:lpstr>
      <vt:lpstr>C-49/07 MOTOE: Article 102 TFEU precludes “a national rule which confers on a legal person, which organises motorcycling events and enters … into sponsorship, advertising and insurance contracts, the power to give consent to applications for authorisation to organise such competitions, without that power being made subject to restrictions, obligations and review.</vt:lpstr>
      <vt:lpstr>International Skating Union, AT.40208 (2017)  Case T-93/18 International Skating Union  v Commission (December 2020)</vt:lpstr>
      <vt:lpstr>“ …. the protection of the integrity of the sport constitutes a legitimate objective [cites Meca-Medina and Majcen v Commission] …..          It is appropriate in particular to examine whether the restrictions in question are inherent in the pursuit of those objectives and proportionate to those objectives ….  “</vt:lpstr>
      <vt:lpstr>Case C-333/21 European Superleague Company, pending</vt:lpstr>
      <vt:lpstr> So the EU will not accept absolute sporting autonomy  - rather, it insists on conditional sporting autonomy (plus a sporting margin of appreciation) </vt:lpstr>
      <vt:lpstr>      Article 165 TFEU (since 2009): The Union shall contribute to the promotion of European sporting issues, while taking account of the specific nature of sport …</vt:lpstr>
      <vt:lpstr>But    …  currently EU intervention is typically reactive and ad hoc: it rules only on what may not be done. And it does so only within the scope of free movement/ competition law.  </vt:lpstr>
      <vt:lpstr>International Skating Union, AT.40208 (December 2017)      &gt; FINA – swimming - https://www.fina.org/print/50461 (January 2019)</vt:lpstr>
      <vt:lpstr>Transfers – Mario Monti / Sepp Blatter, 2001   Financial Fair Play  - Joaquín Almunia and Michel Platini, 2012</vt:lpstr>
      <vt:lpstr>Conclusions of the Council and representatives of the M.S. on combating corruption in sport, OJ 2019 C416:         “Sports governing bodies should be able to maintain a high degree of autonomy in fulfilling their role in all fields of sport. This comes with an implicit recognition that any such autonomy must be earned through good governance and upholding the highest standards of integrity in their sport”</vt:lpstr>
      <vt:lpstr>“The basic principles of good governance in sport include, as a minimum requirement, democratic structures, regular and open electoral procedures, competent and ethical organisation and management, accountability and transparency in decision-making and financial operations as well as fairness in dealing with membership, including as regards gender equality and solidarity” (ibid)</vt:lpstr>
      <vt:lpstr>Committee on Culture and Education of the European Parliament (2021):  a European sports model that  recognises the need for a strong commitment to integrating the principles of solidarity, sustainability, inclusiveness, open competition and sporting merit …   good governance, diversity, inclusion, non-discrimination  …</vt:lpstr>
      <vt:lpstr>Resolution of the Council and representatives of the M.S. on the key features of a European Sports Model (2021) : “ … such as freedom of association, pyramidal structure, open system of promotion and relegation, grassroots approach and solidarity, role in national identity, community building and structures based on voluntary activity as well as its social, educational, cultural and health functions”.</vt:lpstr>
      <vt:lpstr>“Win it on the Pitch” – European Citizens’ Initiative within the meaning of Art 11(4) TEU &amp; Art 24(1) TFEU, registered 2 Feb 2022, OJ L281/9:  Protect a European model of sport based on values, solidarity, sustainability and open competition …</vt:lpstr>
      <vt:lpstr>Consider the European SuperLeague:  . the clubs’ legal claims . UEFA’s legal claims  . Case C-333/21 (pending)  . Is there a European Model of Sport?  . Regulatory intervention</vt:lpstr>
      <vt:lpstr>PowerPoint Presentation</vt:lpstr>
      <vt:lpstr>      Constitutional questions  Substantive questions – relative expertise and legitimacy</vt:lpstr>
      <vt:lpstr>Constitutional questions  Article 165 TFEU Articles 53(1), 62, 114 TFEU Article 352 TFEU  Article 103 TFEU </vt:lpstr>
      <vt:lpstr>Substantive questions – relative expertise; legitimacy; risk of fragmentation  What value can the EU add?</vt:lpstr>
      <vt:lpstr>Dialogue, exchange of best practices, institutional co-operation …  plus, moving beyond competition law to regulation, targeted legislative proactivity.  </vt:lpstr>
      <vt:lpstr>PowerPoint Presentation</vt:lpstr>
      <vt:lpstr>PowerPoint Presentation</vt:lpstr>
      <vt:lpstr>The EU is uniquely well placed to improve the quality of governance in sport – it should be more proactive – but not to the extent of displacing the primary role of governing bodies as regulators of their sport.  The aim: improving, not replacing, governance by governing bodies.</vt:lpstr>
      <vt:lpstr>         The EU (and only the EU) can save football from itself</vt:lpstr>
    </vt:vector>
  </TitlesOfParts>
  <Company>Somerville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Conditional autonomy, and the sporting margin of appreciation   Stephen Weatherill</dc:title>
  <dc:creator>Stephen Weatherill</dc:creator>
  <cp:lastModifiedBy>Daniel Bates</cp:lastModifiedBy>
  <cp:revision>187</cp:revision>
  <dcterms:created xsi:type="dcterms:W3CDTF">2017-10-11T05:32:14Z</dcterms:created>
  <dcterms:modified xsi:type="dcterms:W3CDTF">2022-03-03T14:54:03Z</dcterms:modified>
</cp:coreProperties>
</file>