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6" r:id="rId1"/>
  </p:sldMasterIdLst>
  <p:sldIdLst>
    <p:sldId id="256" r:id="rId2"/>
    <p:sldId id="257" r:id="rId3"/>
    <p:sldId id="258" r:id="rId4"/>
    <p:sldId id="260" r:id="rId5"/>
    <p:sldId id="259" r:id="rId6"/>
    <p:sldId id="262" r:id="rId7"/>
    <p:sldId id="261" r:id="rId8"/>
    <p:sldId id="267" r:id="rId9"/>
    <p:sldId id="263" r:id="rId10"/>
    <p:sldId id="265" r:id="rId11"/>
    <p:sldId id="269" r:id="rId12"/>
    <p:sldId id="268" r:id="rId13"/>
    <p:sldId id="264" r:id="rId14"/>
    <p:sldId id="266"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79"/>
    <p:restoredTop sz="95416"/>
  </p:normalViewPr>
  <p:slideViewPr>
    <p:cSldViewPr snapToGrid="0" snapToObjects="1">
      <p:cViewPr varScale="1">
        <p:scale>
          <a:sx n="81" d="100"/>
          <a:sy n="81" d="100"/>
        </p:scale>
        <p:origin x="200" y="6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73E892-F2BC-D147-BF3A-E909A3DA0338}"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609F285A-3BA5-B34A-8E2E-448ADB12FBA8}">
      <dgm:prSet phldrT="[Text]"/>
      <dgm:spPr/>
      <dgm:t>
        <a:bodyPr/>
        <a:lstStyle/>
        <a:p>
          <a:r>
            <a:rPr lang="en-US" dirty="0"/>
            <a:t>EU-derived Domestic Legislation –  section 2</a:t>
          </a:r>
        </a:p>
      </dgm:t>
    </dgm:pt>
    <dgm:pt modelId="{C358598B-8509-DD4C-84D5-0C9FF5A0A240}" type="parTrans" cxnId="{4CA0E0ED-93E5-D049-A4DB-99CF79D5E662}">
      <dgm:prSet/>
      <dgm:spPr/>
      <dgm:t>
        <a:bodyPr/>
        <a:lstStyle/>
        <a:p>
          <a:endParaRPr lang="en-US"/>
        </a:p>
      </dgm:t>
    </dgm:pt>
    <dgm:pt modelId="{64CBC752-6049-2C49-BAB0-816A08C29A99}" type="sibTrans" cxnId="{4CA0E0ED-93E5-D049-A4DB-99CF79D5E662}">
      <dgm:prSet/>
      <dgm:spPr/>
      <dgm:t>
        <a:bodyPr/>
        <a:lstStyle/>
        <a:p>
          <a:endParaRPr lang="en-US"/>
        </a:p>
      </dgm:t>
    </dgm:pt>
    <dgm:pt modelId="{EB0278C4-4619-A444-AF9F-0953B8823A76}">
      <dgm:prSet phldrT="[Text]"/>
      <dgm:spPr/>
      <dgm:t>
        <a:bodyPr/>
        <a:lstStyle/>
        <a:p>
          <a:r>
            <a:rPr lang="en-US" dirty="0"/>
            <a:t>Direct EU Legislation – section 3</a:t>
          </a:r>
        </a:p>
      </dgm:t>
    </dgm:pt>
    <dgm:pt modelId="{5858508B-5E08-0147-B8D5-5FF81F9B9CA6}" type="parTrans" cxnId="{CCBDD87E-6DD3-C749-8294-008E735787C1}">
      <dgm:prSet/>
      <dgm:spPr/>
      <dgm:t>
        <a:bodyPr/>
        <a:lstStyle/>
        <a:p>
          <a:endParaRPr lang="en-US"/>
        </a:p>
      </dgm:t>
    </dgm:pt>
    <dgm:pt modelId="{74DA1558-F0DD-0E41-8897-14A9F9D53F58}" type="sibTrans" cxnId="{CCBDD87E-6DD3-C749-8294-008E735787C1}">
      <dgm:prSet/>
      <dgm:spPr/>
      <dgm:t>
        <a:bodyPr/>
        <a:lstStyle/>
        <a:p>
          <a:endParaRPr lang="en-US"/>
        </a:p>
      </dgm:t>
    </dgm:pt>
    <dgm:pt modelId="{783EF26B-5309-7B4E-BB72-751814203420}">
      <dgm:prSet phldrT="[Text]"/>
      <dgm:spPr/>
      <dgm:t>
        <a:bodyPr/>
        <a:lstStyle/>
        <a:p>
          <a:r>
            <a:rPr lang="en-US" dirty="0"/>
            <a:t>Directly effective provisions of EU law – section 4</a:t>
          </a:r>
        </a:p>
      </dgm:t>
    </dgm:pt>
    <dgm:pt modelId="{E53822B8-ABDA-E84B-A2A9-E3723519518E}" type="parTrans" cxnId="{BBBD8E9E-6EF4-1945-B128-448E35F6D5D3}">
      <dgm:prSet/>
      <dgm:spPr/>
      <dgm:t>
        <a:bodyPr/>
        <a:lstStyle/>
        <a:p>
          <a:endParaRPr lang="en-US"/>
        </a:p>
      </dgm:t>
    </dgm:pt>
    <dgm:pt modelId="{CB8E740F-B04A-D944-B993-574DCCD2E14D}" type="sibTrans" cxnId="{BBBD8E9E-6EF4-1945-B128-448E35F6D5D3}">
      <dgm:prSet/>
      <dgm:spPr/>
      <dgm:t>
        <a:bodyPr/>
        <a:lstStyle/>
        <a:p>
          <a:endParaRPr lang="en-US"/>
        </a:p>
      </dgm:t>
    </dgm:pt>
    <dgm:pt modelId="{12923D71-7AD2-BE47-A113-615E8EBBE6C6}">
      <dgm:prSet phldrT="[Text]"/>
      <dgm:spPr/>
      <dgm:t>
        <a:bodyPr/>
        <a:lstStyle/>
        <a:p>
          <a:r>
            <a:rPr lang="en-US" dirty="0"/>
            <a:t>MOSTLY secondary legislation - e.g. Working Time Regulations 1998 </a:t>
          </a:r>
        </a:p>
      </dgm:t>
    </dgm:pt>
    <dgm:pt modelId="{C9B52743-E699-BC4D-A347-B9670804926E}" type="parTrans" cxnId="{38794B84-6535-914F-A267-E2F2198B54DC}">
      <dgm:prSet/>
      <dgm:spPr/>
      <dgm:t>
        <a:bodyPr/>
        <a:lstStyle/>
        <a:p>
          <a:endParaRPr lang="en-US"/>
        </a:p>
      </dgm:t>
    </dgm:pt>
    <dgm:pt modelId="{0E50F77E-6A3A-2047-9267-DAC5CFD7C9D7}" type="sibTrans" cxnId="{38794B84-6535-914F-A267-E2F2198B54DC}">
      <dgm:prSet/>
      <dgm:spPr/>
      <dgm:t>
        <a:bodyPr/>
        <a:lstStyle/>
        <a:p>
          <a:endParaRPr lang="en-US"/>
        </a:p>
      </dgm:t>
    </dgm:pt>
    <dgm:pt modelId="{C1483D30-DA18-FD46-808E-D7896A74E953}">
      <dgm:prSet phldrT="[Text]"/>
      <dgm:spPr/>
      <dgm:t>
        <a:bodyPr/>
        <a:lstStyle/>
        <a:p>
          <a:r>
            <a:rPr lang="en-US" dirty="0"/>
            <a:t>BUT can this also extent to primary legislation; what if this is only partly to implement EU obligations - e.g. Equality Act 2010</a:t>
          </a:r>
        </a:p>
      </dgm:t>
    </dgm:pt>
    <dgm:pt modelId="{82F012EF-9128-7846-A31F-8ACD64C2C331}" type="parTrans" cxnId="{EF46EFDD-1F19-3E41-9E4F-F92A03969E57}">
      <dgm:prSet/>
      <dgm:spPr/>
      <dgm:t>
        <a:bodyPr/>
        <a:lstStyle/>
        <a:p>
          <a:endParaRPr lang="en-US"/>
        </a:p>
      </dgm:t>
    </dgm:pt>
    <dgm:pt modelId="{4E1CD8EA-18CD-E148-A2DE-726CDD4A10B4}" type="sibTrans" cxnId="{EF46EFDD-1F19-3E41-9E4F-F92A03969E57}">
      <dgm:prSet/>
      <dgm:spPr/>
      <dgm:t>
        <a:bodyPr/>
        <a:lstStyle/>
        <a:p>
          <a:endParaRPr lang="en-US"/>
        </a:p>
      </dgm:t>
    </dgm:pt>
    <dgm:pt modelId="{F54B056A-2E60-6347-8418-B30FB01BCCCC}">
      <dgm:prSet/>
      <dgm:spPr/>
      <dgm:t>
        <a:bodyPr/>
        <a:lstStyle/>
        <a:p>
          <a:r>
            <a:rPr lang="en-US" dirty="0"/>
            <a:t>Secondary Legislation – e.g. Regulations, Decisions but NOT Directives </a:t>
          </a:r>
        </a:p>
      </dgm:t>
    </dgm:pt>
    <dgm:pt modelId="{96DD5C17-B396-D645-8527-6ED5155E97FB}" type="parTrans" cxnId="{89E80600-53FB-4F45-8D51-33070AA6007F}">
      <dgm:prSet/>
      <dgm:spPr/>
      <dgm:t>
        <a:bodyPr/>
        <a:lstStyle/>
        <a:p>
          <a:endParaRPr lang="en-US"/>
        </a:p>
      </dgm:t>
    </dgm:pt>
    <dgm:pt modelId="{84740DB5-E23F-4544-8AF9-CBF8194A4431}" type="sibTrans" cxnId="{89E80600-53FB-4F45-8D51-33070AA6007F}">
      <dgm:prSet/>
      <dgm:spPr/>
      <dgm:t>
        <a:bodyPr/>
        <a:lstStyle/>
        <a:p>
          <a:endParaRPr lang="en-US"/>
        </a:p>
      </dgm:t>
    </dgm:pt>
    <dgm:pt modelId="{8BC30C87-3C3D-B249-9DF1-36C71BD065F8}">
      <dgm:prSet/>
      <dgm:spPr/>
      <dgm:t>
        <a:bodyPr/>
        <a:lstStyle/>
        <a:p>
          <a:r>
            <a:rPr lang="en-US" dirty="0"/>
            <a:t>Tertiary Legislation – e.g. Regulations and Decisions made by the Council or Commission alone, through a provision empowering them to act found in Secondary Legislation</a:t>
          </a:r>
        </a:p>
      </dgm:t>
    </dgm:pt>
    <dgm:pt modelId="{D65CBBD6-C42D-9449-8428-2F7AB00B3812}" type="parTrans" cxnId="{6517450F-84B7-3542-AD9C-8EEF2427110B}">
      <dgm:prSet/>
      <dgm:spPr/>
      <dgm:t>
        <a:bodyPr/>
        <a:lstStyle/>
        <a:p>
          <a:endParaRPr lang="en-US"/>
        </a:p>
      </dgm:t>
    </dgm:pt>
    <dgm:pt modelId="{6B39F0EA-3FB2-DD49-8122-0F2A8D145916}" type="sibTrans" cxnId="{6517450F-84B7-3542-AD9C-8EEF2427110B}">
      <dgm:prSet/>
      <dgm:spPr/>
      <dgm:t>
        <a:bodyPr/>
        <a:lstStyle/>
        <a:p>
          <a:endParaRPr lang="en-US"/>
        </a:p>
      </dgm:t>
    </dgm:pt>
    <dgm:pt modelId="{8CFBD1AA-691E-8C48-B2C4-426D111DC746}">
      <dgm:prSet phldrT="[Text]"/>
      <dgm:spPr/>
      <dgm:t>
        <a:bodyPr/>
        <a:lstStyle/>
        <a:p>
          <a:r>
            <a:rPr lang="en-US" dirty="0"/>
            <a:t>Directly effective provisions of Directives </a:t>
          </a:r>
        </a:p>
      </dgm:t>
    </dgm:pt>
    <dgm:pt modelId="{DEAA0DC3-92F3-2449-928D-DAAC96F41FCF}" type="parTrans" cxnId="{D67222CA-4F84-C243-AA62-C9DA99AA531D}">
      <dgm:prSet/>
      <dgm:spPr/>
      <dgm:t>
        <a:bodyPr/>
        <a:lstStyle/>
        <a:p>
          <a:endParaRPr lang="en-US"/>
        </a:p>
      </dgm:t>
    </dgm:pt>
    <dgm:pt modelId="{606E64D6-807B-9D4C-8916-0831C35B44A1}" type="sibTrans" cxnId="{D67222CA-4F84-C243-AA62-C9DA99AA531D}">
      <dgm:prSet/>
      <dgm:spPr/>
      <dgm:t>
        <a:bodyPr/>
        <a:lstStyle/>
        <a:p>
          <a:endParaRPr lang="en-US"/>
        </a:p>
      </dgm:t>
    </dgm:pt>
    <dgm:pt modelId="{44996BDA-38B4-3740-B651-4347E3456736}">
      <dgm:prSet phldrT="[Text]"/>
      <dgm:spPr/>
      <dgm:t>
        <a:bodyPr/>
        <a:lstStyle/>
        <a:p>
          <a:r>
            <a:rPr lang="en-US" dirty="0"/>
            <a:t>Directly effective provisions of Treaties </a:t>
          </a:r>
        </a:p>
      </dgm:t>
    </dgm:pt>
    <dgm:pt modelId="{75FDF526-755A-7B44-BA48-83E80B9AF5DA}" type="parTrans" cxnId="{7DED3BCF-E717-454F-8975-517E444C2D50}">
      <dgm:prSet/>
      <dgm:spPr/>
      <dgm:t>
        <a:bodyPr/>
        <a:lstStyle/>
        <a:p>
          <a:endParaRPr lang="en-US"/>
        </a:p>
      </dgm:t>
    </dgm:pt>
    <dgm:pt modelId="{DA36E9EA-9FB8-D540-A025-037102774B70}" type="sibTrans" cxnId="{7DED3BCF-E717-454F-8975-517E444C2D50}">
      <dgm:prSet/>
      <dgm:spPr/>
      <dgm:t>
        <a:bodyPr/>
        <a:lstStyle/>
        <a:p>
          <a:endParaRPr lang="en-US"/>
        </a:p>
      </dgm:t>
    </dgm:pt>
    <dgm:pt modelId="{DE9B9590-148E-D445-B229-35039CC8693C}">
      <dgm:prSet phldrT="[Text]"/>
      <dgm:spPr/>
      <dgm:t>
        <a:bodyPr/>
        <a:lstStyle/>
        <a:p>
          <a:r>
            <a:rPr lang="en-US" dirty="0"/>
            <a:t>Retained EU Case law – section 6</a:t>
          </a:r>
        </a:p>
      </dgm:t>
    </dgm:pt>
    <dgm:pt modelId="{F2099C4D-5F5E-C24C-BAC3-0CD5876E8273}" type="parTrans" cxnId="{44B8E6F9-FF7E-2848-AF29-62D171FFA6E4}">
      <dgm:prSet/>
      <dgm:spPr/>
      <dgm:t>
        <a:bodyPr/>
        <a:lstStyle/>
        <a:p>
          <a:endParaRPr lang="en-US"/>
        </a:p>
      </dgm:t>
    </dgm:pt>
    <dgm:pt modelId="{81E94522-3FD7-D442-9366-F3593A91B1FF}" type="sibTrans" cxnId="{44B8E6F9-FF7E-2848-AF29-62D171FFA6E4}">
      <dgm:prSet/>
      <dgm:spPr/>
      <dgm:t>
        <a:bodyPr/>
        <a:lstStyle/>
        <a:p>
          <a:endParaRPr lang="en-US"/>
        </a:p>
      </dgm:t>
    </dgm:pt>
    <dgm:pt modelId="{E8005EDE-BF50-A140-9B1B-74C73ED0C3F1}">
      <dgm:prSet/>
      <dgm:spPr/>
      <dgm:t>
        <a:bodyPr/>
        <a:lstStyle/>
        <a:p>
          <a:r>
            <a:rPr lang="en-US" dirty="0"/>
            <a:t> Interpretations of retained EU law</a:t>
          </a:r>
        </a:p>
      </dgm:t>
    </dgm:pt>
    <dgm:pt modelId="{798926EF-A464-4C4C-9CAE-BA78DDB4F6D4}" type="parTrans" cxnId="{579DF24B-194C-4249-82F7-4C8DAA47FF0C}">
      <dgm:prSet/>
      <dgm:spPr/>
      <dgm:t>
        <a:bodyPr/>
        <a:lstStyle/>
        <a:p>
          <a:endParaRPr lang="en-US"/>
        </a:p>
      </dgm:t>
    </dgm:pt>
    <dgm:pt modelId="{125D4B5A-6525-9946-9B32-7D05CCC0516E}" type="sibTrans" cxnId="{579DF24B-194C-4249-82F7-4C8DAA47FF0C}">
      <dgm:prSet/>
      <dgm:spPr/>
      <dgm:t>
        <a:bodyPr/>
        <a:lstStyle/>
        <a:p>
          <a:endParaRPr lang="en-US"/>
        </a:p>
      </dgm:t>
    </dgm:pt>
    <dgm:pt modelId="{CDFB8905-87DC-1F43-988A-A356D38C2C53}">
      <dgm:prSet/>
      <dgm:spPr/>
      <dgm:t>
        <a:bodyPr/>
        <a:lstStyle/>
        <a:p>
          <a:r>
            <a:rPr lang="en-US" dirty="0"/>
            <a:t>General principles of EU law </a:t>
          </a:r>
        </a:p>
      </dgm:t>
    </dgm:pt>
    <dgm:pt modelId="{81A0ED86-5A74-4D4D-99A9-A21BF81C6996}" type="parTrans" cxnId="{BD10389A-BBDA-D54A-8306-333A9B4A1550}">
      <dgm:prSet/>
      <dgm:spPr/>
      <dgm:t>
        <a:bodyPr/>
        <a:lstStyle/>
        <a:p>
          <a:endParaRPr lang="en-US"/>
        </a:p>
      </dgm:t>
    </dgm:pt>
    <dgm:pt modelId="{E8811C0E-2FAD-2D4E-86BD-EF98C4E11947}" type="sibTrans" cxnId="{BD10389A-BBDA-D54A-8306-333A9B4A1550}">
      <dgm:prSet/>
      <dgm:spPr/>
      <dgm:t>
        <a:bodyPr/>
        <a:lstStyle/>
        <a:p>
          <a:endParaRPr lang="en-US"/>
        </a:p>
      </dgm:t>
    </dgm:pt>
    <dgm:pt modelId="{7CC2444D-3964-FC48-8536-3991582B1E08}" type="pres">
      <dgm:prSet presAssocID="{C973E892-F2BC-D147-BF3A-E909A3DA0338}" presName="Name0" presStyleCnt="0">
        <dgm:presLayoutVars>
          <dgm:chMax val="7"/>
          <dgm:chPref val="7"/>
          <dgm:dir/>
        </dgm:presLayoutVars>
      </dgm:prSet>
      <dgm:spPr/>
    </dgm:pt>
    <dgm:pt modelId="{3D2FBB82-ADEB-2F48-AC3E-587EF3E95F71}" type="pres">
      <dgm:prSet presAssocID="{C973E892-F2BC-D147-BF3A-E909A3DA0338}" presName="Name1" presStyleCnt="0"/>
      <dgm:spPr/>
    </dgm:pt>
    <dgm:pt modelId="{7781A68A-AEB1-0F4B-B6CD-A77BC5EDD429}" type="pres">
      <dgm:prSet presAssocID="{C973E892-F2BC-D147-BF3A-E909A3DA0338}" presName="cycle" presStyleCnt="0"/>
      <dgm:spPr/>
    </dgm:pt>
    <dgm:pt modelId="{717F6D36-F8E9-8547-84DC-F9F6FABD1593}" type="pres">
      <dgm:prSet presAssocID="{C973E892-F2BC-D147-BF3A-E909A3DA0338}" presName="srcNode" presStyleLbl="node1" presStyleIdx="0" presStyleCnt="4"/>
      <dgm:spPr/>
    </dgm:pt>
    <dgm:pt modelId="{2603B98A-9298-5348-8AC4-6B500E6B2352}" type="pres">
      <dgm:prSet presAssocID="{C973E892-F2BC-D147-BF3A-E909A3DA0338}" presName="conn" presStyleLbl="parChTrans1D2" presStyleIdx="0" presStyleCnt="1"/>
      <dgm:spPr/>
    </dgm:pt>
    <dgm:pt modelId="{F8E268C3-B9F5-224D-92B8-5711D7AE14A0}" type="pres">
      <dgm:prSet presAssocID="{C973E892-F2BC-D147-BF3A-E909A3DA0338}" presName="extraNode" presStyleLbl="node1" presStyleIdx="0" presStyleCnt="4"/>
      <dgm:spPr/>
    </dgm:pt>
    <dgm:pt modelId="{A40B3572-3125-724C-B03F-96220DF8C70E}" type="pres">
      <dgm:prSet presAssocID="{C973E892-F2BC-D147-BF3A-E909A3DA0338}" presName="dstNode" presStyleLbl="node1" presStyleIdx="0" presStyleCnt="4"/>
      <dgm:spPr/>
    </dgm:pt>
    <dgm:pt modelId="{6880E41E-833E-4D47-87F6-91802DBF6002}" type="pres">
      <dgm:prSet presAssocID="{609F285A-3BA5-B34A-8E2E-448ADB12FBA8}" presName="text_1" presStyleLbl="node1" presStyleIdx="0" presStyleCnt="4">
        <dgm:presLayoutVars>
          <dgm:bulletEnabled val="1"/>
        </dgm:presLayoutVars>
      </dgm:prSet>
      <dgm:spPr/>
    </dgm:pt>
    <dgm:pt modelId="{AC049FF1-92C9-C442-94D4-F2A09E057CAF}" type="pres">
      <dgm:prSet presAssocID="{609F285A-3BA5-B34A-8E2E-448ADB12FBA8}" presName="accent_1" presStyleCnt="0"/>
      <dgm:spPr/>
    </dgm:pt>
    <dgm:pt modelId="{D566FBCB-38CB-504D-97C3-8EE3806C0D3B}" type="pres">
      <dgm:prSet presAssocID="{609F285A-3BA5-B34A-8E2E-448ADB12FBA8}" presName="accentRepeatNode" presStyleLbl="solidFgAcc1" presStyleIdx="0" presStyleCnt="4" custLinFactNeighborX="-9223"/>
      <dgm:spPr/>
    </dgm:pt>
    <dgm:pt modelId="{B6B81107-7C6B-654C-93CC-0621C30600A5}" type="pres">
      <dgm:prSet presAssocID="{EB0278C4-4619-A444-AF9F-0953B8823A76}" presName="text_2" presStyleLbl="node1" presStyleIdx="1" presStyleCnt="4">
        <dgm:presLayoutVars>
          <dgm:bulletEnabled val="1"/>
        </dgm:presLayoutVars>
      </dgm:prSet>
      <dgm:spPr/>
    </dgm:pt>
    <dgm:pt modelId="{9D8B062A-11A0-2A42-98CF-482F6D68A35A}" type="pres">
      <dgm:prSet presAssocID="{EB0278C4-4619-A444-AF9F-0953B8823A76}" presName="accent_2" presStyleCnt="0"/>
      <dgm:spPr/>
    </dgm:pt>
    <dgm:pt modelId="{0DCE1768-D367-194F-8C8A-620D0EC81CB4}" type="pres">
      <dgm:prSet presAssocID="{EB0278C4-4619-A444-AF9F-0953B8823A76}" presName="accentRepeatNode" presStyleLbl="solidFgAcc1" presStyleIdx="1" presStyleCnt="4"/>
      <dgm:spPr/>
    </dgm:pt>
    <dgm:pt modelId="{0B0027D0-994E-384B-891B-F6206006AEF2}" type="pres">
      <dgm:prSet presAssocID="{783EF26B-5309-7B4E-BB72-751814203420}" presName="text_3" presStyleLbl="node1" presStyleIdx="2" presStyleCnt="4">
        <dgm:presLayoutVars>
          <dgm:bulletEnabled val="1"/>
        </dgm:presLayoutVars>
      </dgm:prSet>
      <dgm:spPr/>
    </dgm:pt>
    <dgm:pt modelId="{35B9822F-023D-A842-B52F-56A40DACABC0}" type="pres">
      <dgm:prSet presAssocID="{783EF26B-5309-7B4E-BB72-751814203420}" presName="accent_3" presStyleCnt="0"/>
      <dgm:spPr/>
    </dgm:pt>
    <dgm:pt modelId="{ADF41731-EFE4-7C4E-A6A5-BC0C4D496DF7}" type="pres">
      <dgm:prSet presAssocID="{783EF26B-5309-7B4E-BB72-751814203420}" presName="accentRepeatNode" presStyleLbl="solidFgAcc1" presStyleIdx="2" presStyleCnt="4"/>
      <dgm:spPr/>
    </dgm:pt>
    <dgm:pt modelId="{C6552ED5-247A-A64B-B91D-59A3D9F4EA6C}" type="pres">
      <dgm:prSet presAssocID="{DE9B9590-148E-D445-B229-35039CC8693C}" presName="text_4" presStyleLbl="node1" presStyleIdx="3" presStyleCnt="4">
        <dgm:presLayoutVars>
          <dgm:bulletEnabled val="1"/>
        </dgm:presLayoutVars>
      </dgm:prSet>
      <dgm:spPr/>
    </dgm:pt>
    <dgm:pt modelId="{2F414EF1-6C06-6745-A33B-07E15B7A7E58}" type="pres">
      <dgm:prSet presAssocID="{DE9B9590-148E-D445-B229-35039CC8693C}" presName="accent_4" presStyleCnt="0"/>
      <dgm:spPr/>
    </dgm:pt>
    <dgm:pt modelId="{60CE2378-4462-8F4A-BB64-BEAE58EA132E}" type="pres">
      <dgm:prSet presAssocID="{DE9B9590-148E-D445-B229-35039CC8693C}" presName="accentRepeatNode" presStyleLbl="solidFgAcc1" presStyleIdx="3" presStyleCnt="4"/>
      <dgm:spPr/>
    </dgm:pt>
  </dgm:ptLst>
  <dgm:cxnLst>
    <dgm:cxn modelId="{89E80600-53FB-4F45-8D51-33070AA6007F}" srcId="{EB0278C4-4619-A444-AF9F-0953B8823A76}" destId="{F54B056A-2E60-6347-8418-B30FB01BCCCC}" srcOrd="0" destOrd="0" parTransId="{96DD5C17-B396-D645-8527-6ED5155E97FB}" sibTransId="{84740DB5-E23F-4544-8AF9-CBF8194A4431}"/>
    <dgm:cxn modelId="{91DA9B05-B4E3-9F47-82A3-607815DB81B9}" type="presOf" srcId="{F54B056A-2E60-6347-8418-B30FB01BCCCC}" destId="{B6B81107-7C6B-654C-93CC-0621C30600A5}" srcOrd="0" destOrd="1" presId="urn:microsoft.com/office/officeart/2008/layout/VerticalCurvedList"/>
    <dgm:cxn modelId="{6517450F-84B7-3542-AD9C-8EEF2427110B}" srcId="{EB0278C4-4619-A444-AF9F-0953B8823A76}" destId="{8BC30C87-3C3D-B249-9DF1-36C71BD065F8}" srcOrd="1" destOrd="0" parTransId="{D65CBBD6-C42D-9449-8428-2F7AB00B3812}" sibTransId="{6B39F0EA-3FB2-DD49-8122-0F2A8D145916}"/>
    <dgm:cxn modelId="{2F0F201E-234B-0B49-9E00-D9CD75FFB0B1}" type="presOf" srcId="{8CFBD1AA-691E-8C48-B2C4-426D111DC746}" destId="{0B0027D0-994E-384B-891B-F6206006AEF2}" srcOrd="0" destOrd="1" presId="urn:microsoft.com/office/officeart/2008/layout/VerticalCurvedList"/>
    <dgm:cxn modelId="{579DF24B-194C-4249-82F7-4C8DAA47FF0C}" srcId="{DE9B9590-148E-D445-B229-35039CC8693C}" destId="{E8005EDE-BF50-A140-9B1B-74C73ED0C3F1}" srcOrd="0" destOrd="0" parTransId="{798926EF-A464-4C4C-9CAE-BA78DDB4F6D4}" sibTransId="{125D4B5A-6525-9946-9B32-7D05CCC0516E}"/>
    <dgm:cxn modelId="{39D8C44C-A7F7-0B49-97ED-E73A1CCC08F1}" type="presOf" srcId="{C973E892-F2BC-D147-BF3A-E909A3DA0338}" destId="{7CC2444D-3964-FC48-8536-3991582B1E08}" srcOrd="0" destOrd="0" presId="urn:microsoft.com/office/officeart/2008/layout/VerticalCurvedList"/>
    <dgm:cxn modelId="{EACC7F62-853E-B44F-BA57-E9EB07AFA92B}" type="presOf" srcId="{12923D71-7AD2-BE47-A113-615E8EBBE6C6}" destId="{6880E41E-833E-4D47-87F6-91802DBF6002}" srcOrd="0" destOrd="1" presId="urn:microsoft.com/office/officeart/2008/layout/VerticalCurvedList"/>
    <dgm:cxn modelId="{F00ABF69-EDEA-8B46-B764-292CFF8A76EB}" type="presOf" srcId="{CDFB8905-87DC-1F43-988A-A356D38C2C53}" destId="{C6552ED5-247A-A64B-B91D-59A3D9F4EA6C}" srcOrd="0" destOrd="2" presId="urn:microsoft.com/office/officeart/2008/layout/VerticalCurvedList"/>
    <dgm:cxn modelId="{48D75F74-7B42-EC4E-9998-B6863B391332}" type="presOf" srcId="{C1483D30-DA18-FD46-808E-D7896A74E953}" destId="{6880E41E-833E-4D47-87F6-91802DBF6002}" srcOrd="0" destOrd="2" presId="urn:microsoft.com/office/officeart/2008/layout/VerticalCurvedList"/>
    <dgm:cxn modelId="{CCBDD87E-6DD3-C749-8294-008E735787C1}" srcId="{C973E892-F2BC-D147-BF3A-E909A3DA0338}" destId="{EB0278C4-4619-A444-AF9F-0953B8823A76}" srcOrd="1" destOrd="0" parTransId="{5858508B-5E08-0147-B8D5-5FF81F9B9CA6}" sibTransId="{74DA1558-F0DD-0E41-8897-14A9F9D53F58}"/>
    <dgm:cxn modelId="{38794B84-6535-914F-A267-E2F2198B54DC}" srcId="{609F285A-3BA5-B34A-8E2E-448ADB12FBA8}" destId="{12923D71-7AD2-BE47-A113-615E8EBBE6C6}" srcOrd="0" destOrd="0" parTransId="{C9B52743-E699-BC4D-A347-B9670804926E}" sibTransId="{0E50F77E-6A3A-2047-9267-DAC5CFD7C9D7}"/>
    <dgm:cxn modelId="{4850B88D-75DB-0349-AB15-6CB124B5A416}" type="presOf" srcId="{609F285A-3BA5-B34A-8E2E-448ADB12FBA8}" destId="{6880E41E-833E-4D47-87F6-91802DBF6002}" srcOrd="0" destOrd="0" presId="urn:microsoft.com/office/officeart/2008/layout/VerticalCurvedList"/>
    <dgm:cxn modelId="{C05C8E90-83F8-9642-93BD-92E6A0E4AF25}" type="presOf" srcId="{783EF26B-5309-7B4E-BB72-751814203420}" destId="{0B0027D0-994E-384B-891B-F6206006AEF2}" srcOrd="0" destOrd="0" presId="urn:microsoft.com/office/officeart/2008/layout/VerticalCurvedList"/>
    <dgm:cxn modelId="{BD10389A-BBDA-D54A-8306-333A9B4A1550}" srcId="{DE9B9590-148E-D445-B229-35039CC8693C}" destId="{CDFB8905-87DC-1F43-988A-A356D38C2C53}" srcOrd="1" destOrd="0" parTransId="{81A0ED86-5A74-4D4D-99A9-A21BF81C6996}" sibTransId="{E8811C0E-2FAD-2D4E-86BD-EF98C4E11947}"/>
    <dgm:cxn modelId="{BBBD8E9E-6EF4-1945-B128-448E35F6D5D3}" srcId="{C973E892-F2BC-D147-BF3A-E909A3DA0338}" destId="{783EF26B-5309-7B4E-BB72-751814203420}" srcOrd="2" destOrd="0" parTransId="{E53822B8-ABDA-E84B-A2A9-E3723519518E}" sibTransId="{CB8E740F-B04A-D944-B993-574DCCD2E14D}"/>
    <dgm:cxn modelId="{B15204C6-FD9F-6A4C-A828-50AFF555100F}" type="presOf" srcId="{0E50F77E-6A3A-2047-9267-DAC5CFD7C9D7}" destId="{2603B98A-9298-5348-8AC4-6B500E6B2352}" srcOrd="0" destOrd="0" presId="urn:microsoft.com/office/officeart/2008/layout/VerticalCurvedList"/>
    <dgm:cxn modelId="{D67222CA-4F84-C243-AA62-C9DA99AA531D}" srcId="{783EF26B-5309-7B4E-BB72-751814203420}" destId="{8CFBD1AA-691E-8C48-B2C4-426D111DC746}" srcOrd="0" destOrd="0" parTransId="{DEAA0DC3-92F3-2449-928D-DAAC96F41FCF}" sibTransId="{606E64D6-807B-9D4C-8916-0831C35B44A1}"/>
    <dgm:cxn modelId="{51140CCC-D386-2343-9BB5-859B53A37FEC}" type="presOf" srcId="{E8005EDE-BF50-A140-9B1B-74C73ED0C3F1}" destId="{C6552ED5-247A-A64B-B91D-59A3D9F4EA6C}" srcOrd="0" destOrd="1" presId="urn:microsoft.com/office/officeart/2008/layout/VerticalCurvedList"/>
    <dgm:cxn modelId="{7DED3BCF-E717-454F-8975-517E444C2D50}" srcId="{783EF26B-5309-7B4E-BB72-751814203420}" destId="{44996BDA-38B4-3740-B651-4347E3456736}" srcOrd="1" destOrd="0" parTransId="{75FDF526-755A-7B44-BA48-83E80B9AF5DA}" sibTransId="{DA36E9EA-9FB8-D540-A025-037102774B70}"/>
    <dgm:cxn modelId="{EF46EFDD-1F19-3E41-9E4F-F92A03969E57}" srcId="{609F285A-3BA5-B34A-8E2E-448ADB12FBA8}" destId="{C1483D30-DA18-FD46-808E-D7896A74E953}" srcOrd="1" destOrd="0" parTransId="{82F012EF-9128-7846-A31F-8ACD64C2C331}" sibTransId="{4E1CD8EA-18CD-E148-A2DE-726CDD4A10B4}"/>
    <dgm:cxn modelId="{7925EEE2-1D9C-4D48-A0A7-537BD7668F6E}" type="presOf" srcId="{EB0278C4-4619-A444-AF9F-0953B8823A76}" destId="{B6B81107-7C6B-654C-93CC-0621C30600A5}" srcOrd="0" destOrd="0" presId="urn:microsoft.com/office/officeart/2008/layout/VerticalCurvedList"/>
    <dgm:cxn modelId="{A4119EE3-8A86-8B47-8DB7-FC3D126D39DE}" type="presOf" srcId="{44996BDA-38B4-3740-B651-4347E3456736}" destId="{0B0027D0-994E-384B-891B-F6206006AEF2}" srcOrd="0" destOrd="2" presId="urn:microsoft.com/office/officeart/2008/layout/VerticalCurvedList"/>
    <dgm:cxn modelId="{D9B278EA-65EF-4549-BC0E-E0BBE19261BC}" type="presOf" srcId="{DE9B9590-148E-D445-B229-35039CC8693C}" destId="{C6552ED5-247A-A64B-B91D-59A3D9F4EA6C}" srcOrd="0" destOrd="0" presId="urn:microsoft.com/office/officeart/2008/layout/VerticalCurvedList"/>
    <dgm:cxn modelId="{4CA0E0ED-93E5-D049-A4DB-99CF79D5E662}" srcId="{C973E892-F2BC-D147-BF3A-E909A3DA0338}" destId="{609F285A-3BA5-B34A-8E2E-448ADB12FBA8}" srcOrd="0" destOrd="0" parTransId="{C358598B-8509-DD4C-84D5-0C9FF5A0A240}" sibTransId="{64CBC752-6049-2C49-BAB0-816A08C29A99}"/>
    <dgm:cxn modelId="{878010F9-C6C7-B24D-BEC9-FDCC8CD0CE3A}" type="presOf" srcId="{8BC30C87-3C3D-B249-9DF1-36C71BD065F8}" destId="{B6B81107-7C6B-654C-93CC-0621C30600A5}" srcOrd="0" destOrd="2" presId="urn:microsoft.com/office/officeart/2008/layout/VerticalCurvedList"/>
    <dgm:cxn modelId="{44B8E6F9-FF7E-2848-AF29-62D171FFA6E4}" srcId="{C973E892-F2BC-D147-BF3A-E909A3DA0338}" destId="{DE9B9590-148E-D445-B229-35039CC8693C}" srcOrd="3" destOrd="0" parTransId="{F2099C4D-5F5E-C24C-BAC3-0CD5876E8273}" sibTransId="{81E94522-3FD7-D442-9366-F3593A91B1FF}"/>
    <dgm:cxn modelId="{FF7CCB92-63E6-B945-8A65-B37C640A611E}" type="presParOf" srcId="{7CC2444D-3964-FC48-8536-3991582B1E08}" destId="{3D2FBB82-ADEB-2F48-AC3E-587EF3E95F71}" srcOrd="0" destOrd="0" presId="urn:microsoft.com/office/officeart/2008/layout/VerticalCurvedList"/>
    <dgm:cxn modelId="{B99CE0BC-7930-8D47-8C4A-BB185F8F8251}" type="presParOf" srcId="{3D2FBB82-ADEB-2F48-AC3E-587EF3E95F71}" destId="{7781A68A-AEB1-0F4B-B6CD-A77BC5EDD429}" srcOrd="0" destOrd="0" presId="urn:microsoft.com/office/officeart/2008/layout/VerticalCurvedList"/>
    <dgm:cxn modelId="{DC7ACC74-765D-7E44-8A5F-0F3AB4A93562}" type="presParOf" srcId="{7781A68A-AEB1-0F4B-B6CD-A77BC5EDD429}" destId="{717F6D36-F8E9-8547-84DC-F9F6FABD1593}" srcOrd="0" destOrd="0" presId="urn:microsoft.com/office/officeart/2008/layout/VerticalCurvedList"/>
    <dgm:cxn modelId="{43332E96-2592-4643-A293-00293288F76D}" type="presParOf" srcId="{7781A68A-AEB1-0F4B-B6CD-A77BC5EDD429}" destId="{2603B98A-9298-5348-8AC4-6B500E6B2352}" srcOrd="1" destOrd="0" presId="urn:microsoft.com/office/officeart/2008/layout/VerticalCurvedList"/>
    <dgm:cxn modelId="{30348C3D-1FEC-E44C-BDBA-CB061301329F}" type="presParOf" srcId="{7781A68A-AEB1-0F4B-B6CD-A77BC5EDD429}" destId="{F8E268C3-B9F5-224D-92B8-5711D7AE14A0}" srcOrd="2" destOrd="0" presId="urn:microsoft.com/office/officeart/2008/layout/VerticalCurvedList"/>
    <dgm:cxn modelId="{F3432989-D8D9-114C-91B8-CF3CD9EBE219}" type="presParOf" srcId="{7781A68A-AEB1-0F4B-B6CD-A77BC5EDD429}" destId="{A40B3572-3125-724C-B03F-96220DF8C70E}" srcOrd="3" destOrd="0" presId="urn:microsoft.com/office/officeart/2008/layout/VerticalCurvedList"/>
    <dgm:cxn modelId="{F9E87F4B-FB33-AD4D-BE26-CAEB59EF3981}" type="presParOf" srcId="{3D2FBB82-ADEB-2F48-AC3E-587EF3E95F71}" destId="{6880E41E-833E-4D47-87F6-91802DBF6002}" srcOrd="1" destOrd="0" presId="urn:microsoft.com/office/officeart/2008/layout/VerticalCurvedList"/>
    <dgm:cxn modelId="{294BC6E7-C193-ED48-90EF-F8526EE0A036}" type="presParOf" srcId="{3D2FBB82-ADEB-2F48-AC3E-587EF3E95F71}" destId="{AC049FF1-92C9-C442-94D4-F2A09E057CAF}" srcOrd="2" destOrd="0" presId="urn:microsoft.com/office/officeart/2008/layout/VerticalCurvedList"/>
    <dgm:cxn modelId="{2FA977C9-7183-884C-9B5E-5A1559D8A875}" type="presParOf" srcId="{AC049FF1-92C9-C442-94D4-F2A09E057CAF}" destId="{D566FBCB-38CB-504D-97C3-8EE3806C0D3B}" srcOrd="0" destOrd="0" presId="urn:microsoft.com/office/officeart/2008/layout/VerticalCurvedList"/>
    <dgm:cxn modelId="{D7C44477-C2D5-8F4D-A223-268F11CB1834}" type="presParOf" srcId="{3D2FBB82-ADEB-2F48-AC3E-587EF3E95F71}" destId="{B6B81107-7C6B-654C-93CC-0621C30600A5}" srcOrd="3" destOrd="0" presId="urn:microsoft.com/office/officeart/2008/layout/VerticalCurvedList"/>
    <dgm:cxn modelId="{AD55447C-7319-8D45-8EF0-4A608EC9562C}" type="presParOf" srcId="{3D2FBB82-ADEB-2F48-AC3E-587EF3E95F71}" destId="{9D8B062A-11A0-2A42-98CF-482F6D68A35A}" srcOrd="4" destOrd="0" presId="urn:microsoft.com/office/officeart/2008/layout/VerticalCurvedList"/>
    <dgm:cxn modelId="{F004A9F3-9E18-4740-8714-59196F9349A5}" type="presParOf" srcId="{9D8B062A-11A0-2A42-98CF-482F6D68A35A}" destId="{0DCE1768-D367-194F-8C8A-620D0EC81CB4}" srcOrd="0" destOrd="0" presId="urn:microsoft.com/office/officeart/2008/layout/VerticalCurvedList"/>
    <dgm:cxn modelId="{36FAE31C-85D6-4C40-B3C6-5F7213BE44FC}" type="presParOf" srcId="{3D2FBB82-ADEB-2F48-AC3E-587EF3E95F71}" destId="{0B0027D0-994E-384B-891B-F6206006AEF2}" srcOrd="5" destOrd="0" presId="urn:microsoft.com/office/officeart/2008/layout/VerticalCurvedList"/>
    <dgm:cxn modelId="{92CE640D-95EE-164F-8103-6AD401A9F053}" type="presParOf" srcId="{3D2FBB82-ADEB-2F48-AC3E-587EF3E95F71}" destId="{35B9822F-023D-A842-B52F-56A40DACABC0}" srcOrd="6" destOrd="0" presId="urn:microsoft.com/office/officeart/2008/layout/VerticalCurvedList"/>
    <dgm:cxn modelId="{4B2D9CAD-0886-8147-8B76-E9853FAB9ACB}" type="presParOf" srcId="{35B9822F-023D-A842-B52F-56A40DACABC0}" destId="{ADF41731-EFE4-7C4E-A6A5-BC0C4D496DF7}" srcOrd="0" destOrd="0" presId="urn:microsoft.com/office/officeart/2008/layout/VerticalCurvedList"/>
    <dgm:cxn modelId="{E7DC50CB-D0F4-3E42-9205-849BCA4F65BF}" type="presParOf" srcId="{3D2FBB82-ADEB-2F48-AC3E-587EF3E95F71}" destId="{C6552ED5-247A-A64B-B91D-59A3D9F4EA6C}" srcOrd="7" destOrd="0" presId="urn:microsoft.com/office/officeart/2008/layout/VerticalCurvedList"/>
    <dgm:cxn modelId="{3DC879EB-5B49-3A4C-A22D-10BDD909E3D1}" type="presParOf" srcId="{3D2FBB82-ADEB-2F48-AC3E-587EF3E95F71}" destId="{2F414EF1-6C06-6745-A33B-07E15B7A7E58}" srcOrd="8" destOrd="0" presId="urn:microsoft.com/office/officeart/2008/layout/VerticalCurvedList"/>
    <dgm:cxn modelId="{B4DCE66B-B602-1541-8602-857D4589347A}" type="presParOf" srcId="{2F414EF1-6C06-6745-A33B-07E15B7A7E58}" destId="{60CE2378-4462-8F4A-BB64-BEAE58EA132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FFA6BC-FABB-014A-BB8F-D74F2406DBC9}"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E0650C98-3C9A-A446-B0A7-E4C2101B226F}">
      <dgm:prSet phldrT="[Text]"/>
      <dgm:spPr/>
      <dgm:t>
        <a:bodyPr/>
        <a:lstStyle/>
        <a:p>
          <a:r>
            <a:rPr lang="en-US" dirty="0"/>
            <a:t>Rights of EU Citizens in the Withdrawal Agreement (Section 7A EU(W)A 2018)</a:t>
          </a:r>
        </a:p>
      </dgm:t>
    </dgm:pt>
    <dgm:pt modelId="{8DE38868-BFA9-FC48-8040-DF49AA8686AC}" type="parTrans" cxnId="{A4FA1CBB-D162-F446-886B-E02002666EB0}">
      <dgm:prSet/>
      <dgm:spPr/>
      <dgm:t>
        <a:bodyPr/>
        <a:lstStyle/>
        <a:p>
          <a:endParaRPr lang="en-US"/>
        </a:p>
      </dgm:t>
    </dgm:pt>
    <dgm:pt modelId="{250D5C1E-FA46-CC44-8D57-A45E018651B9}" type="sibTrans" cxnId="{A4FA1CBB-D162-F446-886B-E02002666EB0}">
      <dgm:prSet/>
      <dgm:spPr/>
      <dgm:t>
        <a:bodyPr/>
        <a:lstStyle/>
        <a:p>
          <a:endParaRPr lang="en-US"/>
        </a:p>
      </dgm:t>
    </dgm:pt>
    <dgm:pt modelId="{BFA00D2C-D37D-174B-A319-FABC70CA4BCD}">
      <dgm:prSet phldrT="[Text]"/>
      <dgm:spPr/>
      <dgm:t>
        <a:bodyPr/>
        <a:lstStyle/>
        <a:p>
          <a:r>
            <a:rPr lang="en-US" dirty="0"/>
            <a:t>Provisions protecting rights of citizens of EEA, EFTA and Switzerland (Section 7B EU(W)A 2018)</a:t>
          </a:r>
        </a:p>
      </dgm:t>
    </dgm:pt>
    <dgm:pt modelId="{316D36A3-E6DE-6645-9728-A1480908B244}" type="parTrans" cxnId="{E16502C8-E89F-5947-AE8C-1D8443EEBC27}">
      <dgm:prSet/>
      <dgm:spPr/>
      <dgm:t>
        <a:bodyPr/>
        <a:lstStyle/>
        <a:p>
          <a:endParaRPr lang="en-US"/>
        </a:p>
      </dgm:t>
    </dgm:pt>
    <dgm:pt modelId="{679442A2-0ADD-4547-966D-E5A8EF82F5C8}" type="sibTrans" cxnId="{E16502C8-E89F-5947-AE8C-1D8443EEBC27}">
      <dgm:prSet/>
      <dgm:spPr/>
      <dgm:t>
        <a:bodyPr/>
        <a:lstStyle/>
        <a:p>
          <a:endParaRPr lang="en-US"/>
        </a:p>
      </dgm:t>
    </dgm:pt>
    <dgm:pt modelId="{16474567-B7CE-7448-BC39-62D3F3E9A574}">
      <dgm:prSet phldrT="[Text]"/>
      <dgm:spPr/>
      <dgm:t>
        <a:bodyPr/>
        <a:lstStyle/>
        <a:p>
          <a:r>
            <a:rPr lang="en-US" dirty="0"/>
            <a:t>Protocol on Northern Ireland (Section 7A EU(W)A 2018)</a:t>
          </a:r>
        </a:p>
      </dgm:t>
    </dgm:pt>
    <dgm:pt modelId="{C19D5E27-B83F-AB48-A567-1825BCA84494}" type="parTrans" cxnId="{DFB3A018-0FF2-344C-A0A8-CE2B05F6E285}">
      <dgm:prSet/>
      <dgm:spPr/>
      <dgm:t>
        <a:bodyPr/>
        <a:lstStyle/>
        <a:p>
          <a:endParaRPr lang="en-US"/>
        </a:p>
      </dgm:t>
    </dgm:pt>
    <dgm:pt modelId="{FF2B8E87-955C-9647-B50E-0FB3E3B82E7D}" type="sibTrans" cxnId="{DFB3A018-0FF2-344C-A0A8-CE2B05F6E285}">
      <dgm:prSet/>
      <dgm:spPr/>
      <dgm:t>
        <a:bodyPr/>
        <a:lstStyle/>
        <a:p>
          <a:endParaRPr lang="en-US"/>
        </a:p>
      </dgm:t>
    </dgm:pt>
    <dgm:pt modelId="{E1C254E0-3A62-8340-BE6F-2E5118DA0070}" type="pres">
      <dgm:prSet presAssocID="{4EFFA6BC-FABB-014A-BB8F-D74F2406DBC9}" presName="Name0" presStyleCnt="0">
        <dgm:presLayoutVars>
          <dgm:chMax val="7"/>
          <dgm:chPref val="7"/>
          <dgm:dir/>
        </dgm:presLayoutVars>
      </dgm:prSet>
      <dgm:spPr/>
    </dgm:pt>
    <dgm:pt modelId="{5DBA0DE2-82A3-214F-AEC6-6294ADE89AA3}" type="pres">
      <dgm:prSet presAssocID="{4EFFA6BC-FABB-014A-BB8F-D74F2406DBC9}" presName="Name1" presStyleCnt="0"/>
      <dgm:spPr/>
    </dgm:pt>
    <dgm:pt modelId="{EEE7CB86-ACC0-0542-BE40-488B50AEED89}" type="pres">
      <dgm:prSet presAssocID="{4EFFA6BC-FABB-014A-BB8F-D74F2406DBC9}" presName="cycle" presStyleCnt="0"/>
      <dgm:spPr/>
    </dgm:pt>
    <dgm:pt modelId="{D753852A-0F8D-3A4F-9B3D-8445853986C7}" type="pres">
      <dgm:prSet presAssocID="{4EFFA6BC-FABB-014A-BB8F-D74F2406DBC9}" presName="srcNode" presStyleLbl="node1" presStyleIdx="0" presStyleCnt="3"/>
      <dgm:spPr/>
    </dgm:pt>
    <dgm:pt modelId="{9428B432-0C22-0045-9785-D0B15BD41080}" type="pres">
      <dgm:prSet presAssocID="{4EFFA6BC-FABB-014A-BB8F-D74F2406DBC9}" presName="conn" presStyleLbl="parChTrans1D2" presStyleIdx="0" presStyleCnt="1"/>
      <dgm:spPr/>
    </dgm:pt>
    <dgm:pt modelId="{58B71DFE-48D3-DF4B-8257-EF4F8F3F9A76}" type="pres">
      <dgm:prSet presAssocID="{4EFFA6BC-FABB-014A-BB8F-D74F2406DBC9}" presName="extraNode" presStyleLbl="node1" presStyleIdx="0" presStyleCnt="3"/>
      <dgm:spPr/>
    </dgm:pt>
    <dgm:pt modelId="{283689E6-83EF-F740-95AA-BC348DEB7F39}" type="pres">
      <dgm:prSet presAssocID="{4EFFA6BC-FABB-014A-BB8F-D74F2406DBC9}" presName="dstNode" presStyleLbl="node1" presStyleIdx="0" presStyleCnt="3"/>
      <dgm:spPr/>
    </dgm:pt>
    <dgm:pt modelId="{091B24A2-06F1-3D45-B70A-CEE73E1F861B}" type="pres">
      <dgm:prSet presAssocID="{E0650C98-3C9A-A446-B0A7-E4C2101B226F}" presName="text_1" presStyleLbl="node1" presStyleIdx="0" presStyleCnt="3">
        <dgm:presLayoutVars>
          <dgm:bulletEnabled val="1"/>
        </dgm:presLayoutVars>
      </dgm:prSet>
      <dgm:spPr/>
    </dgm:pt>
    <dgm:pt modelId="{98870F28-AA01-7A48-817E-40310CA6B9D3}" type="pres">
      <dgm:prSet presAssocID="{E0650C98-3C9A-A446-B0A7-E4C2101B226F}" presName="accent_1" presStyleCnt="0"/>
      <dgm:spPr/>
    </dgm:pt>
    <dgm:pt modelId="{ECE42138-D104-CC4D-B13F-9C09F678015A}" type="pres">
      <dgm:prSet presAssocID="{E0650C98-3C9A-A446-B0A7-E4C2101B226F}" presName="accentRepeatNode" presStyleLbl="solidFgAcc1" presStyleIdx="0" presStyleCnt="3"/>
      <dgm:spPr/>
    </dgm:pt>
    <dgm:pt modelId="{CFA9D2BB-2C85-EB40-9997-D5E86EF9DD8A}" type="pres">
      <dgm:prSet presAssocID="{BFA00D2C-D37D-174B-A319-FABC70CA4BCD}" presName="text_2" presStyleLbl="node1" presStyleIdx="1" presStyleCnt="3">
        <dgm:presLayoutVars>
          <dgm:bulletEnabled val="1"/>
        </dgm:presLayoutVars>
      </dgm:prSet>
      <dgm:spPr/>
    </dgm:pt>
    <dgm:pt modelId="{393852D3-6495-764A-B741-BB85304C800D}" type="pres">
      <dgm:prSet presAssocID="{BFA00D2C-D37D-174B-A319-FABC70CA4BCD}" presName="accent_2" presStyleCnt="0"/>
      <dgm:spPr/>
    </dgm:pt>
    <dgm:pt modelId="{E1B9E4A7-992C-FD4D-AD8A-4E4814C59A5C}" type="pres">
      <dgm:prSet presAssocID="{BFA00D2C-D37D-174B-A319-FABC70CA4BCD}" presName="accentRepeatNode" presStyleLbl="solidFgAcc1" presStyleIdx="1" presStyleCnt="3"/>
      <dgm:spPr/>
    </dgm:pt>
    <dgm:pt modelId="{980EFD80-2771-D748-9282-9F068241D38E}" type="pres">
      <dgm:prSet presAssocID="{16474567-B7CE-7448-BC39-62D3F3E9A574}" presName="text_3" presStyleLbl="node1" presStyleIdx="2" presStyleCnt="3">
        <dgm:presLayoutVars>
          <dgm:bulletEnabled val="1"/>
        </dgm:presLayoutVars>
      </dgm:prSet>
      <dgm:spPr/>
    </dgm:pt>
    <dgm:pt modelId="{B7CA912E-7BB2-094A-9A7A-93441ED429A3}" type="pres">
      <dgm:prSet presAssocID="{16474567-B7CE-7448-BC39-62D3F3E9A574}" presName="accent_3" presStyleCnt="0"/>
      <dgm:spPr/>
    </dgm:pt>
    <dgm:pt modelId="{50640A67-3582-D24B-90B3-48806EDF77AA}" type="pres">
      <dgm:prSet presAssocID="{16474567-B7CE-7448-BC39-62D3F3E9A574}" presName="accentRepeatNode" presStyleLbl="solidFgAcc1" presStyleIdx="2" presStyleCnt="3"/>
      <dgm:spPr/>
    </dgm:pt>
  </dgm:ptLst>
  <dgm:cxnLst>
    <dgm:cxn modelId="{DFB3A018-0FF2-344C-A0A8-CE2B05F6E285}" srcId="{4EFFA6BC-FABB-014A-BB8F-D74F2406DBC9}" destId="{16474567-B7CE-7448-BC39-62D3F3E9A574}" srcOrd="2" destOrd="0" parTransId="{C19D5E27-B83F-AB48-A567-1825BCA84494}" sibTransId="{FF2B8E87-955C-9647-B50E-0FB3E3B82E7D}"/>
    <dgm:cxn modelId="{4B7DEF44-0848-E24D-AB9C-11E51E8603DA}" type="presOf" srcId="{16474567-B7CE-7448-BC39-62D3F3E9A574}" destId="{980EFD80-2771-D748-9282-9F068241D38E}" srcOrd="0" destOrd="0" presId="urn:microsoft.com/office/officeart/2008/layout/VerticalCurvedList"/>
    <dgm:cxn modelId="{5E66E79E-BAA7-5F48-ADAD-7C92942FF1FB}" type="presOf" srcId="{250D5C1E-FA46-CC44-8D57-A45E018651B9}" destId="{9428B432-0C22-0045-9785-D0B15BD41080}" srcOrd="0" destOrd="0" presId="urn:microsoft.com/office/officeart/2008/layout/VerticalCurvedList"/>
    <dgm:cxn modelId="{A4FA1CBB-D162-F446-886B-E02002666EB0}" srcId="{4EFFA6BC-FABB-014A-BB8F-D74F2406DBC9}" destId="{E0650C98-3C9A-A446-B0A7-E4C2101B226F}" srcOrd="0" destOrd="0" parTransId="{8DE38868-BFA9-FC48-8040-DF49AA8686AC}" sibTransId="{250D5C1E-FA46-CC44-8D57-A45E018651B9}"/>
    <dgm:cxn modelId="{1C35FDC5-09F4-D24F-83F0-C79E9C8F7CF0}" type="presOf" srcId="{4EFFA6BC-FABB-014A-BB8F-D74F2406DBC9}" destId="{E1C254E0-3A62-8340-BE6F-2E5118DA0070}" srcOrd="0" destOrd="0" presId="urn:microsoft.com/office/officeart/2008/layout/VerticalCurvedList"/>
    <dgm:cxn modelId="{E16502C8-E89F-5947-AE8C-1D8443EEBC27}" srcId="{4EFFA6BC-FABB-014A-BB8F-D74F2406DBC9}" destId="{BFA00D2C-D37D-174B-A319-FABC70CA4BCD}" srcOrd="1" destOrd="0" parTransId="{316D36A3-E6DE-6645-9728-A1480908B244}" sibTransId="{679442A2-0ADD-4547-966D-E5A8EF82F5C8}"/>
    <dgm:cxn modelId="{AA7679D1-F0F8-264A-9723-0EA825F0417F}" type="presOf" srcId="{E0650C98-3C9A-A446-B0A7-E4C2101B226F}" destId="{091B24A2-06F1-3D45-B70A-CEE73E1F861B}" srcOrd="0" destOrd="0" presId="urn:microsoft.com/office/officeart/2008/layout/VerticalCurvedList"/>
    <dgm:cxn modelId="{35009DF9-E0F9-9B4D-A487-5B01A7EDD186}" type="presOf" srcId="{BFA00D2C-D37D-174B-A319-FABC70CA4BCD}" destId="{CFA9D2BB-2C85-EB40-9997-D5E86EF9DD8A}" srcOrd="0" destOrd="0" presId="urn:microsoft.com/office/officeart/2008/layout/VerticalCurvedList"/>
    <dgm:cxn modelId="{F1ED4292-A101-C049-B24F-879390F3028E}" type="presParOf" srcId="{E1C254E0-3A62-8340-BE6F-2E5118DA0070}" destId="{5DBA0DE2-82A3-214F-AEC6-6294ADE89AA3}" srcOrd="0" destOrd="0" presId="urn:microsoft.com/office/officeart/2008/layout/VerticalCurvedList"/>
    <dgm:cxn modelId="{8B11C91C-FDF4-BD4A-A098-61864646FFB9}" type="presParOf" srcId="{5DBA0DE2-82A3-214F-AEC6-6294ADE89AA3}" destId="{EEE7CB86-ACC0-0542-BE40-488B50AEED89}" srcOrd="0" destOrd="0" presId="urn:microsoft.com/office/officeart/2008/layout/VerticalCurvedList"/>
    <dgm:cxn modelId="{3BEE85FF-B7CD-F946-8043-03F0217C8F2D}" type="presParOf" srcId="{EEE7CB86-ACC0-0542-BE40-488B50AEED89}" destId="{D753852A-0F8D-3A4F-9B3D-8445853986C7}" srcOrd="0" destOrd="0" presId="urn:microsoft.com/office/officeart/2008/layout/VerticalCurvedList"/>
    <dgm:cxn modelId="{ED2F6E16-4D42-8744-8FFB-50D8FA4B0FAC}" type="presParOf" srcId="{EEE7CB86-ACC0-0542-BE40-488B50AEED89}" destId="{9428B432-0C22-0045-9785-D0B15BD41080}" srcOrd="1" destOrd="0" presId="urn:microsoft.com/office/officeart/2008/layout/VerticalCurvedList"/>
    <dgm:cxn modelId="{94329FEA-4DE5-B84D-8FEA-A83DFAC5C527}" type="presParOf" srcId="{EEE7CB86-ACC0-0542-BE40-488B50AEED89}" destId="{58B71DFE-48D3-DF4B-8257-EF4F8F3F9A76}" srcOrd="2" destOrd="0" presId="urn:microsoft.com/office/officeart/2008/layout/VerticalCurvedList"/>
    <dgm:cxn modelId="{3C3BF0E4-7CE2-1046-89BF-67FFB8F01CC0}" type="presParOf" srcId="{EEE7CB86-ACC0-0542-BE40-488B50AEED89}" destId="{283689E6-83EF-F740-95AA-BC348DEB7F39}" srcOrd="3" destOrd="0" presId="urn:microsoft.com/office/officeart/2008/layout/VerticalCurvedList"/>
    <dgm:cxn modelId="{FB9BC53D-0157-5D48-9FC5-AC8FDAFF710B}" type="presParOf" srcId="{5DBA0DE2-82A3-214F-AEC6-6294ADE89AA3}" destId="{091B24A2-06F1-3D45-B70A-CEE73E1F861B}" srcOrd="1" destOrd="0" presId="urn:microsoft.com/office/officeart/2008/layout/VerticalCurvedList"/>
    <dgm:cxn modelId="{0FAAC52B-CA5B-544B-BA2C-9819425C7B08}" type="presParOf" srcId="{5DBA0DE2-82A3-214F-AEC6-6294ADE89AA3}" destId="{98870F28-AA01-7A48-817E-40310CA6B9D3}" srcOrd="2" destOrd="0" presId="urn:microsoft.com/office/officeart/2008/layout/VerticalCurvedList"/>
    <dgm:cxn modelId="{C707BBA3-9D90-F845-A2EE-4361CAF0E807}" type="presParOf" srcId="{98870F28-AA01-7A48-817E-40310CA6B9D3}" destId="{ECE42138-D104-CC4D-B13F-9C09F678015A}" srcOrd="0" destOrd="0" presId="urn:microsoft.com/office/officeart/2008/layout/VerticalCurvedList"/>
    <dgm:cxn modelId="{A38E0330-94C2-8C4C-A219-A1E7FB687009}" type="presParOf" srcId="{5DBA0DE2-82A3-214F-AEC6-6294ADE89AA3}" destId="{CFA9D2BB-2C85-EB40-9997-D5E86EF9DD8A}" srcOrd="3" destOrd="0" presId="urn:microsoft.com/office/officeart/2008/layout/VerticalCurvedList"/>
    <dgm:cxn modelId="{DE15D570-BA8D-5F42-A217-B49AA0593AD0}" type="presParOf" srcId="{5DBA0DE2-82A3-214F-AEC6-6294ADE89AA3}" destId="{393852D3-6495-764A-B741-BB85304C800D}" srcOrd="4" destOrd="0" presId="urn:microsoft.com/office/officeart/2008/layout/VerticalCurvedList"/>
    <dgm:cxn modelId="{4498F016-CB1F-BE45-AF55-6A8941A17372}" type="presParOf" srcId="{393852D3-6495-764A-B741-BB85304C800D}" destId="{E1B9E4A7-992C-FD4D-AD8A-4E4814C59A5C}" srcOrd="0" destOrd="0" presId="urn:microsoft.com/office/officeart/2008/layout/VerticalCurvedList"/>
    <dgm:cxn modelId="{3BD64976-C791-D64E-8162-1F9A0DD29535}" type="presParOf" srcId="{5DBA0DE2-82A3-214F-AEC6-6294ADE89AA3}" destId="{980EFD80-2771-D748-9282-9F068241D38E}" srcOrd="5" destOrd="0" presId="urn:microsoft.com/office/officeart/2008/layout/VerticalCurvedList"/>
    <dgm:cxn modelId="{4168201C-0B43-6549-A92B-FE75E390C78D}" type="presParOf" srcId="{5DBA0DE2-82A3-214F-AEC6-6294ADE89AA3}" destId="{B7CA912E-7BB2-094A-9A7A-93441ED429A3}" srcOrd="6" destOrd="0" presId="urn:microsoft.com/office/officeart/2008/layout/VerticalCurvedList"/>
    <dgm:cxn modelId="{C9B92213-8271-7145-9C6A-FAE6C6306DD4}" type="presParOf" srcId="{B7CA912E-7BB2-094A-9A7A-93441ED429A3}" destId="{50640A67-3582-D24B-90B3-48806EDF77A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03B98A-9298-5348-8AC4-6B500E6B2352}">
      <dsp:nvSpPr>
        <dsp:cNvPr id="0" name=""/>
        <dsp:cNvSpPr/>
      </dsp:nvSpPr>
      <dsp:spPr>
        <a:xfrm>
          <a:off x="-5790517" y="-886259"/>
          <a:ext cx="6893793" cy="6893793"/>
        </a:xfrm>
        <a:prstGeom prst="blockArc">
          <a:avLst>
            <a:gd name="adj1" fmla="val 18900000"/>
            <a:gd name="adj2" fmla="val 2700000"/>
            <a:gd name="adj3" fmla="val 313"/>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80E41E-833E-4D47-87F6-91802DBF6002}">
      <dsp:nvSpPr>
        <dsp:cNvPr id="0" name=""/>
        <dsp:cNvSpPr/>
      </dsp:nvSpPr>
      <dsp:spPr>
        <a:xfrm>
          <a:off x="577492" y="393723"/>
          <a:ext cx="6665822" cy="787856"/>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5361" tIns="33020" rIns="33020" bIns="33020" numCol="1" spcCol="1270" anchor="t" anchorCtr="0">
          <a:noAutofit/>
        </a:bodyPr>
        <a:lstStyle/>
        <a:p>
          <a:pPr marL="0" lvl="0" indent="0" algn="l" defTabSz="577850">
            <a:lnSpc>
              <a:spcPct val="90000"/>
            </a:lnSpc>
            <a:spcBef>
              <a:spcPct val="0"/>
            </a:spcBef>
            <a:spcAft>
              <a:spcPct val="35000"/>
            </a:spcAft>
            <a:buNone/>
          </a:pPr>
          <a:r>
            <a:rPr lang="en-US" sz="1300" kern="1200" dirty="0"/>
            <a:t>EU-derived Domestic Legislation –  section 2</a:t>
          </a:r>
        </a:p>
        <a:p>
          <a:pPr marL="57150" lvl="1" indent="-57150" algn="l" defTabSz="444500">
            <a:lnSpc>
              <a:spcPct val="90000"/>
            </a:lnSpc>
            <a:spcBef>
              <a:spcPct val="0"/>
            </a:spcBef>
            <a:spcAft>
              <a:spcPct val="15000"/>
            </a:spcAft>
            <a:buChar char="•"/>
          </a:pPr>
          <a:r>
            <a:rPr lang="en-US" sz="1000" kern="1200" dirty="0"/>
            <a:t>MOSTLY secondary legislation - e.g. Working Time Regulations 1998 </a:t>
          </a:r>
        </a:p>
        <a:p>
          <a:pPr marL="57150" lvl="1" indent="-57150" algn="l" defTabSz="444500">
            <a:lnSpc>
              <a:spcPct val="90000"/>
            </a:lnSpc>
            <a:spcBef>
              <a:spcPct val="0"/>
            </a:spcBef>
            <a:spcAft>
              <a:spcPct val="15000"/>
            </a:spcAft>
            <a:buChar char="•"/>
          </a:pPr>
          <a:r>
            <a:rPr lang="en-US" sz="1000" kern="1200" dirty="0"/>
            <a:t>BUT can this also extent to primary legislation; what if this is only partly to implement EU obligations - e.g. Equality Act 2010</a:t>
          </a:r>
        </a:p>
      </dsp:txBody>
      <dsp:txXfrm>
        <a:off x="577492" y="393723"/>
        <a:ext cx="6665822" cy="787856"/>
      </dsp:txXfrm>
    </dsp:sp>
    <dsp:sp modelId="{D566FBCB-38CB-504D-97C3-8EE3806C0D3B}">
      <dsp:nvSpPr>
        <dsp:cNvPr id="0" name=""/>
        <dsp:cNvSpPr/>
      </dsp:nvSpPr>
      <dsp:spPr>
        <a:xfrm>
          <a:off x="0" y="295241"/>
          <a:ext cx="984821" cy="984821"/>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B81107-7C6B-654C-93CC-0621C30600A5}">
      <dsp:nvSpPr>
        <dsp:cNvPr id="0" name=""/>
        <dsp:cNvSpPr/>
      </dsp:nvSpPr>
      <dsp:spPr>
        <a:xfrm>
          <a:off x="1029189" y="1575713"/>
          <a:ext cx="6214125" cy="787856"/>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5361" tIns="33020" rIns="33020" bIns="33020" numCol="1" spcCol="1270" anchor="t" anchorCtr="0">
          <a:noAutofit/>
        </a:bodyPr>
        <a:lstStyle/>
        <a:p>
          <a:pPr marL="0" lvl="0" indent="0" algn="l" defTabSz="577850">
            <a:lnSpc>
              <a:spcPct val="90000"/>
            </a:lnSpc>
            <a:spcBef>
              <a:spcPct val="0"/>
            </a:spcBef>
            <a:spcAft>
              <a:spcPct val="35000"/>
            </a:spcAft>
            <a:buNone/>
          </a:pPr>
          <a:r>
            <a:rPr lang="en-US" sz="1300" kern="1200" dirty="0"/>
            <a:t>Direct EU Legislation – section 3</a:t>
          </a:r>
        </a:p>
        <a:p>
          <a:pPr marL="57150" lvl="1" indent="-57150" algn="l" defTabSz="444500">
            <a:lnSpc>
              <a:spcPct val="90000"/>
            </a:lnSpc>
            <a:spcBef>
              <a:spcPct val="0"/>
            </a:spcBef>
            <a:spcAft>
              <a:spcPct val="15000"/>
            </a:spcAft>
            <a:buChar char="•"/>
          </a:pPr>
          <a:r>
            <a:rPr lang="en-US" sz="1000" kern="1200" dirty="0"/>
            <a:t>Secondary Legislation – e.g. Regulations, Decisions but NOT Directives </a:t>
          </a:r>
        </a:p>
        <a:p>
          <a:pPr marL="57150" lvl="1" indent="-57150" algn="l" defTabSz="444500">
            <a:lnSpc>
              <a:spcPct val="90000"/>
            </a:lnSpc>
            <a:spcBef>
              <a:spcPct val="0"/>
            </a:spcBef>
            <a:spcAft>
              <a:spcPct val="15000"/>
            </a:spcAft>
            <a:buChar char="•"/>
          </a:pPr>
          <a:r>
            <a:rPr lang="en-US" sz="1000" kern="1200" dirty="0"/>
            <a:t>Tertiary Legislation – e.g. Regulations and Decisions made by the Council or Commission alone, through a provision empowering them to act found in Secondary Legislation</a:t>
          </a:r>
        </a:p>
      </dsp:txBody>
      <dsp:txXfrm>
        <a:off x="1029189" y="1575713"/>
        <a:ext cx="6214125" cy="787856"/>
      </dsp:txXfrm>
    </dsp:sp>
    <dsp:sp modelId="{0DCE1768-D367-194F-8C8A-620D0EC81CB4}">
      <dsp:nvSpPr>
        <dsp:cNvPr id="0" name=""/>
        <dsp:cNvSpPr/>
      </dsp:nvSpPr>
      <dsp:spPr>
        <a:xfrm>
          <a:off x="536778" y="1477231"/>
          <a:ext cx="984821" cy="984821"/>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0027D0-994E-384B-891B-F6206006AEF2}">
      <dsp:nvSpPr>
        <dsp:cNvPr id="0" name=""/>
        <dsp:cNvSpPr/>
      </dsp:nvSpPr>
      <dsp:spPr>
        <a:xfrm>
          <a:off x="1029189" y="2757704"/>
          <a:ext cx="6214125" cy="787856"/>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5361" tIns="33020" rIns="33020" bIns="33020" numCol="1" spcCol="1270" anchor="t" anchorCtr="0">
          <a:noAutofit/>
        </a:bodyPr>
        <a:lstStyle/>
        <a:p>
          <a:pPr marL="0" lvl="0" indent="0" algn="l" defTabSz="577850">
            <a:lnSpc>
              <a:spcPct val="90000"/>
            </a:lnSpc>
            <a:spcBef>
              <a:spcPct val="0"/>
            </a:spcBef>
            <a:spcAft>
              <a:spcPct val="35000"/>
            </a:spcAft>
            <a:buNone/>
          </a:pPr>
          <a:r>
            <a:rPr lang="en-US" sz="1300" kern="1200" dirty="0"/>
            <a:t>Directly effective provisions of EU law – section 4</a:t>
          </a:r>
        </a:p>
        <a:p>
          <a:pPr marL="57150" lvl="1" indent="-57150" algn="l" defTabSz="444500">
            <a:lnSpc>
              <a:spcPct val="90000"/>
            </a:lnSpc>
            <a:spcBef>
              <a:spcPct val="0"/>
            </a:spcBef>
            <a:spcAft>
              <a:spcPct val="15000"/>
            </a:spcAft>
            <a:buChar char="•"/>
          </a:pPr>
          <a:r>
            <a:rPr lang="en-US" sz="1000" kern="1200" dirty="0"/>
            <a:t>Directly effective provisions of Directives </a:t>
          </a:r>
        </a:p>
        <a:p>
          <a:pPr marL="57150" lvl="1" indent="-57150" algn="l" defTabSz="444500">
            <a:lnSpc>
              <a:spcPct val="90000"/>
            </a:lnSpc>
            <a:spcBef>
              <a:spcPct val="0"/>
            </a:spcBef>
            <a:spcAft>
              <a:spcPct val="15000"/>
            </a:spcAft>
            <a:buChar char="•"/>
          </a:pPr>
          <a:r>
            <a:rPr lang="en-US" sz="1000" kern="1200" dirty="0"/>
            <a:t>Directly effective provisions of Treaties </a:t>
          </a:r>
        </a:p>
      </dsp:txBody>
      <dsp:txXfrm>
        <a:off x="1029189" y="2757704"/>
        <a:ext cx="6214125" cy="787856"/>
      </dsp:txXfrm>
    </dsp:sp>
    <dsp:sp modelId="{ADF41731-EFE4-7C4E-A6A5-BC0C4D496DF7}">
      <dsp:nvSpPr>
        <dsp:cNvPr id="0" name=""/>
        <dsp:cNvSpPr/>
      </dsp:nvSpPr>
      <dsp:spPr>
        <a:xfrm>
          <a:off x="536778" y="2659222"/>
          <a:ext cx="984821" cy="984821"/>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552ED5-247A-A64B-B91D-59A3D9F4EA6C}">
      <dsp:nvSpPr>
        <dsp:cNvPr id="0" name=""/>
        <dsp:cNvSpPr/>
      </dsp:nvSpPr>
      <dsp:spPr>
        <a:xfrm>
          <a:off x="577492" y="3939694"/>
          <a:ext cx="6665822" cy="787856"/>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5361" tIns="33020" rIns="33020" bIns="33020" numCol="1" spcCol="1270" anchor="t" anchorCtr="0">
          <a:noAutofit/>
        </a:bodyPr>
        <a:lstStyle/>
        <a:p>
          <a:pPr marL="0" lvl="0" indent="0" algn="l" defTabSz="577850">
            <a:lnSpc>
              <a:spcPct val="90000"/>
            </a:lnSpc>
            <a:spcBef>
              <a:spcPct val="0"/>
            </a:spcBef>
            <a:spcAft>
              <a:spcPct val="35000"/>
            </a:spcAft>
            <a:buNone/>
          </a:pPr>
          <a:r>
            <a:rPr lang="en-US" sz="1300" kern="1200" dirty="0"/>
            <a:t>Retained EU Case law – section 6</a:t>
          </a:r>
        </a:p>
        <a:p>
          <a:pPr marL="57150" lvl="1" indent="-57150" algn="l" defTabSz="444500">
            <a:lnSpc>
              <a:spcPct val="90000"/>
            </a:lnSpc>
            <a:spcBef>
              <a:spcPct val="0"/>
            </a:spcBef>
            <a:spcAft>
              <a:spcPct val="15000"/>
            </a:spcAft>
            <a:buChar char="•"/>
          </a:pPr>
          <a:r>
            <a:rPr lang="en-US" sz="1000" kern="1200" dirty="0"/>
            <a:t> Interpretations of retained EU law</a:t>
          </a:r>
        </a:p>
        <a:p>
          <a:pPr marL="57150" lvl="1" indent="-57150" algn="l" defTabSz="444500">
            <a:lnSpc>
              <a:spcPct val="90000"/>
            </a:lnSpc>
            <a:spcBef>
              <a:spcPct val="0"/>
            </a:spcBef>
            <a:spcAft>
              <a:spcPct val="15000"/>
            </a:spcAft>
            <a:buChar char="•"/>
          </a:pPr>
          <a:r>
            <a:rPr lang="en-US" sz="1000" kern="1200" dirty="0"/>
            <a:t>General principles of EU law </a:t>
          </a:r>
        </a:p>
      </dsp:txBody>
      <dsp:txXfrm>
        <a:off x="577492" y="3939694"/>
        <a:ext cx="6665822" cy="787856"/>
      </dsp:txXfrm>
    </dsp:sp>
    <dsp:sp modelId="{60CE2378-4462-8F4A-BB64-BEAE58EA132E}">
      <dsp:nvSpPr>
        <dsp:cNvPr id="0" name=""/>
        <dsp:cNvSpPr/>
      </dsp:nvSpPr>
      <dsp:spPr>
        <a:xfrm>
          <a:off x="85081" y="3841212"/>
          <a:ext cx="984821" cy="984821"/>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28B432-0C22-0045-9785-D0B15BD41080}">
      <dsp:nvSpPr>
        <dsp:cNvPr id="0" name=""/>
        <dsp:cNvSpPr/>
      </dsp:nvSpPr>
      <dsp:spPr>
        <a:xfrm>
          <a:off x="-5789305" y="-886259"/>
          <a:ext cx="6893793" cy="6893793"/>
        </a:xfrm>
        <a:prstGeom prst="blockArc">
          <a:avLst>
            <a:gd name="adj1" fmla="val 18900000"/>
            <a:gd name="adj2" fmla="val 2700000"/>
            <a:gd name="adj3" fmla="val 313"/>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1B24A2-06F1-3D45-B70A-CEE73E1F861B}">
      <dsp:nvSpPr>
        <dsp:cNvPr id="0" name=""/>
        <dsp:cNvSpPr/>
      </dsp:nvSpPr>
      <dsp:spPr>
        <a:xfrm>
          <a:off x="710832" y="512127"/>
          <a:ext cx="6533693" cy="1024255"/>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002"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Rights of EU Citizens in the Withdrawal Agreement (Section 7A EU(W)A 2018)</a:t>
          </a:r>
        </a:p>
      </dsp:txBody>
      <dsp:txXfrm>
        <a:off x="710832" y="512127"/>
        <a:ext cx="6533693" cy="1024255"/>
      </dsp:txXfrm>
    </dsp:sp>
    <dsp:sp modelId="{ECE42138-D104-CC4D-B13F-9C09F678015A}">
      <dsp:nvSpPr>
        <dsp:cNvPr id="0" name=""/>
        <dsp:cNvSpPr/>
      </dsp:nvSpPr>
      <dsp:spPr>
        <a:xfrm>
          <a:off x="70673" y="384095"/>
          <a:ext cx="1280318" cy="128031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A9D2BB-2C85-EB40-9997-D5E86EF9DD8A}">
      <dsp:nvSpPr>
        <dsp:cNvPr id="0" name=""/>
        <dsp:cNvSpPr/>
      </dsp:nvSpPr>
      <dsp:spPr>
        <a:xfrm>
          <a:off x="1083149" y="2048510"/>
          <a:ext cx="6161376" cy="1024255"/>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002"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Provisions protecting rights of citizens of EEA, EFTA and Switzerland (Section 7B EU(W)A 2018)</a:t>
          </a:r>
        </a:p>
      </dsp:txBody>
      <dsp:txXfrm>
        <a:off x="1083149" y="2048510"/>
        <a:ext cx="6161376" cy="1024255"/>
      </dsp:txXfrm>
    </dsp:sp>
    <dsp:sp modelId="{E1B9E4A7-992C-FD4D-AD8A-4E4814C59A5C}">
      <dsp:nvSpPr>
        <dsp:cNvPr id="0" name=""/>
        <dsp:cNvSpPr/>
      </dsp:nvSpPr>
      <dsp:spPr>
        <a:xfrm>
          <a:off x="442990" y="1920478"/>
          <a:ext cx="1280318" cy="128031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0EFD80-2771-D748-9282-9F068241D38E}">
      <dsp:nvSpPr>
        <dsp:cNvPr id="0" name=""/>
        <dsp:cNvSpPr/>
      </dsp:nvSpPr>
      <dsp:spPr>
        <a:xfrm>
          <a:off x="710832" y="3584892"/>
          <a:ext cx="6533693" cy="1024255"/>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002"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Protocol on Northern Ireland (Section 7A EU(W)A 2018)</a:t>
          </a:r>
        </a:p>
      </dsp:txBody>
      <dsp:txXfrm>
        <a:off x="710832" y="3584892"/>
        <a:ext cx="6533693" cy="1024255"/>
      </dsp:txXfrm>
    </dsp:sp>
    <dsp:sp modelId="{50640A67-3582-D24B-90B3-48806EDF77AA}">
      <dsp:nvSpPr>
        <dsp:cNvPr id="0" name=""/>
        <dsp:cNvSpPr/>
      </dsp:nvSpPr>
      <dsp:spPr>
        <a:xfrm>
          <a:off x="70673" y="3456860"/>
          <a:ext cx="1280318" cy="128031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1044677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4175586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46127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1163331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2651230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9" name="Footer Placeholder 8"/>
          <p:cNvSpPr>
            <a:spLocks noGrp="1"/>
          </p:cNvSpPr>
          <p:nvPr>
            <p:ph type="ftr" sz="quarter" idx="11"/>
          </p:nvPr>
        </p:nvSpPr>
        <p:spPr/>
        <p:txBody>
          <a:bodyPr/>
          <a:lstStyle/>
          <a:p>
            <a:endParaRPr lang="en-GB" dirty="0"/>
          </a:p>
        </p:txBody>
      </p:sp>
      <p:sp>
        <p:nvSpPr>
          <p:cNvPr id="10" name="Slide Number Placeholder 9"/>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1784968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11" name="Footer Placeholder 10"/>
          <p:cNvSpPr>
            <a:spLocks noGrp="1"/>
          </p:cNvSpPr>
          <p:nvPr>
            <p:ph type="ftr" sz="quarter" idx="11"/>
          </p:nvPr>
        </p:nvSpPr>
        <p:spPr/>
        <p:txBody>
          <a:bodyPr/>
          <a:lstStyle/>
          <a:p>
            <a:endParaRPr lang="en-GB" dirty="0"/>
          </a:p>
        </p:txBody>
      </p:sp>
      <p:sp>
        <p:nvSpPr>
          <p:cNvPr id="12" name="Slide Number Placeholder 11"/>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1468195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7" name="Footer Placeholder 6"/>
          <p:cNvSpPr>
            <a:spLocks noGrp="1"/>
          </p:cNvSpPr>
          <p:nvPr>
            <p:ph type="ftr" sz="quarter" idx="11"/>
          </p:nvPr>
        </p:nvSpPr>
        <p:spPr/>
        <p:txBody>
          <a:bodyPr/>
          <a:lstStyle/>
          <a:p>
            <a:endParaRPr lang="en-GB" dirty="0"/>
          </a:p>
        </p:txBody>
      </p:sp>
      <p:sp>
        <p:nvSpPr>
          <p:cNvPr id="8" name="Slide Number Placeholder 7"/>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2456599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117333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9" name="Footer Placeholder 8"/>
          <p:cNvSpPr>
            <a:spLocks noGrp="1"/>
          </p:cNvSpPr>
          <p:nvPr>
            <p:ph type="ftr" sz="quarter" idx="11"/>
          </p:nvPr>
        </p:nvSpPr>
        <p:spPr/>
        <p:txBody>
          <a:bodyPr/>
          <a:lstStyle/>
          <a:p>
            <a:endParaRPr lang="en-GB" dirty="0"/>
          </a:p>
        </p:txBody>
      </p:sp>
      <p:sp>
        <p:nvSpPr>
          <p:cNvPr id="10" name="Slide Number Placeholder 9"/>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3166369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0A163AC-65FE-7A48-A3E8-A41DA2C47CAA}" type="datetimeFigureOut">
              <a:rPr lang="en-GB" smtClean="0"/>
              <a:t>07/10/2020</a:t>
            </a:fld>
            <a:endParaRPr lang="en-GB" dirty="0"/>
          </a:p>
        </p:txBody>
      </p:sp>
      <p:sp>
        <p:nvSpPr>
          <p:cNvPr id="9" name="Footer Placeholder 8"/>
          <p:cNvSpPr>
            <a:spLocks noGrp="1"/>
          </p:cNvSpPr>
          <p:nvPr>
            <p:ph type="ftr" sz="quarter" idx="11"/>
          </p:nvPr>
        </p:nvSpPr>
        <p:spPr>
          <a:xfrm>
            <a:off x="3499101" y="6356350"/>
            <a:ext cx="5911517" cy="365125"/>
          </a:xfrm>
        </p:spPr>
        <p:txBody>
          <a:bodyPr/>
          <a:lstStyle/>
          <a:p>
            <a:endParaRPr lang="en-GB" dirty="0"/>
          </a:p>
        </p:txBody>
      </p:sp>
      <p:sp>
        <p:nvSpPr>
          <p:cNvPr id="10" name="Slide Number Placeholder 9"/>
          <p:cNvSpPr>
            <a:spLocks noGrp="1"/>
          </p:cNvSpPr>
          <p:nvPr>
            <p:ph type="sldNum" sz="quarter" idx="12"/>
          </p:nvPr>
        </p:nvSpPr>
        <p:spPr/>
        <p:txBody>
          <a:bodyPr/>
          <a:lstStyle/>
          <a:p>
            <a:fld id="{40B74575-1F6E-F24C-AB8F-424BFE91BB83}" type="slidenum">
              <a:rPr lang="en-GB" smtClean="0"/>
              <a:t>‹#›</a:t>
            </a:fld>
            <a:endParaRPr lang="en-GB" dirty="0"/>
          </a:p>
        </p:txBody>
      </p:sp>
    </p:spTree>
    <p:extLst>
      <p:ext uri="{BB962C8B-B14F-4D97-AF65-F5344CB8AC3E}">
        <p14:creationId xmlns:p14="http://schemas.microsoft.com/office/powerpoint/2010/main" val="4258538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40A163AC-65FE-7A48-A3E8-A41DA2C47CAA}" type="datetimeFigureOut">
              <a:rPr lang="en-GB" smtClean="0"/>
              <a:t>07/10/2020</a:t>
            </a:fld>
            <a:endParaRPr lang="en-GB"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GB"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0B74575-1F6E-F24C-AB8F-424BFE91BB83}" type="slidenum">
              <a:rPr lang="en-GB" smtClean="0"/>
              <a:t>‹#›</a:t>
            </a:fld>
            <a:endParaRPr lang="en-GB" dirty="0"/>
          </a:p>
        </p:txBody>
      </p:sp>
    </p:spTree>
    <p:extLst>
      <p:ext uri="{BB962C8B-B14F-4D97-AF65-F5344CB8AC3E}">
        <p14:creationId xmlns:p14="http://schemas.microsoft.com/office/powerpoint/2010/main" val="1689776878"/>
      </p:ext>
    </p:extLst>
  </p:cSld>
  <p:clrMap bg1="dk1" tx1="lt1" bg2="dk2" tx2="lt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896830/retained-eu-case-law-consult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0E8A5-00BE-D745-9598-FF75C25263EA}"/>
              </a:ext>
            </a:extLst>
          </p:cNvPr>
          <p:cNvSpPr>
            <a:spLocks noGrp="1"/>
          </p:cNvSpPr>
          <p:nvPr>
            <p:ph type="ctrTitle"/>
          </p:nvPr>
        </p:nvSpPr>
        <p:spPr>
          <a:xfrm>
            <a:off x="199094" y="832757"/>
            <a:ext cx="9144000" cy="3036435"/>
          </a:xfrm>
        </p:spPr>
        <p:txBody>
          <a:bodyPr>
            <a:normAutofit/>
          </a:bodyPr>
          <a:lstStyle/>
          <a:p>
            <a:r>
              <a:rPr lang="en-GB" sz="4800" dirty="0"/>
              <a:t>The Nature and Status of ‘Retained EU law’ and ‘Withdrawal Agreement’ Provisions</a:t>
            </a:r>
            <a:endParaRPr lang="en-GB" dirty="0"/>
          </a:p>
        </p:txBody>
      </p:sp>
      <p:sp>
        <p:nvSpPr>
          <p:cNvPr id="3" name="Subtitle 2">
            <a:extLst>
              <a:ext uri="{FF2B5EF4-FFF2-40B4-BE49-F238E27FC236}">
                <a16:creationId xmlns:a16="http://schemas.microsoft.com/office/drawing/2014/main" id="{CDC986D6-89A3-4F41-835E-0B79642770AA}"/>
              </a:ext>
            </a:extLst>
          </p:cNvPr>
          <p:cNvSpPr>
            <a:spLocks noGrp="1"/>
          </p:cNvSpPr>
          <p:nvPr>
            <p:ph type="subTitle" idx="1"/>
          </p:nvPr>
        </p:nvSpPr>
        <p:spPr>
          <a:xfrm>
            <a:off x="1594757" y="4679724"/>
            <a:ext cx="9144000" cy="1655762"/>
          </a:xfrm>
        </p:spPr>
        <p:txBody>
          <a:bodyPr/>
          <a:lstStyle/>
          <a:p>
            <a:r>
              <a:rPr lang="en-GB" dirty="0"/>
              <a:t>‘It’s law, Jim, but not as we know it…’</a:t>
            </a:r>
          </a:p>
        </p:txBody>
      </p:sp>
      <p:sp>
        <p:nvSpPr>
          <p:cNvPr id="4" name="TextBox 3">
            <a:extLst>
              <a:ext uri="{FF2B5EF4-FFF2-40B4-BE49-F238E27FC236}">
                <a16:creationId xmlns:a16="http://schemas.microsoft.com/office/drawing/2014/main" id="{CF064ECF-A7D6-8A49-8EC9-CDD580F927A1}"/>
              </a:ext>
            </a:extLst>
          </p:cNvPr>
          <p:cNvSpPr txBox="1"/>
          <p:nvPr/>
        </p:nvSpPr>
        <p:spPr>
          <a:xfrm>
            <a:off x="9895114" y="4679724"/>
            <a:ext cx="2057400" cy="1477328"/>
          </a:xfrm>
          <a:prstGeom prst="rect">
            <a:avLst/>
          </a:prstGeom>
          <a:noFill/>
        </p:spPr>
        <p:txBody>
          <a:bodyPr wrap="square" rtlCol="0">
            <a:spAutoFit/>
          </a:bodyPr>
          <a:lstStyle/>
          <a:p>
            <a:r>
              <a:rPr lang="en-GB" dirty="0"/>
              <a:t>Prof. Alison L Young</a:t>
            </a:r>
          </a:p>
          <a:p>
            <a:r>
              <a:rPr lang="en-GB" dirty="0"/>
              <a:t>Robinson College</a:t>
            </a:r>
          </a:p>
          <a:p>
            <a:r>
              <a:rPr lang="en-GB" dirty="0"/>
              <a:t>University of Cambridge</a:t>
            </a:r>
          </a:p>
          <a:p>
            <a:endParaRPr lang="en-GB" dirty="0"/>
          </a:p>
        </p:txBody>
      </p:sp>
    </p:spTree>
    <p:extLst>
      <p:ext uri="{BB962C8B-B14F-4D97-AF65-F5344CB8AC3E}">
        <p14:creationId xmlns:p14="http://schemas.microsoft.com/office/powerpoint/2010/main" val="1811834009"/>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E3EA7-5DC3-1747-B1B5-1E861B08EFDA}"/>
              </a:ext>
            </a:extLst>
          </p:cNvPr>
          <p:cNvSpPr>
            <a:spLocks noGrp="1"/>
          </p:cNvSpPr>
          <p:nvPr>
            <p:ph type="title"/>
          </p:nvPr>
        </p:nvSpPr>
        <p:spPr/>
        <p:txBody>
          <a:bodyPr/>
          <a:lstStyle/>
          <a:p>
            <a:r>
              <a:rPr lang="en-GB" dirty="0"/>
              <a:t>Force: Retained EU Law</a:t>
            </a:r>
          </a:p>
        </p:txBody>
      </p:sp>
      <p:sp>
        <p:nvSpPr>
          <p:cNvPr id="3" name="Content Placeholder 2">
            <a:extLst>
              <a:ext uri="{FF2B5EF4-FFF2-40B4-BE49-F238E27FC236}">
                <a16:creationId xmlns:a16="http://schemas.microsoft.com/office/drawing/2014/main" id="{33F2DFE2-0167-7A4A-AEE2-6AA775A27640}"/>
              </a:ext>
            </a:extLst>
          </p:cNvPr>
          <p:cNvSpPr>
            <a:spLocks noGrp="1"/>
          </p:cNvSpPr>
          <p:nvPr>
            <p:ph idx="1"/>
          </p:nvPr>
        </p:nvSpPr>
        <p:spPr/>
        <p:txBody>
          <a:bodyPr/>
          <a:lstStyle/>
          <a:p>
            <a:r>
              <a:rPr lang="en-GB" dirty="0"/>
              <a:t>ALMOST the same as for domestic legislation</a:t>
            </a:r>
          </a:p>
          <a:p>
            <a:pPr lvl="1"/>
            <a:r>
              <a:rPr lang="en-GB" dirty="0"/>
              <a:t>The supremacy of retained EU law only applies to provisions enacted prior to IP Completion Day (section 5(1) and (2) EU(W)A 2018)</a:t>
            </a:r>
          </a:p>
          <a:p>
            <a:pPr lvl="1"/>
            <a:r>
              <a:rPr lang="en-GB" dirty="0"/>
              <a:t>BUT</a:t>
            </a:r>
          </a:p>
          <a:p>
            <a:pPr lvl="2"/>
            <a:r>
              <a:rPr lang="en-GB" dirty="0"/>
              <a:t>Retained EU law MAY disapply modifications to laws enacted prior to IP Completion Day that were made after IP Completion Day when this was the intention of the modification. </a:t>
            </a:r>
          </a:p>
        </p:txBody>
      </p:sp>
    </p:spTree>
    <p:extLst>
      <p:ext uri="{BB962C8B-B14F-4D97-AF65-F5344CB8AC3E}">
        <p14:creationId xmlns:p14="http://schemas.microsoft.com/office/powerpoint/2010/main" val="2539251711"/>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9E39B-53A9-9D43-AC25-253D64ACF7A7}"/>
              </a:ext>
            </a:extLst>
          </p:cNvPr>
          <p:cNvSpPr>
            <a:spLocks noGrp="1"/>
          </p:cNvSpPr>
          <p:nvPr>
            <p:ph type="title"/>
          </p:nvPr>
        </p:nvSpPr>
        <p:spPr/>
        <p:txBody>
          <a:bodyPr/>
          <a:lstStyle/>
          <a:p>
            <a:r>
              <a:rPr lang="en-GB" dirty="0"/>
              <a:t>Judicial Review: EU Retained Law</a:t>
            </a:r>
          </a:p>
        </p:txBody>
      </p:sp>
      <p:sp>
        <p:nvSpPr>
          <p:cNvPr id="3" name="Content Placeholder 2">
            <a:extLst>
              <a:ext uri="{FF2B5EF4-FFF2-40B4-BE49-F238E27FC236}">
                <a16:creationId xmlns:a16="http://schemas.microsoft.com/office/drawing/2014/main" id="{9E26315A-C34F-DB48-8D0C-0A1961C7AC60}"/>
              </a:ext>
            </a:extLst>
          </p:cNvPr>
          <p:cNvSpPr>
            <a:spLocks noGrp="1"/>
          </p:cNvSpPr>
          <p:nvPr>
            <p:ph idx="1"/>
          </p:nvPr>
        </p:nvSpPr>
        <p:spPr/>
        <p:txBody>
          <a:bodyPr/>
          <a:lstStyle/>
          <a:p>
            <a:r>
              <a:rPr lang="en-GB" dirty="0"/>
              <a:t>Same as domestic law.</a:t>
            </a:r>
          </a:p>
        </p:txBody>
      </p:sp>
    </p:spTree>
    <p:extLst>
      <p:ext uri="{BB962C8B-B14F-4D97-AF65-F5344CB8AC3E}">
        <p14:creationId xmlns:p14="http://schemas.microsoft.com/office/powerpoint/2010/main" val="2960225388"/>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EC19A-29BA-8D4F-AF8F-9F6450EAB82B}"/>
              </a:ext>
            </a:extLst>
          </p:cNvPr>
          <p:cNvSpPr>
            <a:spLocks noGrp="1"/>
          </p:cNvSpPr>
          <p:nvPr>
            <p:ph type="title"/>
          </p:nvPr>
        </p:nvSpPr>
        <p:spPr/>
        <p:txBody>
          <a:bodyPr/>
          <a:lstStyle/>
          <a:p>
            <a:r>
              <a:rPr lang="en-GB" dirty="0"/>
              <a:t>Status:  Withdrawal Agreement</a:t>
            </a:r>
          </a:p>
        </p:txBody>
      </p:sp>
      <p:sp>
        <p:nvSpPr>
          <p:cNvPr id="3" name="Content Placeholder 2">
            <a:extLst>
              <a:ext uri="{FF2B5EF4-FFF2-40B4-BE49-F238E27FC236}">
                <a16:creationId xmlns:a16="http://schemas.microsoft.com/office/drawing/2014/main" id="{5F08B21D-FAF6-004D-8FF3-56EFB5BA730B}"/>
              </a:ext>
            </a:extLst>
          </p:cNvPr>
          <p:cNvSpPr>
            <a:spLocks noGrp="1"/>
          </p:cNvSpPr>
          <p:nvPr>
            <p:ph idx="1"/>
          </p:nvPr>
        </p:nvSpPr>
        <p:spPr/>
        <p:txBody>
          <a:bodyPr/>
          <a:lstStyle/>
          <a:p>
            <a:r>
              <a:rPr lang="en-GB" dirty="0"/>
              <a:t>Do we consider these provisions as having a similar status to EU law during EU membership?</a:t>
            </a:r>
          </a:p>
          <a:p>
            <a:pPr lvl="1"/>
            <a:r>
              <a:rPr lang="en-GB" dirty="0"/>
              <a:t>HAVE direct effect and supremacy</a:t>
            </a:r>
          </a:p>
          <a:p>
            <a:pPr lvl="1"/>
            <a:r>
              <a:rPr lang="en-GB" dirty="0"/>
              <a:t>HAVE element of different interpretation</a:t>
            </a:r>
          </a:p>
          <a:p>
            <a:pPr lvl="1"/>
            <a:r>
              <a:rPr lang="en-GB" dirty="0"/>
              <a:t>Preliminary reference (Article 158(1)WA and section 7C EU(W)A 2018 – first 8 years for Citizenship Rights) (may not must)</a:t>
            </a:r>
          </a:p>
          <a:p>
            <a:pPr lvl="1"/>
            <a:r>
              <a:rPr lang="en-GB" dirty="0"/>
              <a:t>Preliminary reference for NI Protocol (Article 267: must)</a:t>
            </a:r>
          </a:p>
          <a:p>
            <a:r>
              <a:rPr lang="en-GB" dirty="0"/>
              <a:t>BUT</a:t>
            </a:r>
          </a:p>
          <a:p>
            <a:pPr lvl="1"/>
            <a:r>
              <a:rPr lang="en-GB" dirty="0"/>
              <a:t>UK Internal Market Bill 2019-21</a:t>
            </a:r>
          </a:p>
        </p:txBody>
      </p:sp>
    </p:spTree>
    <p:extLst>
      <p:ext uri="{BB962C8B-B14F-4D97-AF65-F5344CB8AC3E}">
        <p14:creationId xmlns:p14="http://schemas.microsoft.com/office/powerpoint/2010/main" val="1561027447"/>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EF6D0-95B7-364A-B15F-FDC47C71580B}"/>
              </a:ext>
            </a:extLst>
          </p:cNvPr>
          <p:cNvSpPr>
            <a:spLocks noGrp="1"/>
          </p:cNvSpPr>
          <p:nvPr>
            <p:ph type="title"/>
          </p:nvPr>
        </p:nvSpPr>
        <p:spPr/>
        <p:txBody>
          <a:bodyPr/>
          <a:lstStyle/>
          <a:p>
            <a:r>
              <a:rPr lang="en-GB" dirty="0"/>
              <a:t>Interpretation: Withdrawal Agreement Provisions</a:t>
            </a:r>
          </a:p>
        </p:txBody>
      </p:sp>
      <p:sp>
        <p:nvSpPr>
          <p:cNvPr id="3" name="Content Placeholder 2">
            <a:extLst>
              <a:ext uri="{FF2B5EF4-FFF2-40B4-BE49-F238E27FC236}">
                <a16:creationId xmlns:a16="http://schemas.microsoft.com/office/drawing/2014/main" id="{D3FAB4C8-1FB3-2648-BC5D-FCED4132CD2C}"/>
              </a:ext>
            </a:extLst>
          </p:cNvPr>
          <p:cNvSpPr>
            <a:spLocks noGrp="1"/>
          </p:cNvSpPr>
          <p:nvPr>
            <p:ph idx="1"/>
          </p:nvPr>
        </p:nvSpPr>
        <p:spPr/>
        <p:txBody>
          <a:bodyPr/>
          <a:lstStyle/>
          <a:p>
            <a:r>
              <a:rPr lang="en-GB" dirty="0"/>
              <a:t>European Union (Withdrawal) Act 2018, section 7C</a:t>
            </a:r>
          </a:p>
          <a:p>
            <a:r>
              <a:rPr lang="en-GB" dirty="0"/>
              <a:t>These provisions have to be interpreted in line with the relevant separation agreements</a:t>
            </a:r>
          </a:p>
          <a:p>
            <a:r>
              <a:rPr lang="en-GB" dirty="0"/>
              <a:t>Taking into account the element of ensuring consistency</a:t>
            </a:r>
          </a:p>
          <a:p>
            <a:endParaRPr lang="en-GB" dirty="0"/>
          </a:p>
        </p:txBody>
      </p:sp>
    </p:spTree>
    <p:extLst>
      <p:ext uri="{BB962C8B-B14F-4D97-AF65-F5344CB8AC3E}">
        <p14:creationId xmlns:p14="http://schemas.microsoft.com/office/powerpoint/2010/main" val="3611882974"/>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39229-D1D0-3D4C-B5F3-E9ACFDDC5360}"/>
              </a:ext>
            </a:extLst>
          </p:cNvPr>
          <p:cNvSpPr>
            <a:spLocks noGrp="1"/>
          </p:cNvSpPr>
          <p:nvPr>
            <p:ph type="title"/>
          </p:nvPr>
        </p:nvSpPr>
        <p:spPr/>
        <p:txBody>
          <a:bodyPr/>
          <a:lstStyle/>
          <a:p>
            <a:r>
              <a:rPr lang="en-GB" dirty="0"/>
              <a:t>Force: Withdrawal Agreement</a:t>
            </a:r>
          </a:p>
        </p:txBody>
      </p:sp>
      <p:sp>
        <p:nvSpPr>
          <p:cNvPr id="3" name="Content Placeholder 2">
            <a:extLst>
              <a:ext uri="{FF2B5EF4-FFF2-40B4-BE49-F238E27FC236}">
                <a16:creationId xmlns:a16="http://schemas.microsoft.com/office/drawing/2014/main" id="{9ABF4BD5-198F-B240-AD8A-493C97FD4769}"/>
              </a:ext>
            </a:extLst>
          </p:cNvPr>
          <p:cNvSpPr>
            <a:spLocks noGrp="1"/>
          </p:cNvSpPr>
          <p:nvPr>
            <p:ph idx="1"/>
          </p:nvPr>
        </p:nvSpPr>
        <p:spPr/>
        <p:txBody>
          <a:bodyPr/>
          <a:lstStyle/>
          <a:p>
            <a:r>
              <a:rPr lang="en-GB" dirty="0"/>
              <a:t>Direct Effect and Supremacy of Citizenship Provisions and NI Protocol – section 7A EU(W)A 2018</a:t>
            </a:r>
          </a:p>
          <a:p>
            <a:r>
              <a:rPr lang="en-GB" dirty="0"/>
              <a:t>Direct Effect and Supremacy of Citizenship Rights under EEA, EFTA and Swiss Citizenship Rights  -section 7B EU(E)A 2018</a:t>
            </a:r>
          </a:p>
          <a:p>
            <a:r>
              <a:rPr lang="en-GB" dirty="0"/>
              <a:t>‘The rights, powers, liabilities, obligations, restrictions, remedies and procedures concerned are to be—</a:t>
            </a:r>
          </a:p>
          <a:p>
            <a:r>
              <a:rPr lang="en-GB" dirty="0"/>
              <a:t>(a)recognised and available in domestic law, and</a:t>
            </a:r>
          </a:p>
          <a:p>
            <a:r>
              <a:rPr lang="en-GB" dirty="0"/>
              <a:t>(b)enforced, allowed and followed accordingly.</a:t>
            </a:r>
          </a:p>
          <a:p>
            <a:r>
              <a:rPr lang="en-GB" dirty="0"/>
              <a:t>(3)Every enactment (including an enactment contained in this Act) is to be read and has effect subject to subsection (2).’</a:t>
            </a:r>
          </a:p>
          <a:p>
            <a:pPr marL="0" indent="0">
              <a:buNone/>
            </a:pPr>
            <a:endParaRPr lang="en-GB" dirty="0"/>
          </a:p>
          <a:p>
            <a:r>
              <a:rPr lang="en-GB" dirty="0"/>
              <a:t>European Union (Withdrawal Agreement) Act 2020, section 38</a:t>
            </a:r>
          </a:p>
          <a:p>
            <a:pPr lvl="1"/>
            <a:endParaRPr lang="en-GB" dirty="0"/>
          </a:p>
        </p:txBody>
      </p:sp>
    </p:spTree>
    <p:extLst>
      <p:ext uri="{BB962C8B-B14F-4D97-AF65-F5344CB8AC3E}">
        <p14:creationId xmlns:p14="http://schemas.microsoft.com/office/powerpoint/2010/main" val="2069653331"/>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26E78-43B9-684C-9CE9-BC30A279F081}"/>
              </a:ext>
            </a:extLst>
          </p:cNvPr>
          <p:cNvSpPr>
            <a:spLocks noGrp="1"/>
          </p:cNvSpPr>
          <p:nvPr>
            <p:ph type="title"/>
          </p:nvPr>
        </p:nvSpPr>
        <p:spPr/>
        <p:txBody>
          <a:bodyPr/>
          <a:lstStyle/>
          <a:p>
            <a:r>
              <a:rPr lang="en-GB" dirty="0"/>
              <a:t>Force and Judicial Review: Withdrawal Agreement</a:t>
            </a:r>
          </a:p>
        </p:txBody>
      </p:sp>
      <p:sp>
        <p:nvSpPr>
          <p:cNvPr id="3" name="Content Placeholder 2">
            <a:extLst>
              <a:ext uri="{FF2B5EF4-FFF2-40B4-BE49-F238E27FC236}">
                <a16:creationId xmlns:a16="http://schemas.microsoft.com/office/drawing/2014/main" id="{8B9140E9-CC10-094E-BB02-A4649D72AE80}"/>
              </a:ext>
            </a:extLst>
          </p:cNvPr>
          <p:cNvSpPr>
            <a:spLocks noGrp="1"/>
          </p:cNvSpPr>
          <p:nvPr>
            <p:ph idx="1"/>
          </p:nvPr>
        </p:nvSpPr>
        <p:spPr/>
        <p:txBody>
          <a:bodyPr/>
          <a:lstStyle/>
          <a:p>
            <a:r>
              <a:rPr lang="en-GB" dirty="0"/>
              <a:t>UK Internal Market Bill 2019-21 – NOW clauses 44, 45 and 47</a:t>
            </a:r>
          </a:p>
          <a:p>
            <a:r>
              <a:rPr lang="en-GB" dirty="0"/>
              <a:t>‘Switch off’ direct effect and supremacy of WA as regards</a:t>
            </a:r>
          </a:p>
          <a:p>
            <a:pPr lvl="1"/>
            <a:r>
              <a:rPr lang="en-GB" dirty="0"/>
              <a:t>Regulations for exit procedures and descriptions of goods from NI to the UK</a:t>
            </a:r>
          </a:p>
          <a:p>
            <a:pPr lvl="1"/>
            <a:r>
              <a:rPr lang="en-GB" dirty="0"/>
              <a:t>State Aids under the N Ireland Protocol (article 10 NI Protocol)</a:t>
            </a:r>
          </a:p>
          <a:p>
            <a:r>
              <a:rPr lang="en-GB" dirty="0"/>
              <a:t>Not able to be declared unlawful for transgressing ‘relevant’ international and domestic law</a:t>
            </a:r>
          </a:p>
          <a:p>
            <a:pPr lvl="1"/>
            <a:r>
              <a:rPr lang="en-GB" dirty="0"/>
              <a:t>BUT</a:t>
            </a:r>
          </a:p>
          <a:p>
            <a:pPr lvl="2"/>
            <a:r>
              <a:rPr lang="en-GB" dirty="0"/>
              <a:t>If you can have modifications for time limits, this means there must be some form of possible judicial review</a:t>
            </a:r>
          </a:p>
          <a:p>
            <a:pPr lvl="2"/>
            <a:r>
              <a:rPr lang="en-GB" dirty="0"/>
              <a:t>Can challenge this for transgressing Convention rights under the Human Rights Act 1998</a:t>
            </a:r>
          </a:p>
          <a:p>
            <a:pPr lvl="3"/>
            <a:r>
              <a:rPr lang="en-GB" dirty="0"/>
              <a:t>BUT</a:t>
            </a:r>
          </a:p>
          <a:p>
            <a:pPr lvl="3"/>
            <a:r>
              <a:rPr lang="en-GB" dirty="0"/>
              <a:t>Delegated legislation enacted under sections 44 and 45 is primary legislation for the purposes of the Human Rights Act 1998</a:t>
            </a:r>
          </a:p>
          <a:p>
            <a:endParaRPr lang="en-GB" dirty="0"/>
          </a:p>
        </p:txBody>
      </p:sp>
    </p:spTree>
    <p:extLst>
      <p:ext uri="{BB962C8B-B14F-4D97-AF65-F5344CB8AC3E}">
        <p14:creationId xmlns:p14="http://schemas.microsoft.com/office/powerpoint/2010/main" val="1884257987"/>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A31B5-B512-6F41-BE24-F01CDCBB563B}"/>
              </a:ext>
            </a:extLst>
          </p:cNvPr>
          <p:cNvSpPr>
            <a:spLocks noGrp="1"/>
          </p:cNvSpPr>
          <p:nvPr>
            <p:ph type="title"/>
          </p:nvPr>
        </p:nvSpPr>
        <p:spPr/>
        <p:txBody>
          <a:bodyPr>
            <a:normAutofit/>
          </a:bodyPr>
          <a:lstStyle/>
          <a:p>
            <a:r>
              <a:rPr lang="en-GB" dirty="0"/>
              <a:t>Retained EU Law : EU (Withdrawal) Act 2018</a:t>
            </a:r>
          </a:p>
        </p:txBody>
      </p:sp>
      <p:graphicFrame>
        <p:nvGraphicFramePr>
          <p:cNvPr id="5" name="Content Placeholder 4">
            <a:extLst>
              <a:ext uri="{FF2B5EF4-FFF2-40B4-BE49-F238E27FC236}">
                <a16:creationId xmlns:a16="http://schemas.microsoft.com/office/drawing/2014/main" id="{7D19E1C3-48D3-5347-AEA6-D91ADDA50C62}"/>
              </a:ext>
            </a:extLst>
          </p:cNvPr>
          <p:cNvGraphicFramePr>
            <a:graphicFrameLocks noGrp="1"/>
          </p:cNvGraphicFramePr>
          <p:nvPr>
            <p:ph idx="1"/>
            <p:extLst>
              <p:ext uri="{D42A27DB-BD31-4B8C-83A1-F6EECF244321}">
                <p14:modId xmlns:p14="http://schemas.microsoft.com/office/powerpoint/2010/main" val="1452041848"/>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9015560"/>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FA6A8-DB60-7543-A29B-6E6130F0584F}"/>
              </a:ext>
            </a:extLst>
          </p:cNvPr>
          <p:cNvSpPr>
            <a:spLocks noGrp="1"/>
          </p:cNvSpPr>
          <p:nvPr>
            <p:ph type="title"/>
          </p:nvPr>
        </p:nvSpPr>
        <p:spPr/>
        <p:txBody>
          <a:bodyPr>
            <a:normAutofit/>
          </a:bodyPr>
          <a:lstStyle/>
          <a:p>
            <a:r>
              <a:rPr lang="en-GB" dirty="0"/>
              <a:t>Exceptions and Limitations to Retained EU Law</a:t>
            </a:r>
          </a:p>
        </p:txBody>
      </p:sp>
      <p:sp>
        <p:nvSpPr>
          <p:cNvPr id="3" name="Content Placeholder 2">
            <a:extLst>
              <a:ext uri="{FF2B5EF4-FFF2-40B4-BE49-F238E27FC236}">
                <a16:creationId xmlns:a16="http://schemas.microsoft.com/office/drawing/2014/main" id="{11819D23-5E5F-5A44-898B-6355316AB127}"/>
              </a:ext>
            </a:extLst>
          </p:cNvPr>
          <p:cNvSpPr>
            <a:spLocks noGrp="1"/>
          </p:cNvSpPr>
          <p:nvPr>
            <p:ph idx="1"/>
          </p:nvPr>
        </p:nvSpPr>
        <p:spPr/>
        <p:txBody>
          <a:bodyPr/>
          <a:lstStyle/>
          <a:p>
            <a:r>
              <a:rPr lang="en-GB" dirty="0"/>
              <a:t>GENERAL EXCEPTIONS </a:t>
            </a:r>
          </a:p>
          <a:p>
            <a:pPr marL="0" indent="0">
              <a:buNone/>
            </a:pPr>
            <a:endParaRPr lang="en-GB" dirty="0"/>
          </a:p>
          <a:p>
            <a:pPr lvl="1"/>
            <a:r>
              <a:rPr lang="en-GB" dirty="0"/>
              <a:t>DOES NOT include the EU Charter of Fundamental Rights and Freedoms (section 5(4))</a:t>
            </a:r>
          </a:p>
          <a:p>
            <a:pPr lvl="1"/>
            <a:r>
              <a:rPr lang="en-GB" dirty="0"/>
              <a:t>BUT – DOES include the general principles of EU law (section 5(5)) but only those recognised in case law prior to IP Completion Day and only as principles of interpretation (Schedule 1, paras 2 and 3)</a:t>
            </a:r>
          </a:p>
          <a:p>
            <a:pPr lvl="1"/>
            <a:r>
              <a:rPr lang="en-GB" dirty="0"/>
              <a:t>DOES NOT include </a:t>
            </a:r>
            <a:r>
              <a:rPr lang="en-GB" i="1" dirty="0"/>
              <a:t>Francovich</a:t>
            </a:r>
            <a:r>
              <a:rPr lang="en-GB" dirty="0"/>
              <a:t> damages – (Schedule 1, para 4)</a:t>
            </a:r>
          </a:p>
          <a:p>
            <a:pPr lvl="1"/>
            <a:endParaRPr lang="en-GB" dirty="0"/>
          </a:p>
        </p:txBody>
      </p:sp>
    </p:spTree>
    <p:extLst>
      <p:ext uri="{BB962C8B-B14F-4D97-AF65-F5344CB8AC3E}">
        <p14:creationId xmlns:p14="http://schemas.microsoft.com/office/powerpoint/2010/main" val="273419552"/>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F0C94-7B60-5A4D-9AE5-828C86223D86}"/>
              </a:ext>
            </a:extLst>
          </p:cNvPr>
          <p:cNvSpPr>
            <a:spLocks noGrp="1"/>
          </p:cNvSpPr>
          <p:nvPr>
            <p:ph type="title"/>
          </p:nvPr>
        </p:nvSpPr>
        <p:spPr/>
        <p:txBody>
          <a:bodyPr>
            <a:normAutofit/>
          </a:bodyPr>
          <a:lstStyle/>
          <a:p>
            <a:r>
              <a:rPr lang="en-GB" dirty="0"/>
              <a:t>Specific Exceptions: Direct EU Legislation</a:t>
            </a:r>
          </a:p>
        </p:txBody>
      </p:sp>
      <p:sp>
        <p:nvSpPr>
          <p:cNvPr id="3" name="Content Placeholder 2">
            <a:extLst>
              <a:ext uri="{FF2B5EF4-FFF2-40B4-BE49-F238E27FC236}">
                <a16:creationId xmlns:a16="http://schemas.microsoft.com/office/drawing/2014/main" id="{384079DD-D124-A84D-8F5C-A8E3B7FD0438}"/>
              </a:ext>
            </a:extLst>
          </p:cNvPr>
          <p:cNvSpPr>
            <a:spLocks noGrp="1"/>
          </p:cNvSpPr>
          <p:nvPr>
            <p:ph idx="1"/>
          </p:nvPr>
        </p:nvSpPr>
        <p:spPr/>
        <p:txBody>
          <a:bodyPr>
            <a:normAutofit/>
          </a:bodyPr>
          <a:lstStyle/>
          <a:p>
            <a:r>
              <a:rPr lang="en-GB" dirty="0"/>
              <a:t>ONLY INCLUDES</a:t>
            </a:r>
          </a:p>
          <a:p>
            <a:pPr lvl="1"/>
            <a:r>
              <a:rPr lang="en-GB" dirty="0"/>
              <a:t>Provisions of EU law in Part 4 of the Withdrawal Agreement</a:t>
            </a:r>
          </a:p>
          <a:p>
            <a:pPr lvl="2"/>
            <a:r>
              <a:rPr lang="en-GB" dirty="0"/>
              <a:t>E.g. not ‘club’ rights</a:t>
            </a:r>
          </a:p>
          <a:p>
            <a:pPr lvl="1"/>
            <a:r>
              <a:rPr lang="en-GB" dirty="0"/>
              <a:t>DOES NOT include</a:t>
            </a:r>
          </a:p>
          <a:p>
            <a:pPr lvl="2"/>
            <a:r>
              <a:rPr lang="en-GB" dirty="0"/>
              <a:t>Decisions addressed to Member States other than the UK</a:t>
            </a:r>
          </a:p>
          <a:p>
            <a:pPr lvl="2"/>
            <a:r>
              <a:rPr lang="en-GB" dirty="0"/>
              <a:t>The provisions found in section 7A and 7B of the European Union (Withdrawal) Act 2018</a:t>
            </a:r>
          </a:p>
          <a:p>
            <a:pPr lvl="2"/>
            <a:r>
              <a:rPr lang="en-GB" dirty="0"/>
              <a:t>Decisions relating to enhanced co-operation or External Actions and the Common Foreign and Security Policy enacted prior to the Lisbon Treaty</a:t>
            </a:r>
          </a:p>
          <a:p>
            <a:pPr marL="457200" lvl="1" indent="0">
              <a:buNone/>
            </a:pPr>
            <a:r>
              <a:rPr lang="en-GB" dirty="0"/>
              <a:t>		</a:t>
            </a:r>
          </a:p>
        </p:txBody>
      </p:sp>
    </p:spTree>
    <p:extLst>
      <p:ext uri="{BB962C8B-B14F-4D97-AF65-F5344CB8AC3E}">
        <p14:creationId xmlns:p14="http://schemas.microsoft.com/office/powerpoint/2010/main" val="2271539181"/>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BCB35-7075-304A-934B-D6A5FE4BC248}"/>
              </a:ext>
            </a:extLst>
          </p:cNvPr>
          <p:cNvSpPr>
            <a:spLocks noGrp="1"/>
          </p:cNvSpPr>
          <p:nvPr>
            <p:ph type="title"/>
          </p:nvPr>
        </p:nvSpPr>
        <p:spPr/>
        <p:txBody>
          <a:bodyPr/>
          <a:lstStyle/>
          <a:p>
            <a:r>
              <a:rPr lang="en-GB" dirty="0"/>
              <a:t>Specific Limitations: Directives</a:t>
            </a:r>
          </a:p>
        </p:txBody>
      </p:sp>
      <p:sp>
        <p:nvSpPr>
          <p:cNvPr id="3" name="Content Placeholder 2">
            <a:extLst>
              <a:ext uri="{FF2B5EF4-FFF2-40B4-BE49-F238E27FC236}">
                <a16:creationId xmlns:a16="http://schemas.microsoft.com/office/drawing/2014/main" id="{FAD5ECD5-9E3A-4640-8413-D58683A9A4D1}"/>
              </a:ext>
            </a:extLst>
          </p:cNvPr>
          <p:cNvSpPr>
            <a:spLocks noGrp="1"/>
          </p:cNvSpPr>
          <p:nvPr>
            <p:ph sz="half" idx="1"/>
          </p:nvPr>
        </p:nvSpPr>
        <p:spPr>
          <a:xfrm>
            <a:off x="6153911" y="864108"/>
            <a:ext cx="5308745" cy="5120640"/>
          </a:xfrm>
        </p:spPr>
        <p:txBody>
          <a:bodyPr>
            <a:normAutofit/>
          </a:bodyPr>
          <a:lstStyle/>
          <a:p>
            <a:r>
              <a:rPr lang="en-GB" dirty="0"/>
              <a:t>DIRECTIVES</a:t>
            </a:r>
          </a:p>
          <a:p>
            <a:pPr lvl="1"/>
            <a:r>
              <a:rPr lang="en-GB" dirty="0"/>
              <a:t>DOES NOT INCLUDE Directives that have been incorporated into domestic legislation – instead you refer to </a:t>
            </a:r>
            <a:r>
              <a:rPr lang="en-GB"/>
              <a:t>the UK </a:t>
            </a:r>
            <a:r>
              <a:rPr lang="en-GB" dirty="0"/>
              <a:t>domestic law provisions</a:t>
            </a:r>
          </a:p>
          <a:p>
            <a:pPr lvl="2"/>
            <a:r>
              <a:rPr lang="en-GB" dirty="0"/>
              <a:t>E.g. do not use the Working Time Directive – use the Working Time Regulations 1998</a:t>
            </a:r>
          </a:p>
          <a:p>
            <a:pPr lvl="1"/>
            <a:r>
              <a:rPr lang="en-GB" dirty="0"/>
              <a:t>DOES NOT INCLUDE rights under a Directive ‘not of a kind recognised by the European Court or any court or tribunal in the United Kingdom in a case decided before IP completion day’ (section 4(2)(b) European Union (Withdrawal) Act 2018</a:t>
            </a:r>
          </a:p>
          <a:p>
            <a:pPr lvl="2"/>
            <a:r>
              <a:rPr lang="en-GB" dirty="0"/>
              <a:t>Court must have recognised this aspect of a Directive is sufficiently clear and precise to have direct effect?</a:t>
            </a:r>
          </a:p>
          <a:p>
            <a:pPr lvl="2"/>
            <a:r>
              <a:rPr lang="en-GB" dirty="0"/>
              <a:t>Date of implementation must have passed?</a:t>
            </a:r>
          </a:p>
          <a:p>
            <a:pPr lvl="2"/>
            <a:r>
              <a:rPr lang="en-GB" dirty="0"/>
              <a:t>Only vertical and not horizontal direct effect? </a:t>
            </a:r>
          </a:p>
        </p:txBody>
      </p:sp>
      <p:sp>
        <p:nvSpPr>
          <p:cNvPr id="4" name="Content Placeholder 3">
            <a:extLst>
              <a:ext uri="{FF2B5EF4-FFF2-40B4-BE49-F238E27FC236}">
                <a16:creationId xmlns:a16="http://schemas.microsoft.com/office/drawing/2014/main" id="{6707E903-5896-DB40-B338-EC40A9C1F263}"/>
              </a:ext>
            </a:extLst>
          </p:cNvPr>
          <p:cNvSpPr>
            <a:spLocks noGrp="1"/>
          </p:cNvSpPr>
          <p:nvPr>
            <p:ph sz="half" idx="2"/>
          </p:nvPr>
        </p:nvSpPr>
        <p:spPr>
          <a:xfrm>
            <a:off x="3564200" y="864108"/>
            <a:ext cx="2589711" cy="5120640"/>
          </a:xfrm>
        </p:spPr>
        <p:txBody>
          <a:bodyPr>
            <a:normAutofit/>
          </a:bodyPr>
          <a:lstStyle/>
          <a:p>
            <a:pPr marL="0" indent="0">
              <a:buNone/>
            </a:pPr>
            <a:endParaRPr lang="en-GB" dirty="0"/>
          </a:p>
          <a:p>
            <a:endParaRPr lang="en-GB" dirty="0"/>
          </a:p>
          <a:p>
            <a:pPr lvl="1"/>
            <a:r>
              <a:rPr lang="en-GB" dirty="0"/>
              <a:t>Implementation</a:t>
            </a:r>
          </a:p>
          <a:p>
            <a:pPr lvl="1"/>
            <a:r>
              <a:rPr lang="en-GB" dirty="0"/>
              <a:t>No Implementation</a:t>
            </a:r>
          </a:p>
          <a:p>
            <a:pPr lvl="1"/>
            <a:r>
              <a:rPr lang="en-GB" dirty="0"/>
              <a:t>Mis-implementation</a:t>
            </a:r>
          </a:p>
          <a:p>
            <a:endParaRPr lang="en-GB" dirty="0"/>
          </a:p>
        </p:txBody>
      </p:sp>
    </p:spTree>
    <p:extLst>
      <p:ext uri="{BB962C8B-B14F-4D97-AF65-F5344CB8AC3E}">
        <p14:creationId xmlns:p14="http://schemas.microsoft.com/office/powerpoint/2010/main" val="2655724039"/>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91630-BAB2-4847-B11F-10D14899D1CF}"/>
              </a:ext>
            </a:extLst>
          </p:cNvPr>
          <p:cNvSpPr>
            <a:spLocks noGrp="1"/>
          </p:cNvSpPr>
          <p:nvPr>
            <p:ph type="title"/>
          </p:nvPr>
        </p:nvSpPr>
        <p:spPr/>
        <p:txBody>
          <a:bodyPr>
            <a:normAutofit fontScale="90000"/>
          </a:bodyPr>
          <a:lstStyle/>
          <a:p>
            <a:br>
              <a:rPr lang="en-GB" dirty="0"/>
            </a:br>
            <a:r>
              <a:rPr lang="en-GB" dirty="0"/>
              <a:t>Withdrawal Agreement Provisions:</a:t>
            </a:r>
            <a:br>
              <a:rPr lang="en-GB" dirty="0"/>
            </a:br>
            <a:r>
              <a:rPr lang="en-GB" sz="4000" dirty="0"/>
              <a:t>European Union (Withdrawal Agreement) Act 2020</a:t>
            </a:r>
            <a:br>
              <a:rPr lang="en-GB" dirty="0"/>
            </a:br>
            <a:endParaRPr lang="en-GB" dirty="0"/>
          </a:p>
        </p:txBody>
      </p:sp>
      <p:graphicFrame>
        <p:nvGraphicFramePr>
          <p:cNvPr id="4" name="Content Placeholder 3">
            <a:extLst>
              <a:ext uri="{FF2B5EF4-FFF2-40B4-BE49-F238E27FC236}">
                <a16:creationId xmlns:a16="http://schemas.microsoft.com/office/drawing/2014/main" id="{1E6D56E2-56CE-9E48-8377-FF8AD0D86F43}"/>
              </a:ext>
            </a:extLst>
          </p:cNvPr>
          <p:cNvGraphicFramePr>
            <a:graphicFrameLocks noGrp="1"/>
          </p:cNvGraphicFramePr>
          <p:nvPr>
            <p:ph idx="1"/>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7154299"/>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9911B-14C1-5844-B71C-25A3F640006D}"/>
              </a:ext>
            </a:extLst>
          </p:cNvPr>
          <p:cNvSpPr>
            <a:spLocks noGrp="1"/>
          </p:cNvSpPr>
          <p:nvPr>
            <p:ph type="title"/>
          </p:nvPr>
        </p:nvSpPr>
        <p:spPr/>
        <p:txBody>
          <a:bodyPr/>
          <a:lstStyle/>
          <a:p>
            <a:r>
              <a:rPr lang="en-GB" dirty="0"/>
              <a:t>Unique form of law?</a:t>
            </a:r>
          </a:p>
        </p:txBody>
      </p:sp>
      <p:sp>
        <p:nvSpPr>
          <p:cNvPr id="5" name="Content Placeholder 4">
            <a:extLst>
              <a:ext uri="{FF2B5EF4-FFF2-40B4-BE49-F238E27FC236}">
                <a16:creationId xmlns:a16="http://schemas.microsoft.com/office/drawing/2014/main" id="{C419189F-6BAB-7A44-8298-EFD19D9DE0BE}"/>
              </a:ext>
            </a:extLst>
          </p:cNvPr>
          <p:cNvSpPr>
            <a:spLocks noGrp="1"/>
          </p:cNvSpPr>
          <p:nvPr>
            <p:ph idx="1"/>
          </p:nvPr>
        </p:nvSpPr>
        <p:spPr/>
        <p:txBody>
          <a:bodyPr/>
          <a:lstStyle/>
          <a:p>
            <a:r>
              <a:rPr lang="en-GB" dirty="0"/>
              <a:t>Source</a:t>
            </a:r>
          </a:p>
          <a:p>
            <a:endParaRPr lang="en-GB" dirty="0"/>
          </a:p>
          <a:p>
            <a:pPr lvl="1"/>
            <a:r>
              <a:rPr lang="en-GB" dirty="0"/>
              <a:t>Originally enacted as a form of EU law and not as a form of UK law</a:t>
            </a:r>
          </a:p>
          <a:p>
            <a:r>
              <a:rPr lang="en-GB" dirty="0"/>
              <a:t>Differences</a:t>
            </a:r>
          </a:p>
          <a:p>
            <a:pPr lvl="1"/>
            <a:endParaRPr lang="en-GB" dirty="0"/>
          </a:p>
          <a:p>
            <a:pPr lvl="1"/>
            <a:r>
              <a:rPr lang="en-GB" dirty="0"/>
              <a:t>Status </a:t>
            </a:r>
          </a:p>
          <a:p>
            <a:pPr lvl="1"/>
            <a:r>
              <a:rPr lang="en-GB" dirty="0"/>
              <a:t>Interpretation</a:t>
            </a:r>
          </a:p>
          <a:p>
            <a:pPr lvl="1"/>
            <a:r>
              <a:rPr lang="en-GB" dirty="0"/>
              <a:t>Force</a:t>
            </a:r>
          </a:p>
          <a:p>
            <a:pPr lvl="2"/>
            <a:r>
              <a:rPr lang="en-GB" dirty="0"/>
              <a:t>Judicial Review</a:t>
            </a:r>
          </a:p>
          <a:p>
            <a:pPr lvl="1"/>
            <a:endParaRPr lang="en-GB" dirty="0"/>
          </a:p>
        </p:txBody>
      </p:sp>
    </p:spTree>
    <p:extLst>
      <p:ext uri="{BB962C8B-B14F-4D97-AF65-F5344CB8AC3E}">
        <p14:creationId xmlns:p14="http://schemas.microsoft.com/office/powerpoint/2010/main" val="2264711673"/>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DA3E3-B15A-E341-8DC6-1F6F3179C25F}"/>
              </a:ext>
            </a:extLst>
          </p:cNvPr>
          <p:cNvSpPr>
            <a:spLocks noGrp="1"/>
          </p:cNvSpPr>
          <p:nvPr>
            <p:ph type="title"/>
          </p:nvPr>
        </p:nvSpPr>
        <p:spPr/>
        <p:txBody>
          <a:bodyPr/>
          <a:lstStyle/>
          <a:p>
            <a:r>
              <a:rPr lang="en-GB" dirty="0"/>
              <a:t>Status: Retained EU Law</a:t>
            </a:r>
          </a:p>
        </p:txBody>
      </p:sp>
      <p:sp>
        <p:nvSpPr>
          <p:cNvPr id="3" name="Content Placeholder 2">
            <a:extLst>
              <a:ext uri="{FF2B5EF4-FFF2-40B4-BE49-F238E27FC236}">
                <a16:creationId xmlns:a16="http://schemas.microsoft.com/office/drawing/2014/main" id="{1EDC3F52-D372-4549-AF8A-081CD837CB90}"/>
              </a:ext>
            </a:extLst>
          </p:cNvPr>
          <p:cNvSpPr>
            <a:spLocks noGrp="1"/>
          </p:cNvSpPr>
          <p:nvPr>
            <p:ph idx="1"/>
          </p:nvPr>
        </p:nvSpPr>
        <p:spPr/>
        <p:txBody>
          <a:bodyPr>
            <a:normAutofit fontScale="92500" lnSpcReduction="10000"/>
          </a:bodyPr>
          <a:lstStyle/>
          <a:p>
            <a:r>
              <a:rPr lang="en-GB" dirty="0"/>
              <a:t>EU-derived domestic legislation</a:t>
            </a:r>
          </a:p>
          <a:p>
            <a:pPr lvl="1"/>
            <a:r>
              <a:rPr lang="en-GB" dirty="0"/>
              <a:t>Its status remains the same – i.e. depends on whether this is primary or delegated legislation</a:t>
            </a:r>
          </a:p>
          <a:p>
            <a:r>
              <a:rPr lang="en-GB" dirty="0"/>
              <a:t>Retained EU Case law</a:t>
            </a:r>
          </a:p>
          <a:p>
            <a:r>
              <a:rPr lang="en-GB" dirty="0"/>
              <a:t>Retained EU legislation (EU(W)A 2018, section 7)</a:t>
            </a:r>
          </a:p>
          <a:p>
            <a:pPr lvl="1"/>
            <a:r>
              <a:rPr lang="en-GB" dirty="0"/>
              <a:t>Principal</a:t>
            </a:r>
          </a:p>
          <a:p>
            <a:pPr lvl="2"/>
            <a:r>
              <a:rPr lang="en-GB" dirty="0"/>
              <a:t>NOT EU tertiary legislation </a:t>
            </a:r>
          </a:p>
          <a:p>
            <a:pPr lvl="2"/>
            <a:r>
              <a:rPr lang="en-GB" dirty="0"/>
              <a:t>Treated as if it is primary legislation</a:t>
            </a:r>
          </a:p>
          <a:p>
            <a:pPr lvl="1"/>
            <a:r>
              <a:rPr lang="en-GB" dirty="0"/>
              <a:t>Minor</a:t>
            </a:r>
          </a:p>
          <a:p>
            <a:pPr lvl="2"/>
            <a:r>
              <a:rPr lang="en-GB" dirty="0"/>
              <a:t>NOT EU Principal legislation</a:t>
            </a:r>
          </a:p>
          <a:p>
            <a:pPr lvl="2"/>
            <a:r>
              <a:rPr lang="en-GB" dirty="0"/>
              <a:t>Treated as if it is secondary legislation</a:t>
            </a:r>
          </a:p>
          <a:p>
            <a:pPr lvl="1"/>
            <a:r>
              <a:rPr lang="en-GB" dirty="0"/>
              <a:t>BUT</a:t>
            </a:r>
          </a:p>
          <a:p>
            <a:pPr lvl="2"/>
            <a:r>
              <a:rPr lang="en-GB" dirty="0"/>
              <a:t>The provisions only relate to how this is REPEALED and so this is not a full account of the status of retained EU law</a:t>
            </a:r>
          </a:p>
          <a:p>
            <a:pPr lvl="2"/>
            <a:r>
              <a:rPr lang="en-GB" dirty="0"/>
              <a:t>Do we apply this distinction by analogy to conflicts with other forms of law?</a:t>
            </a:r>
          </a:p>
          <a:p>
            <a:r>
              <a:rPr lang="en-GB" dirty="0"/>
              <a:t>Directly effective provisions of EU law</a:t>
            </a:r>
          </a:p>
          <a:p>
            <a:pPr lvl="1"/>
            <a:r>
              <a:rPr lang="en-GB" dirty="0"/>
              <a:t>Treated as if this is primary legislation</a:t>
            </a:r>
          </a:p>
          <a:p>
            <a:pPr lvl="1"/>
            <a:r>
              <a:rPr lang="en-GB" dirty="0"/>
              <a:t>BUT – same element of reference to ‘repeal’ only</a:t>
            </a:r>
          </a:p>
        </p:txBody>
      </p:sp>
    </p:spTree>
    <p:extLst>
      <p:ext uri="{BB962C8B-B14F-4D97-AF65-F5344CB8AC3E}">
        <p14:creationId xmlns:p14="http://schemas.microsoft.com/office/powerpoint/2010/main" val="1204520809"/>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773C9-452A-2547-83F0-9B4B16FA348A}"/>
              </a:ext>
            </a:extLst>
          </p:cNvPr>
          <p:cNvSpPr>
            <a:spLocks noGrp="1"/>
          </p:cNvSpPr>
          <p:nvPr>
            <p:ph type="title"/>
          </p:nvPr>
        </p:nvSpPr>
        <p:spPr/>
        <p:txBody>
          <a:bodyPr/>
          <a:lstStyle/>
          <a:p>
            <a:r>
              <a:rPr lang="en-GB" dirty="0"/>
              <a:t>Interpretation: Retained EU law</a:t>
            </a:r>
          </a:p>
        </p:txBody>
      </p:sp>
      <p:sp>
        <p:nvSpPr>
          <p:cNvPr id="3" name="Content Placeholder 2">
            <a:extLst>
              <a:ext uri="{FF2B5EF4-FFF2-40B4-BE49-F238E27FC236}">
                <a16:creationId xmlns:a16="http://schemas.microsoft.com/office/drawing/2014/main" id="{A43E408B-8D97-4043-AA16-DC6F8586D471}"/>
              </a:ext>
            </a:extLst>
          </p:cNvPr>
          <p:cNvSpPr>
            <a:spLocks noGrp="1"/>
          </p:cNvSpPr>
          <p:nvPr>
            <p:ph idx="1"/>
          </p:nvPr>
        </p:nvSpPr>
        <p:spPr/>
        <p:txBody>
          <a:bodyPr>
            <a:normAutofit fontScale="92500" lnSpcReduction="10000"/>
          </a:bodyPr>
          <a:lstStyle/>
          <a:p>
            <a:endParaRPr lang="en-GB" dirty="0"/>
          </a:p>
          <a:p>
            <a:r>
              <a:rPr lang="en-GB" dirty="0"/>
              <a:t>‘Validity, meaning or effect’ interpreted in line with retained EU case law and the general principles of EU law and regard to the limits of EU Competence (at IP Completion Day) (section 6 (3) EU(W)A 2018)</a:t>
            </a:r>
          </a:p>
          <a:p>
            <a:pPr lvl="1"/>
            <a:r>
              <a:rPr lang="en-GB" dirty="0"/>
              <a:t>BUT</a:t>
            </a:r>
          </a:p>
          <a:p>
            <a:pPr lvl="1"/>
            <a:r>
              <a:rPr lang="en-GB" dirty="0"/>
              <a:t>AT THE MOMENT - the Supreme Court is not bound by retained EU case law</a:t>
            </a:r>
          </a:p>
          <a:p>
            <a:pPr lvl="1"/>
            <a:r>
              <a:rPr lang="en-GB" dirty="0">
                <a:solidFill>
                  <a:schemeClr val="tx1"/>
                </a:solidFill>
                <a:hlinkClick r:id="rId2">
                  <a:extLst>
                    <a:ext uri="{A12FA001-AC4F-418D-AE19-62706E023703}">
                      <ahyp:hlinkClr xmlns:ahyp="http://schemas.microsoft.com/office/drawing/2018/hyperlinkcolor" val="tx"/>
                    </a:ext>
                  </a:extLst>
                </a:hlinkClick>
              </a:rPr>
              <a:t>IN THE FUTURE </a:t>
            </a:r>
            <a:r>
              <a:rPr lang="en-GB" dirty="0"/>
              <a:t>– other courts also may not be bound by retained EU case law (and domestic law applying EU case law)(section 6(5A) EU(W)A 2018)</a:t>
            </a:r>
          </a:p>
          <a:p>
            <a:pPr lvl="2"/>
            <a:r>
              <a:rPr lang="en-GB" dirty="0"/>
              <a:t>Consultation </a:t>
            </a:r>
          </a:p>
          <a:p>
            <a:pPr lvl="2"/>
            <a:r>
              <a:rPr lang="en-GB" dirty="0"/>
              <a:t>Court of Appeal and equivalent</a:t>
            </a:r>
          </a:p>
          <a:p>
            <a:pPr lvl="2"/>
            <a:r>
              <a:rPr lang="en-GB" dirty="0"/>
              <a:t>High Court and Court of Appeal and equivalents</a:t>
            </a:r>
          </a:p>
          <a:p>
            <a:r>
              <a:rPr lang="en-GB" dirty="0"/>
              <a:t>NOT bound by decisions made on or after IP Completion Day</a:t>
            </a:r>
          </a:p>
          <a:p>
            <a:pPr lvl="1"/>
            <a:r>
              <a:rPr lang="en-GB" dirty="0"/>
              <a:t>BUT</a:t>
            </a:r>
          </a:p>
          <a:p>
            <a:pPr lvl="1"/>
            <a:r>
              <a:rPr lang="en-GB" dirty="0"/>
              <a:t>MAY have regard to CJEU decision SO FAR AS IT IS RELEVANT TO ANY MATTER BEFORE THE COURT OR TRIBUNAL (section 6(1) EU(W)A 2018)</a:t>
            </a:r>
          </a:p>
        </p:txBody>
      </p:sp>
    </p:spTree>
    <p:extLst>
      <p:ext uri="{BB962C8B-B14F-4D97-AF65-F5344CB8AC3E}">
        <p14:creationId xmlns:p14="http://schemas.microsoft.com/office/powerpoint/2010/main" val="1264349362"/>
      </p:ext>
    </p:extLst>
  </p:cSld>
  <p:clrMapOvr>
    <a:masterClrMapping/>
  </p:clrMapOvr>
  <p:transition spd="slow">
    <p:randomBar dir="vert"/>
  </p:transition>
</p:sld>
</file>

<file path=ppt/theme/theme1.xml><?xml version="1.0" encoding="utf-8"?>
<a:theme xmlns:a="http://schemas.openxmlformats.org/drawingml/2006/main" name="Fr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docProps/app.xml><?xml version="1.0" encoding="utf-8"?>
<Properties xmlns="http://schemas.openxmlformats.org/officeDocument/2006/extended-properties" xmlns:vt="http://schemas.openxmlformats.org/officeDocument/2006/docPropsVTypes">
  <Template>{88D605EC-82D1-6243-8DE0-356941ABF8BB}tf10001124</Template>
  <TotalTime>395</TotalTime>
  <Words>1310</Words>
  <Application>Microsoft Macintosh PowerPoint</Application>
  <PresentationFormat>Widescreen</PresentationFormat>
  <Paragraphs>128</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Corbel</vt:lpstr>
      <vt:lpstr>Wingdings 2</vt:lpstr>
      <vt:lpstr>Frame</vt:lpstr>
      <vt:lpstr>The Nature and Status of ‘Retained EU law’ and ‘Withdrawal Agreement’ Provisions</vt:lpstr>
      <vt:lpstr>Retained EU Law : EU (Withdrawal) Act 2018</vt:lpstr>
      <vt:lpstr>Exceptions and Limitations to Retained EU Law</vt:lpstr>
      <vt:lpstr>Specific Exceptions: Direct EU Legislation</vt:lpstr>
      <vt:lpstr>Specific Limitations: Directives</vt:lpstr>
      <vt:lpstr> Withdrawal Agreement Provisions: European Union (Withdrawal Agreement) Act 2020 </vt:lpstr>
      <vt:lpstr>Unique form of law?</vt:lpstr>
      <vt:lpstr>Status: Retained EU Law</vt:lpstr>
      <vt:lpstr>Interpretation: Retained EU law</vt:lpstr>
      <vt:lpstr>Force: Retained EU Law</vt:lpstr>
      <vt:lpstr>Judicial Review: EU Retained Law</vt:lpstr>
      <vt:lpstr>Status:  Withdrawal Agreement</vt:lpstr>
      <vt:lpstr>Interpretation: Withdrawal Agreement Provisions</vt:lpstr>
      <vt:lpstr>Force: Withdrawal Agreement</vt:lpstr>
      <vt:lpstr>Force and Judicial Review: Withdrawal Agreement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Nature and Status of ‘Retained EU law’ and ‘Withdrawal Agreement’ Provisions</dc:title>
  <dc:creator>Alison Young</dc:creator>
  <cp:lastModifiedBy>Alison Young</cp:lastModifiedBy>
  <cp:revision>31</cp:revision>
  <dcterms:created xsi:type="dcterms:W3CDTF">2020-10-06T17:00:19Z</dcterms:created>
  <dcterms:modified xsi:type="dcterms:W3CDTF">2020-10-07T11:31:30Z</dcterms:modified>
</cp:coreProperties>
</file>