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1" r:id="rId4"/>
    <p:sldMasterId id="2147483683" r:id="rId5"/>
  </p:sldMasterIdLst>
  <p:notesMasterIdLst>
    <p:notesMasterId r:id="rId35"/>
  </p:notesMasterIdLst>
  <p:sldIdLst>
    <p:sldId id="265" r:id="rId6"/>
    <p:sldId id="267" r:id="rId7"/>
    <p:sldId id="268" r:id="rId8"/>
    <p:sldId id="269" r:id="rId9"/>
    <p:sldId id="270" r:id="rId10"/>
    <p:sldId id="271" r:id="rId11"/>
    <p:sldId id="272" r:id="rId12"/>
    <p:sldId id="273" r:id="rId13"/>
    <p:sldId id="274" r:id="rId14"/>
    <p:sldId id="275" r:id="rId15"/>
    <p:sldId id="278" r:id="rId16"/>
    <p:sldId id="276" r:id="rId17"/>
    <p:sldId id="299" r:id="rId18"/>
    <p:sldId id="298" r:id="rId19"/>
    <p:sldId id="300" r:id="rId20"/>
    <p:sldId id="257" r:id="rId21"/>
    <p:sldId id="284" r:id="rId22"/>
    <p:sldId id="285" r:id="rId23"/>
    <p:sldId id="286" r:id="rId24"/>
    <p:sldId id="289" r:id="rId25"/>
    <p:sldId id="258" r:id="rId26"/>
    <p:sldId id="260" r:id="rId27"/>
    <p:sldId id="292" r:id="rId28"/>
    <p:sldId id="293" r:id="rId29"/>
    <p:sldId id="294" r:id="rId30"/>
    <p:sldId id="295" r:id="rId31"/>
    <p:sldId id="296" r:id="rId32"/>
    <p:sldId id="297" r:id="rId33"/>
    <p:sldId id="266" r:id="rId34"/>
  </p:sldIdLst>
  <p:sldSz cx="9144000" cy="5143500" type="screen16x9"/>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88482" autoAdjust="0"/>
  </p:normalViewPr>
  <p:slideViewPr>
    <p:cSldViewPr snapToGrid="0">
      <p:cViewPr varScale="1">
        <p:scale>
          <a:sx n="78" d="100"/>
          <a:sy n="78" d="100"/>
        </p:scale>
        <p:origin x="384" y="54"/>
      </p:cViewPr>
      <p:guideLst/>
    </p:cSldViewPr>
  </p:slideViewPr>
  <p:notesTextViewPr>
    <p:cViewPr>
      <p:scale>
        <a:sx n="1" d="1"/>
        <a:sy n="1" d="1"/>
      </p:scale>
      <p:origin x="0" y="0"/>
    </p:cViewPr>
  </p:notesTextViewPr>
  <p:notesViewPr>
    <p:cSldViewPr snapToGrid="0">
      <p:cViewPr>
        <p:scale>
          <a:sx n="46" d="100"/>
          <a:sy n="46" d="100"/>
        </p:scale>
        <p:origin x="2800" y="-1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4F8E1-7B89-4B5D-ADB3-D3F521B651D5}" type="datetimeFigureOut">
              <a:rPr lang="en-GB" smtClean="0"/>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1243C-ED9F-418E-B5D4-35F9FA3C427E}" type="slidenum">
              <a:rPr lang="en-GB" smtClean="0"/>
              <a:t>‹#›</a:t>
            </a:fld>
            <a:endParaRPr lang="en-GB"/>
          </a:p>
        </p:txBody>
      </p:sp>
    </p:spTree>
    <p:extLst>
      <p:ext uri="{BB962C8B-B14F-4D97-AF65-F5344CB8AC3E}">
        <p14:creationId xmlns:p14="http://schemas.microsoft.com/office/powerpoint/2010/main" val="429056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61243C-ED9F-418E-B5D4-35F9FA3C427E}" type="slidenum">
              <a:rPr lang="en-GB" smtClean="0"/>
              <a:t>9</a:t>
            </a:fld>
            <a:endParaRPr lang="en-GB"/>
          </a:p>
        </p:txBody>
      </p:sp>
    </p:spTree>
    <p:extLst>
      <p:ext uri="{BB962C8B-B14F-4D97-AF65-F5344CB8AC3E}">
        <p14:creationId xmlns:p14="http://schemas.microsoft.com/office/powerpoint/2010/main" val="3076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8B6C6-D32C-4724-B437-CA3164C349D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398423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8B6C6-D32C-4724-B437-CA3164C349D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38032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8B6C6-D32C-4724-B437-CA3164C349D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2357821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Slide x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9" name="ProfilePicture3">
            <a:extLst>
              <a:ext uri="{FF2B5EF4-FFF2-40B4-BE49-F238E27FC236}">
                <a16:creationId xmlns:a16="http://schemas.microsoft.com/office/drawing/2014/main" id="{225CE1C9-77DD-48D7-8DE1-60BB2B1FD656}"/>
              </a:ext>
            </a:extLst>
          </p:cNvPr>
          <p:cNvSpPr>
            <a:spLocks noGrp="1"/>
          </p:cNvSpPr>
          <p:nvPr>
            <p:ph type="pic" sz="quarter" idx="28"/>
          </p:nvPr>
        </p:nvSpPr>
        <p:spPr>
          <a:xfrm>
            <a:off x="6229059" y="1440000"/>
            <a:ext cx="1296000" cy="1080000"/>
          </a:xfrm>
        </p:spPr>
        <p:txBody>
          <a:bodyPr/>
          <a:lstStyle>
            <a:lvl1pPr marL="0" indent="0">
              <a:buNone/>
              <a:defRPr sz="900"/>
            </a:lvl1pPr>
          </a:lstStyle>
          <a:p>
            <a:endParaRPr lang="en-GB" dirty="0"/>
          </a:p>
        </p:txBody>
      </p:sp>
      <p:sp>
        <p:nvSpPr>
          <p:cNvPr id="33" name="ProfilePicture2">
            <a:extLst>
              <a:ext uri="{FF2B5EF4-FFF2-40B4-BE49-F238E27FC236}">
                <a16:creationId xmlns:a16="http://schemas.microsoft.com/office/drawing/2014/main" id="{AC9DEB1C-FDFA-45E8-BE09-ADCE84120AA6}"/>
              </a:ext>
            </a:extLst>
          </p:cNvPr>
          <p:cNvSpPr>
            <a:spLocks noGrp="1"/>
          </p:cNvSpPr>
          <p:nvPr>
            <p:ph type="pic" sz="quarter" idx="23"/>
          </p:nvPr>
        </p:nvSpPr>
        <p:spPr>
          <a:xfrm>
            <a:off x="3420747" y="1440000"/>
            <a:ext cx="1296000" cy="1080000"/>
          </a:xfrm>
        </p:spPr>
        <p:txBody>
          <a:bodyPr/>
          <a:lstStyle>
            <a:lvl1pPr marL="0" indent="0">
              <a:buNone/>
              <a:defRPr sz="900"/>
            </a:lvl1pPr>
          </a:lstStyle>
          <a:p>
            <a:endParaRPr lang="en-GB" dirty="0"/>
          </a:p>
        </p:txBody>
      </p:sp>
      <p:sp>
        <p:nvSpPr>
          <p:cNvPr id="17" name="ProfilePicture1">
            <a:extLst>
              <a:ext uri="{FF2B5EF4-FFF2-40B4-BE49-F238E27FC236}">
                <a16:creationId xmlns:a16="http://schemas.microsoft.com/office/drawing/2014/main" id="{F48A1FC3-9540-4ADB-AC7F-9AA0A8235E61}"/>
              </a:ext>
            </a:extLst>
          </p:cNvPr>
          <p:cNvSpPr>
            <a:spLocks noGrp="1"/>
          </p:cNvSpPr>
          <p:nvPr>
            <p:ph type="pic" sz="quarter" idx="13"/>
          </p:nvPr>
        </p:nvSpPr>
        <p:spPr>
          <a:xfrm>
            <a:off x="611187" y="1440000"/>
            <a:ext cx="1296000" cy="1080000"/>
          </a:xfrm>
        </p:spPr>
        <p:txBody>
          <a:bodyPr/>
          <a:lstStyle>
            <a:lvl1pPr marL="0" indent="0">
              <a:buNone/>
              <a:defRPr sz="900"/>
            </a:lvl1pPr>
          </a:lstStyle>
          <a:p>
            <a:endParaRPr lang="en-GB" dirty="0"/>
          </a:p>
        </p:txBody>
      </p:sp>
      <p:sp>
        <p:nvSpPr>
          <p:cNvPr id="6" name="SlideNumberPlaceholder">
            <a:extLst>
              <a:ext uri="{FF2B5EF4-FFF2-40B4-BE49-F238E27FC236}">
                <a16:creationId xmlns:a16="http://schemas.microsoft.com/office/drawing/2014/main" id="{FFE5B25D-75CC-45BA-AFEF-FA59E9ED3F28}"/>
              </a:ext>
            </a:extLst>
          </p:cNvPr>
          <p:cNvSpPr>
            <a:spLocks noGrp="1"/>
          </p:cNvSpPr>
          <p:nvPr>
            <p:ph type="sldNum" sz="quarter" idx="18"/>
          </p:nvPr>
        </p:nvSpPr>
        <p:spPr/>
        <p:txBody>
          <a:bodyPr/>
          <a:lstStyle/>
          <a:p>
            <a:fld id="{88FCD685-7351-44BA-95C6-C2AA00354D7E}" type="slidenum">
              <a:rPr lang="en-GB" smtClean="0"/>
              <a:pPr/>
              <a:t>‹#›</a:t>
            </a:fld>
            <a:endParaRPr lang="en-GB" dirty="0"/>
          </a:p>
        </p:txBody>
      </p:sp>
      <p:sp>
        <p:nvSpPr>
          <p:cNvPr id="35" name="ProfileEmail3">
            <a:extLst>
              <a:ext uri="{FF2B5EF4-FFF2-40B4-BE49-F238E27FC236}">
                <a16:creationId xmlns:a16="http://schemas.microsoft.com/office/drawing/2014/main" id="{494461E9-5631-488D-9D06-D01DE4F46207}"/>
              </a:ext>
            </a:extLst>
          </p:cNvPr>
          <p:cNvSpPr>
            <a:spLocks noGrp="1"/>
          </p:cNvSpPr>
          <p:nvPr>
            <p:ph type="body" sz="quarter" idx="24" hasCustomPrompt="1"/>
          </p:nvPr>
        </p:nvSpPr>
        <p:spPr>
          <a:xfrm>
            <a:off x="6157024" y="2556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36" name="ProfileTelNo3">
            <a:extLst>
              <a:ext uri="{FF2B5EF4-FFF2-40B4-BE49-F238E27FC236}">
                <a16:creationId xmlns:a16="http://schemas.microsoft.com/office/drawing/2014/main" id="{0FD2336C-A07A-4ECF-9755-971F2162024A}"/>
              </a:ext>
            </a:extLst>
          </p:cNvPr>
          <p:cNvSpPr>
            <a:spLocks noGrp="1"/>
          </p:cNvSpPr>
          <p:nvPr>
            <p:ph type="body" sz="quarter" idx="25" hasCustomPrompt="1"/>
          </p:nvPr>
        </p:nvSpPr>
        <p:spPr>
          <a:xfrm>
            <a:off x="6157024" y="2268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38" name="ProfileName3">
            <a:extLst>
              <a:ext uri="{FF2B5EF4-FFF2-40B4-BE49-F238E27FC236}">
                <a16:creationId xmlns:a16="http://schemas.microsoft.com/office/drawing/2014/main" id="{2E1539B2-3205-4576-8A0C-9D4288300546}"/>
              </a:ext>
            </a:extLst>
          </p:cNvPr>
          <p:cNvSpPr>
            <a:spLocks noGrp="1"/>
          </p:cNvSpPr>
          <p:nvPr>
            <p:ph type="body" sz="quarter" idx="27" hasCustomPrompt="1"/>
          </p:nvPr>
        </p:nvSpPr>
        <p:spPr>
          <a:xfrm>
            <a:off x="7236000" y="1440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37" name="ProfileJobTitle3">
            <a:extLst>
              <a:ext uri="{FF2B5EF4-FFF2-40B4-BE49-F238E27FC236}">
                <a16:creationId xmlns:a16="http://schemas.microsoft.com/office/drawing/2014/main" id="{ED0C5900-7C00-4122-A225-AA202A33AF94}"/>
              </a:ext>
            </a:extLst>
          </p:cNvPr>
          <p:cNvSpPr>
            <a:spLocks noGrp="1"/>
          </p:cNvSpPr>
          <p:nvPr>
            <p:ph type="body" sz="quarter" idx="26" hasCustomPrompt="1"/>
          </p:nvPr>
        </p:nvSpPr>
        <p:spPr>
          <a:xfrm>
            <a:off x="7489059" y="1872000"/>
            <a:ext cx="1188000" cy="360000"/>
          </a:xfrm>
          <a:noFill/>
        </p:spPr>
        <p:txBody>
          <a:bodyPr lIns="0" rIns="108000" anchor="ctr" anchorCtr="0"/>
          <a:lstStyle>
            <a:lvl1pPr marL="0" indent="0" algn="r">
              <a:lnSpc>
                <a:spcPct val="100000"/>
              </a:lnSpc>
              <a:spcBef>
                <a:spcPts val="0"/>
              </a:spcBef>
              <a:spcAft>
                <a:spcPts val="0"/>
              </a:spcAft>
              <a:buFontTx/>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29" name="ProfileEmail2">
            <a:extLst>
              <a:ext uri="{FF2B5EF4-FFF2-40B4-BE49-F238E27FC236}">
                <a16:creationId xmlns:a16="http://schemas.microsoft.com/office/drawing/2014/main" id="{5F57BD85-4A65-4EAE-BB47-939A752CA64C}"/>
              </a:ext>
            </a:extLst>
          </p:cNvPr>
          <p:cNvSpPr>
            <a:spLocks noGrp="1"/>
          </p:cNvSpPr>
          <p:nvPr>
            <p:ph type="body" sz="quarter" idx="19" hasCustomPrompt="1"/>
          </p:nvPr>
        </p:nvSpPr>
        <p:spPr>
          <a:xfrm>
            <a:off x="3348712" y="2556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30" name="ProfileTelNo2">
            <a:extLst>
              <a:ext uri="{FF2B5EF4-FFF2-40B4-BE49-F238E27FC236}">
                <a16:creationId xmlns:a16="http://schemas.microsoft.com/office/drawing/2014/main" id="{378C4CF2-A059-44B5-B9B2-A19C3EF7F009}"/>
              </a:ext>
            </a:extLst>
          </p:cNvPr>
          <p:cNvSpPr>
            <a:spLocks noGrp="1"/>
          </p:cNvSpPr>
          <p:nvPr>
            <p:ph type="body" sz="quarter" idx="20" hasCustomPrompt="1"/>
          </p:nvPr>
        </p:nvSpPr>
        <p:spPr>
          <a:xfrm>
            <a:off x="3348712" y="2268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31" name="ProfileJobTitle2">
            <a:extLst>
              <a:ext uri="{FF2B5EF4-FFF2-40B4-BE49-F238E27FC236}">
                <a16:creationId xmlns:a16="http://schemas.microsoft.com/office/drawing/2014/main" id="{76E0C833-CA88-430D-9882-FBED67F6BF4D}"/>
              </a:ext>
            </a:extLst>
          </p:cNvPr>
          <p:cNvSpPr>
            <a:spLocks noGrp="1"/>
          </p:cNvSpPr>
          <p:nvPr>
            <p:ph type="body" sz="quarter" idx="21" hasCustomPrompt="1"/>
          </p:nvPr>
        </p:nvSpPr>
        <p:spPr>
          <a:xfrm>
            <a:off x="4680747" y="1872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32" name="ProfileName2">
            <a:extLst>
              <a:ext uri="{FF2B5EF4-FFF2-40B4-BE49-F238E27FC236}">
                <a16:creationId xmlns:a16="http://schemas.microsoft.com/office/drawing/2014/main" id="{C85F37B1-1141-40FC-A3A7-297B6C5A0441}"/>
              </a:ext>
            </a:extLst>
          </p:cNvPr>
          <p:cNvSpPr>
            <a:spLocks noGrp="1"/>
          </p:cNvSpPr>
          <p:nvPr>
            <p:ph type="body" sz="quarter" idx="22" hasCustomPrompt="1"/>
          </p:nvPr>
        </p:nvSpPr>
        <p:spPr>
          <a:xfrm>
            <a:off x="4429560" y="1440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22" name="ProfileEmail1">
            <a:extLst>
              <a:ext uri="{FF2B5EF4-FFF2-40B4-BE49-F238E27FC236}">
                <a16:creationId xmlns:a16="http://schemas.microsoft.com/office/drawing/2014/main" id="{05ABC752-5E6A-4211-8E3E-5031F99CF7ED}"/>
              </a:ext>
            </a:extLst>
          </p:cNvPr>
          <p:cNvSpPr>
            <a:spLocks noGrp="1"/>
          </p:cNvSpPr>
          <p:nvPr>
            <p:ph type="body" sz="quarter" idx="15" hasCustomPrompt="1"/>
          </p:nvPr>
        </p:nvSpPr>
        <p:spPr>
          <a:xfrm>
            <a:off x="539152" y="2556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19" name="ProfileTelNo1">
            <a:extLst>
              <a:ext uri="{FF2B5EF4-FFF2-40B4-BE49-F238E27FC236}">
                <a16:creationId xmlns:a16="http://schemas.microsoft.com/office/drawing/2014/main" id="{C321639F-59B8-41F2-AAE9-B3DED60B769F}"/>
              </a:ext>
            </a:extLst>
          </p:cNvPr>
          <p:cNvSpPr>
            <a:spLocks noGrp="1"/>
          </p:cNvSpPr>
          <p:nvPr>
            <p:ph type="body" sz="quarter" idx="14" hasCustomPrompt="1"/>
          </p:nvPr>
        </p:nvSpPr>
        <p:spPr>
          <a:xfrm>
            <a:off x="539152" y="2268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24" name="ProfileJobTitle1">
            <a:extLst>
              <a:ext uri="{FF2B5EF4-FFF2-40B4-BE49-F238E27FC236}">
                <a16:creationId xmlns:a16="http://schemas.microsoft.com/office/drawing/2014/main" id="{C9388781-4343-43D3-B898-F84D26218EDC}"/>
              </a:ext>
            </a:extLst>
          </p:cNvPr>
          <p:cNvSpPr>
            <a:spLocks noGrp="1"/>
          </p:cNvSpPr>
          <p:nvPr>
            <p:ph type="body" sz="quarter" idx="17" hasCustomPrompt="1"/>
          </p:nvPr>
        </p:nvSpPr>
        <p:spPr>
          <a:xfrm>
            <a:off x="1871187" y="1872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23" name="ProfileName1">
            <a:extLst>
              <a:ext uri="{FF2B5EF4-FFF2-40B4-BE49-F238E27FC236}">
                <a16:creationId xmlns:a16="http://schemas.microsoft.com/office/drawing/2014/main" id="{613EF9DA-DEDF-4553-9AA7-D248265B2C52}"/>
              </a:ext>
            </a:extLst>
          </p:cNvPr>
          <p:cNvSpPr>
            <a:spLocks noGrp="1"/>
          </p:cNvSpPr>
          <p:nvPr>
            <p:ph type="body" sz="quarter" idx="16" hasCustomPrompt="1"/>
          </p:nvPr>
        </p:nvSpPr>
        <p:spPr>
          <a:xfrm>
            <a:off x="1620000" y="1440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2" name="TitlePlaceholder">
            <a:extLst>
              <a:ext uri="{FF2B5EF4-FFF2-40B4-BE49-F238E27FC236}">
                <a16:creationId xmlns:a16="http://schemas.microsoft.com/office/drawing/2014/main" id="{AAD016E3-9282-4828-B66C-4F5DFE96D7C6}"/>
              </a:ext>
            </a:extLst>
          </p:cNvPr>
          <p:cNvSpPr>
            <a:spLocks noGrp="1"/>
          </p:cNvSpPr>
          <p:nvPr>
            <p:ph type="title"/>
          </p:nvPr>
        </p:nvSpPr>
        <p:spPr/>
        <p:txBody>
          <a:bodyPr/>
          <a:lstStyle>
            <a:lvl1pPr>
              <a:defRPr>
                <a:solidFill>
                  <a:srgbClr val="FFFFFF"/>
                </a:solidFill>
              </a:defRPr>
            </a:lvl1pPr>
          </a:lstStyle>
          <a:p>
            <a:r>
              <a:rPr lang="en-US" dirty="0"/>
              <a:t>Click to edit Master title style</a:t>
            </a:r>
            <a:endParaRPr lang="en-GB" dirty="0"/>
          </a:p>
        </p:txBody>
      </p:sp>
      <p:sp>
        <p:nvSpPr>
          <p:cNvPr id="58" name="PresentationTitlePlaceholder">
            <a:extLst>
              <a:ext uri="{FF2B5EF4-FFF2-40B4-BE49-F238E27FC236}">
                <a16:creationId xmlns:a16="http://schemas.microsoft.com/office/drawing/2014/main" id="{3696A88D-6946-420D-ACDA-5419A888AAA2}"/>
              </a:ext>
            </a:extLst>
          </p:cNvPr>
          <p:cNvSpPr txBox="1"/>
          <p:nvPr userDrawn="1"/>
        </p:nvSpPr>
        <p:spPr>
          <a:xfrm>
            <a:off x="539750" y="180000"/>
            <a:ext cx="8208000" cy="369332"/>
          </a:xfrm>
          <a:prstGeom prst="rect">
            <a:avLst/>
          </a:prstGeom>
          <a:noFill/>
        </p:spPr>
        <p:txBody>
          <a:bodyPr wrap="square" lIns="0" tIns="0" rIns="0" bIns="0" rtlCol="0">
            <a:noAutofit/>
          </a:bodyPr>
          <a:lstStyle/>
          <a:p>
            <a:r>
              <a:rPr lang="en-GB" sz="1500" smtClean="0">
                <a:solidFill>
                  <a:srgbClr val="FFFFFF"/>
                </a:solidFill>
                <a:latin typeface="Calibri" panose="020F0502020204030204" pitchFamily="34" charset="0"/>
                <a:cs typeface="Calibri" panose="020F0502020204030204" pitchFamily="34" charset="0"/>
              </a:rPr>
              <a:t>EU-UK Trade and Cooperation Agreement and the free flow of personal data:  A solid foundation?</a:t>
            </a:r>
            <a:endParaRPr lang="en-GB" sz="1500" dirty="0">
              <a:solidFill>
                <a:srgbClr val="FFFFFF"/>
              </a:solidFill>
              <a:latin typeface="Calibri" panose="020F0502020204030204" pitchFamily="34" charset="0"/>
              <a:cs typeface="Calibri" panose="020F0502020204030204" pitchFamily="34" charset="0"/>
            </a:endParaRPr>
          </a:p>
        </p:txBody>
      </p:sp>
      <p:sp>
        <p:nvSpPr>
          <p:cNvPr id="59" name="ProfileTelNo1">
            <a:extLst>
              <a:ext uri="{FF2B5EF4-FFF2-40B4-BE49-F238E27FC236}">
                <a16:creationId xmlns:a16="http://schemas.microsoft.com/office/drawing/2014/main" id="{9E0FE949-FE6F-4A36-BB6E-D8749AC1D167}"/>
              </a:ext>
            </a:extLst>
          </p:cNvPr>
          <p:cNvSpPr>
            <a:spLocks noGrp="1"/>
          </p:cNvSpPr>
          <p:nvPr>
            <p:ph type="body" sz="quarter" idx="44"/>
          </p:nvPr>
        </p:nvSpPr>
        <p:spPr>
          <a:xfrm>
            <a:off x="538304" y="1440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61" name="ProfileTelNo1">
            <a:extLst>
              <a:ext uri="{FF2B5EF4-FFF2-40B4-BE49-F238E27FC236}">
                <a16:creationId xmlns:a16="http://schemas.microsoft.com/office/drawing/2014/main" id="{6169242F-0B0D-42B9-BB9A-EEC4B14FF2AE}"/>
              </a:ext>
            </a:extLst>
          </p:cNvPr>
          <p:cNvSpPr>
            <a:spLocks noGrp="1"/>
          </p:cNvSpPr>
          <p:nvPr>
            <p:ph type="body" sz="quarter" idx="45"/>
          </p:nvPr>
        </p:nvSpPr>
        <p:spPr>
          <a:xfrm>
            <a:off x="3348000" y="1440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62" name="ProfileTelNo1">
            <a:extLst>
              <a:ext uri="{FF2B5EF4-FFF2-40B4-BE49-F238E27FC236}">
                <a16:creationId xmlns:a16="http://schemas.microsoft.com/office/drawing/2014/main" id="{DF75037F-6653-4920-8DA2-BF1AA793808D}"/>
              </a:ext>
            </a:extLst>
          </p:cNvPr>
          <p:cNvSpPr>
            <a:spLocks noGrp="1"/>
          </p:cNvSpPr>
          <p:nvPr>
            <p:ph type="body" sz="quarter" idx="46"/>
          </p:nvPr>
        </p:nvSpPr>
        <p:spPr>
          <a:xfrm>
            <a:off x="6156000" y="1440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46" name="ProfilePicture6">
            <a:extLst>
              <a:ext uri="{FF2B5EF4-FFF2-40B4-BE49-F238E27FC236}">
                <a16:creationId xmlns:a16="http://schemas.microsoft.com/office/drawing/2014/main" id="{38D8929B-0A84-4DF7-8085-985C507D1C11}"/>
              </a:ext>
            </a:extLst>
          </p:cNvPr>
          <p:cNvSpPr>
            <a:spLocks noGrp="1"/>
          </p:cNvSpPr>
          <p:nvPr>
            <p:ph type="pic" sz="quarter" idx="47"/>
          </p:nvPr>
        </p:nvSpPr>
        <p:spPr>
          <a:xfrm>
            <a:off x="6228211" y="3096000"/>
            <a:ext cx="1296000" cy="1080000"/>
          </a:xfrm>
        </p:spPr>
        <p:txBody>
          <a:bodyPr/>
          <a:lstStyle>
            <a:lvl1pPr marL="0" indent="0">
              <a:buNone/>
              <a:defRPr sz="900"/>
            </a:lvl1pPr>
          </a:lstStyle>
          <a:p>
            <a:endParaRPr lang="en-GB" dirty="0"/>
          </a:p>
        </p:txBody>
      </p:sp>
      <p:sp>
        <p:nvSpPr>
          <p:cNvPr id="52" name="ProfilePicture5">
            <a:extLst>
              <a:ext uri="{FF2B5EF4-FFF2-40B4-BE49-F238E27FC236}">
                <a16:creationId xmlns:a16="http://schemas.microsoft.com/office/drawing/2014/main" id="{3D9214A9-0884-4200-9638-AD8741E0E9C2}"/>
              </a:ext>
            </a:extLst>
          </p:cNvPr>
          <p:cNvSpPr>
            <a:spLocks noGrp="1"/>
          </p:cNvSpPr>
          <p:nvPr>
            <p:ph type="pic" sz="quarter" idx="48"/>
          </p:nvPr>
        </p:nvSpPr>
        <p:spPr>
          <a:xfrm>
            <a:off x="3419899" y="3096000"/>
            <a:ext cx="1296000" cy="1080000"/>
          </a:xfrm>
        </p:spPr>
        <p:txBody>
          <a:bodyPr/>
          <a:lstStyle>
            <a:lvl1pPr marL="0" indent="0">
              <a:buNone/>
              <a:defRPr sz="900"/>
            </a:lvl1pPr>
          </a:lstStyle>
          <a:p>
            <a:endParaRPr lang="en-GB" dirty="0"/>
          </a:p>
        </p:txBody>
      </p:sp>
      <p:sp>
        <p:nvSpPr>
          <p:cNvPr id="60" name="ProfilePicture4">
            <a:extLst>
              <a:ext uri="{FF2B5EF4-FFF2-40B4-BE49-F238E27FC236}">
                <a16:creationId xmlns:a16="http://schemas.microsoft.com/office/drawing/2014/main" id="{392D982B-EC91-4969-B38B-524E38EC5507}"/>
              </a:ext>
            </a:extLst>
          </p:cNvPr>
          <p:cNvSpPr>
            <a:spLocks noGrp="1"/>
          </p:cNvSpPr>
          <p:nvPr>
            <p:ph type="pic" sz="quarter" idx="49"/>
          </p:nvPr>
        </p:nvSpPr>
        <p:spPr>
          <a:xfrm>
            <a:off x="610339" y="3096000"/>
            <a:ext cx="1296000" cy="1080000"/>
          </a:xfrm>
        </p:spPr>
        <p:txBody>
          <a:bodyPr/>
          <a:lstStyle>
            <a:lvl1pPr marL="0" indent="0">
              <a:buNone/>
              <a:defRPr sz="900"/>
            </a:lvl1pPr>
          </a:lstStyle>
          <a:p>
            <a:endParaRPr lang="en-GB" dirty="0"/>
          </a:p>
        </p:txBody>
      </p:sp>
      <p:sp>
        <p:nvSpPr>
          <p:cNvPr id="66" name="ProfileEmail6">
            <a:extLst>
              <a:ext uri="{FF2B5EF4-FFF2-40B4-BE49-F238E27FC236}">
                <a16:creationId xmlns:a16="http://schemas.microsoft.com/office/drawing/2014/main" id="{7C3A9807-7A10-442E-941B-6E7A767A8D0F}"/>
              </a:ext>
            </a:extLst>
          </p:cNvPr>
          <p:cNvSpPr>
            <a:spLocks noGrp="1"/>
          </p:cNvSpPr>
          <p:nvPr>
            <p:ph type="body" sz="quarter" idx="50" hasCustomPrompt="1"/>
          </p:nvPr>
        </p:nvSpPr>
        <p:spPr>
          <a:xfrm>
            <a:off x="6156176" y="4212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67" name="ProfileTelNo6">
            <a:extLst>
              <a:ext uri="{FF2B5EF4-FFF2-40B4-BE49-F238E27FC236}">
                <a16:creationId xmlns:a16="http://schemas.microsoft.com/office/drawing/2014/main" id="{025658FB-623E-4AEB-BD9C-6112DA352F77}"/>
              </a:ext>
            </a:extLst>
          </p:cNvPr>
          <p:cNvSpPr>
            <a:spLocks noGrp="1"/>
          </p:cNvSpPr>
          <p:nvPr>
            <p:ph type="body" sz="quarter" idx="51" hasCustomPrompt="1"/>
          </p:nvPr>
        </p:nvSpPr>
        <p:spPr>
          <a:xfrm>
            <a:off x="6156176" y="3924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68" name="ProfileName6">
            <a:extLst>
              <a:ext uri="{FF2B5EF4-FFF2-40B4-BE49-F238E27FC236}">
                <a16:creationId xmlns:a16="http://schemas.microsoft.com/office/drawing/2014/main" id="{61392A26-1588-4E1D-A0CB-9B8E28438F08}"/>
              </a:ext>
            </a:extLst>
          </p:cNvPr>
          <p:cNvSpPr>
            <a:spLocks noGrp="1"/>
          </p:cNvSpPr>
          <p:nvPr>
            <p:ph type="body" sz="quarter" idx="52" hasCustomPrompt="1"/>
          </p:nvPr>
        </p:nvSpPr>
        <p:spPr>
          <a:xfrm>
            <a:off x="7237024" y="3096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69" name="ProfileJobTitle6">
            <a:extLst>
              <a:ext uri="{FF2B5EF4-FFF2-40B4-BE49-F238E27FC236}">
                <a16:creationId xmlns:a16="http://schemas.microsoft.com/office/drawing/2014/main" id="{334B6F56-63AC-4399-8B2C-6EAA407FBC7B}"/>
              </a:ext>
            </a:extLst>
          </p:cNvPr>
          <p:cNvSpPr>
            <a:spLocks noGrp="1"/>
          </p:cNvSpPr>
          <p:nvPr>
            <p:ph type="body" sz="quarter" idx="53" hasCustomPrompt="1"/>
          </p:nvPr>
        </p:nvSpPr>
        <p:spPr>
          <a:xfrm>
            <a:off x="7488211" y="3528000"/>
            <a:ext cx="1188000" cy="360000"/>
          </a:xfrm>
          <a:noFill/>
        </p:spPr>
        <p:txBody>
          <a:bodyPr lIns="0" rIns="108000" anchor="ctr" anchorCtr="0"/>
          <a:lstStyle>
            <a:lvl1pPr marL="0" indent="0" algn="r">
              <a:lnSpc>
                <a:spcPct val="100000"/>
              </a:lnSpc>
              <a:spcBef>
                <a:spcPts val="0"/>
              </a:spcBef>
              <a:spcAft>
                <a:spcPts val="0"/>
              </a:spcAft>
              <a:buFontTx/>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70" name="ProfileEmail5">
            <a:extLst>
              <a:ext uri="{FF2B5EF4-FFF2-40B4-BE49-F238E27FC236}">
                <a16:creationId xmlns:a16="http://schemas.microsoft.com/office/drawing/2014/main" id="{AB5775A6-3752-4AE7-A36B-8B640353A432}"/>
              </a:ext>
            </a:extLst>
          </p:cNvPr>
          <p:cNvSpPr>
            <a:spLocks noGrp="1"/>
          </p:cNvSpPr>
          <p:nvPr>
            <p:ph type="body" sz="quarter" idx="54" hasCustomPrompt="1"/>
          </p:nvPr>
        </p:nvSpPr>
        <p:spPr>
          <a:xfrm>
            <a:off x="3347864" y="4212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71" name="ProfileTelNo5">
            <a:extLst>
              <a:ext uri="{FF2B5EF4-FFF2-40B4-BE49-F238E27FC236}">
                <a16:creationId xmlns:a16="http://schemas.microsoft.com/office/drawing/2014/main" id="{479465C6-3E97-49A3-80A4-5B3E5453AA87}"/>
              </a:ext>
            </a:extLst>
          </p:cNvPr>
          <p:cNvSpPr>
            <a:spLocks noGrp="1"/>
          </p:cNvSpPr>
          <p:nvPr>
            <p:ph type="body" sz="quarter" idx="55" hasCustomPrompt="1"/>
          </p:nvPr>
        </p:nvSpPr>
        <p:spPr>
          <a:xfrm>
            <a:off x="3347864" y="3924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72" name="ProfileJobTitle5">
            <a:extLst>
              <a:ext uri="{FF2B5EF4-FFF2-40B4-BE49-F238E27FC236}">
                <a16:creationId xmlns:a16="http://schemas.microsoft.com/office/drawing/2014/main" id="{5332F5AF-D299-4C9B-892F-7A59BE9D777E}"/>
              </a:ext>
            </a:extLst>
          </p:cNvPr>
          <p:cNvSpPr>
            <a:spLocks noGrp="1"/>
          </p:cNvSpPr>
          <p:nvPr>
            <p:ph type="body" sz="quarter" idx="56" hasCustomPrompt="1"/>
          </p:nvPr>
        </p:nvSpPr>
        <p:spPr>
          <a:xfrm>
            <a:off x="4679899" y="3528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73" name="ProfileName5">
            <a:extLst>
              <a:ext uri="{FF2B5EF4-FFF2-40B4-BE49-F238E27FC236}">
                <a16:creationId xmlns:a16="http://schemas.microsoft.com/office/drawing/2014/main" id="{1607106B-F6F1-4A45-8380-2E93D25FBD73}"/>
              </a:ext>
            </a:extLst>
          </p:cNvPr>
          <p:cNvSpPr>
            <a:spLocks noGrp="1"/>
          </p:cNvSpPr>
          <p:nvPr>
            <p:ph type="body" sz="quarter" idx="57" hasCustomPrompt="1"/>
          </p:nvPr>
        </p:nvSpPr>
        <p:spPr>
          <a:xfrm>
            <a:off x="4428712" y="3096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74" name="ProfileEmail4">
            <a:extLst>
              <a:ext uri="{FF2B5EF4-FFF2-40B4-BE49-F238E27FC236}">
                <a16:creationId xmlns:a16="http://schemas.microsoft.com/office/drawing/2014/main" id="{3B5F8942-43DC-4844-9247-F0B3C527FDD0}"/>
              </a:ext>
            </a:extLst>
          </p:cNvPr>
          <p:cNvSpPr>
            <a:spLocks noGrp="1"/>
          </p:cNvSpPr>
          <p:nvPr>
            <p:ph type="body" sz="quarter" idx="58" hasCustomPrompt="1"/>
          </p:nvPr>
        </p:nvSpPr>
        <p:spPr>
          <a:xfrm>
            <a:off x="538304" y="4212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75" name="ProfileTelNo3">
            <a:extLst>
              <a:ext uri="{FF2B5EF4-FFF2-40B4-BE49-F238E27FC236}">
                <a16:creationId xmlns:a16="http://schemas.microsoft.com/office/drawing/2014/main" id="{B6085E52-DDCB-4F74-AD77-BFB3A4DB8593}"/>
              </a:ext>
            </a:extLst>
          </p:cNvPr>
          <p:cNvSpPr>
            <a:spLocks noGrp="1"/>
          </p:cNvSpPr>
          <p:nvPr>
            <p:ph type="body" sz="quarter" idx="59" hasCustomPrompt="1"/>
          </p:nvPr>
        </p:nvSpPr>
        <p:spPr>
          <a:xfrm>
            <a:off x="538304" y="3924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76" name="ProfileJobTitle4">
            <a:extLst>
              <a:ext uri="{FF2B5EF4-FFF2-40B4-BE49-F238E27FC236}">
                <a16:creationId xmlns:a16="http://schemas.microsoft.com/office/drawing/2014/main" id="{A4A58BE4-0ABF-46F8-800D-3255CC9457CC}"/>
              </a:ext>
            </a:extLst>
          </p:cNvPr>
          <p:cNvSpPr>
            <a:spLocks noGrp="1"/>
          </p:cNvSpPr>
          <p:nvPr>
            <p:ph type="body" sz="quarter" idx="60" hasCustomPrompt="1"/>
          </p:nvPr>
        </p:nvSpPr>
        <p:spPr>
          <a:xfrm>
            <a:off x="1870339" y="3528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77" name="ProfileName4">
            <a:extLst>
              <a:ext uri="{FF2B5EF4-FFF2-40B4-BE49-F238E27FC236}">
                <a16:creationId xmlns:a16="http://schemas.microsoft.com/office/drawing/2014/main" id="{EE21F0AB-A592-4E0F-BB59-4143F8D58AA3}"/>
              </a:ext>
            </a:extLst>
          </p:cNvPr>
          <p:cNvSpPr>
            <a:spLocks noGrp="1"/>
          </p:cNvSpPr>
          <p:nvPr>
            <p:ph type="body" sz="quarter" idx="61" hasCustomPrompt="1"/>
          </p:nvPr>
        </p:nvSpPr>
        <p:spPr>
          <a:xfrm>
            <a:off x="1619152" y="3096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78" name="ProfileTelNo4">
            <a:extLst>
              <a:ext uri="{FF2B5EF4-FFF2-40B4-BE49-F238E27FC236}">
                <a16:creationId xmlns:a16="http://schemas.microsoft.com/office/drawing/2014/main" id="{FF01E03D-CE77-47D4-A560-325A68DAA085}"/>
              </a:ext>
            </a:extLst>
          </p:cNvPr>
          <p:cNvSpPr>
            <a:spLocks noGrp="1"/>
          </p:cNvSpPr>
          <p:nvPr>
            <p:ph type="body" sz="quarter" idx="62"/>
          </p:nvPr>
        </p:nvSpPr>
        <p:spPr>
          <a:xfrm>
            <a:off x="540000" y="3096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79" name="ProfileTelNo5">
            <a:extLst>
              <a:ext uri="{FF2B5EF4-FFF2-40B4-BE49-F238E27FC236}">
                <a16:creationId xmlns:a16="http://schemas.microsoft.com/office/drawing/2014/main" id="{FF532440-699F-4B97-958B-2CB69DC3663F}"/>
              </a:ext>
            </a:extLst>
          </p:cNvPr>
          <p:cNvSpPr>
            <a:spLocks noGrp="1"/>
          </p:cNvSpPr>
          <p:nvPr>
            <p:ph type="body" sz="quarter" idx="63"/>
          </p:nvPr>
        </p:nvSpPr>
        <p:spPr>
          <a:xfrm>
            <a:off x="3347152" y="3096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80" name="ProfileTelNo6">
            <a:extLst>
              <a:ext uri="{FF2B5EF4-FFF2-40B4-BE49-F238E27FC236}">
                <a16:creationId xmlns:a16="http://schemas.microsoft.com/office/drawing/2014/main" id="{827C291C-8100-401D-9429-0E9CF071B8BA}"/>
              </a:ext>
            </a:extLst>
          </p:cNvPr>
          <p:cNvSpPr>
            <a:spLocks noGrp="1"/>
          </p:cNvSpPr>
          <p:nvPr>
            <p:ph type="body" sz="quarter" idx="64"/>
          </p:nvPr>
        </p:nvSpPr>
        <p:spPr>
          <a:xfrm>
            <a:off x="6156000" y="3096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Tree>
    <p:extLst>
      <p:ext uri="{BB962C8B-B14F-4D97-AF65-F5344CB8AC3E}">
        <p14:creationId xmlns:p14="http://schemas.microsoft.com/office/powerpoint/2010/main" val="1797644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ing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NumberPlaceholder">
            <a:extLst>
              <a:ext uri="{FF2B5EF4-FFF2-40B4-BE49-F238E27FC236}">
                <a16:creationId xmlns:a16="http://schemas.microsoft.com/office/drawing/2014/main" id="{05E22A60-87FF-45AE-9F5E-22726DD99BC6}"/>
              </a:ext>
            </a:extLst>
          </p:cNvPr>
          <p:cNvSpPr>
            <a:spLocks noGrp="1"/>
          </p:cNvSpPr>
          <p:nvPr>
            <p:ph type="sldNum" sz="quarter" idx="14"/>
          </p:nvPr>
        </p:nvSpPr>
        <p:spPr/>
        <p:txBody>
          <a:bodyPr/>
          <a:lstStyle>
            <a:lvl1pPr>
              <a:defRPr sz="1000">
                <a:latin typeface="Calibri" panose="020F0502020204030204" pitchFamily="34" charset="0"/>
                <a:cs typeface="Calibri" panose="020F0502020204030204" pitchFamily="34" charset="0"/>
              </a:defRPr>
            </a:lvl1pPr>
          </a:lstStyle>
          <a:p>
            <a:fld id="{88FCD685-7351-44BA-95C6-C2AA00354D7E}" type="slidenum">
              <a:rPr lang="en-GB" smtClean="0"/>
              <a:pPr/>
              <a:t>‹#›</a:t>
            </a:fld>
            <a:endParaRPr lang="en-GB" dirty="0"/>
          </a:p>
        </p:txBody>
      </p:sp>
      <p:sp>
        <p:nvSpPr>
          <p:cNvPr id="8" name="TextPlaceholder">
            <a:extLst>
              <a:ext uri="{FF2B5EF4-FFF2-40B4-BE49-F238E27FC236}">
                <a16:creationId xmlns:a16="http://schemas.microsoft.com/office/drawing/2014/main" id="{FE88CCE9-4D57-4A47-ADB0-6E5BE8D24068}"/>
              </a:ext>
            </a:extLst>
          </p:cNvPr>
          <p:cNvSpPr>
            <a:spLocks noGrp="1"/>
          </p:cNvSpPr>
          <p:nvPr>
            <p:ph sz="quarter" idx="11"/>
          </p:nvPr>
        </p:nvSpPr>
        <p:spPr>
          <a:xfrm>
            <a:off x="539750" y="1440000"/>
            <a:ext cx="8207375" cy="3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Placeholder">
            <a:extLst>
              <a:ext uri="{FF2B5EF4-FFF2-40B4-BE49-F238E27FC236}">
                <a16:creationId xmlns:a16="http://schemas.microsoft.com/office/drawing/2014/main" id="{51C741FF-0061-4680-88A5-D4C12E65E968}"/>
              </a:ext>
            </a:extLst>
          </p:cNvPr>
          <p:cNvSpPr>
            <a:spLocks noGrp="1"/>
          </p:cNvSpPr>
          <p:nvPr>
            <p:ph type="title"/>
          </p:nvPr>
        </p:nvSpPr>
        <p:spPr/>
        <p:txBody>
          <a:bodyPr/>
          <a:lstStyle>
            <a:lvl1pPr>
              <a:defRPr>
                <a:solidFill>
                  <a:srgbClr val="FFFFFF"/>
                </a:solidFill>
              </a:defRPr>
            </a:lvl1pPr>
          </a:lstStyle>
          <a:p>
            <a:r>
              <a:rPr lang="en-US" dirty="0"/>
              <a:t>Click to edit Master title style</a:t>
            </a:r>
            <a:endParaRPr lang="en-GB" dirty="0"/>
          </a:p>
        </p:txBody>
      </p:sp>
      <p:sp>
        <p:nvSpPr>
          <p:cNvPr id="6" name="PresentationTitlePlaceholder">
            <a:extLst>
              <a:ext uri="{FF2B5EF4-FFF2-40B4-BE49-F238E27FC236}">
                <a16:creationId xmlns:a16="http://schemas.microsoft.com/office/drawing/2014/main" id="{11E94912-31D0-4ABB-9BE5-5791267F80BA}"/>
              </a:ext>
            </a:extLst>
          </p:cNvPr>
          <p:cNvSpPr txBox="1"/>
          <p:nvPr userDrawn="1"/>
        </p:nvSpPr>
        <p:spPr>
          <a:xfrm>
            <a:off x="539750" y="180000"/>
            <a:ext cx="8208000" cy="369332"/>
          </a:xfrm>
          <a:prstGeom prst="rect">
            <a:avLst/>
          </a:prstGeom>
          <a:noFill/>
        </p:spPr>
        <p:txBody>
          <a:bodyPr wrap="square" lIns="0" tIns="0" rIns="0" bIns="0" rtlCol="0">
            <a:noAutofit/>
          </a:bodyPr>
          <a:lstStyle/>
          <a:p>
            <a:r>
              <a:rPr lang="en-GB" sz="1500" smtClean="0">
                <a:solidFill>
                  <a:srgbClr val="FFFFFF"/>
                </a:solidFill>
                <a:latin typeface="Calibri" panose="020F0502020204030204" pitchFamily="34" charset="0"/>
                <a:cs typeface="Calibri" panose="020F0502020204030204" pitchFamily="34" charset="0"/>
              </a:rPr>
              <a:t>EU-UK Trade and Cooperation Agreement and the free flow of personal data:  A solid foundation?</a:t>
            </a:r>
            <a:endParaRPr lang="en-GB" sz="15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4936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NumberPlaceholder">
            <a:extLst>
              <a:ext uri="{FF2B5EF4-FFF2-40B4-BE49-F238E27FC236}">
                <a16:creationId xmlns:a16="http://schemas.microsoft.com/office/drawing/2014/main" id="{E85D42A3-77C3-4D94-9D8A-A64353807805}"/>
              </a:ext>
            </a:extLst>
          </p:cNvPr>
          <p:cNvSpPr>
            <a:spLocks noGrp="1"/>
          </p:cNvSpPr>
          <p:nvPr>
            <p:ph type="sldNum" sz="quarter" idx="15"/>
          </p:nvPr>
        </p:nvSpPr>
        <p:spPr/>
        <p:txBody>
          <a:bodyPr/>
          <a:lstStyle/>
          <a:p>
            <a:fld id="{88FCD685-7351-44BA-95C6-C2AA00354D7E}" type="slidenum">
              <a:rPr lang="en-GB" smtClean="0"/>
              <a:pPr/>
              <a:t>‹#›</a:t>
            </a:fld>
            <a:endParaRPr lang="en-GB" dirty="0"/>
          </a:p>
        </p:txBody>
      </p:sp>
      <p:sp>
        <p:nvSpPr>
          <p:cNvPr id="7" name="TextPlaceholder2">
            <a:extLst>
              <a:ext uri="{FF2B5EF4-FFF2-40B4-BE49-F238E27FC236}">
                <a16:creationId xmlns:a16="http://schemas.microsoft.com/office/drawing/2014/main" id="{6BFD5E88-8AFF-4195-9AE8-9E63879EA2BD}"/>
              </a:ext>
            </a:extLst>
          </p:cNvPr>
          <p:cNvSpPr>
            <a:spLocks noGrp="1"/>
          </p:cNvSpPr>
          <p:nvPr>
            <p:ph sz="quarter" idx="12"/>
          </p:nvPr>
        </p:nvSpPr>
        <p:spPr>
          <a:xfrm>
            <a:off x="4787750" y="1441538"/>
            <a:ext cx="3960000" cy="3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Placeholder1">
            <a:extLst>
              <a:ext uri="{FF2B5EF4-FFF2-40B4-BE49-F238E27FC236}">
                <a16:creationId xmlns:a16="http://schemas.microsoft.com/office/drawing/2014/main" id="{01DA5E2A-6E13-4B5D-9A54-5A4653E1C082}"/>
              </a:ext>
            </a:extLst>
          </p:cNvPr>
          <p:cNvSpPr>
            <a:spLocks noGrp="1"/>
          </p:cNvSpPr>
          <p:nvPr>
            <p:ph sz="quarter" idx="11"/>
          </p:nvPr>
        </p:nvSpPr>
        <p:spPr>
          <a:xfrm>
            <a:off x="539750" y="1440000"/>
            <a:ext cx="3960000" cy="3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Placeholder">
            <a:extLst>
              <a:ext uri="{FF2B5EF4-FFF2-40B4-BE49-F238E27FC236}">
                <a16:creationId xmlns:a16="http://schemas.microsoft.com/office/drawing/2014/main" id="{F5638ED3-19C7-4D02-83E1-EFE4CA378F0C}"/>
              </a:ext>
            </a:extLst>
          </p:cNvPr>
          <p:cNvSpPr>
            <a:spLocks noGrp="1"/>
          </p:cNvSpPr>
          <p:nvPr>
            <p:ph type="title"/>
          </p:nvPr>
        </p:nvSpPr>
        <p:spPr/>
        <p:txBody>
          <a:bodyPr/>
          <a:lstStyle>
            <a:lvl1pPr>
              <a:defRPr>
                <a:solidFill>
                  <a:srgbClr val="FFFFFF"/>
                </a:solidFill>
              </a:defRPr>
            </a:lvl1pPr>
          </a:lstStyle>
          <a:p>
            <a:r>
              <a:rPr lang="en-US"/>
              <a:t>Click to edit Master title style</a:t>
            </a:r>
            <a:endParaRPr lang="en-GB"/>
          </a:p>
        </p:txBody>
      </p:sp>
      <p:sp>
        <p:nvSpPr>
          <p:cNvPr id="12" name="PresentationTitlePlaceholder">
            <a:extLst>
              <a:ext uri="{FF2B5EF4-FFF2-40B4-BE49-F238E27FC236}">
                <a16:creationId xmlns:a16="http://schemas.microsoft.com/office/drawing/2014/main" id="{98353E53-51F6-43A8-968A-78A2C6E4ADAD}"/>
              </a:ext>
            </a:extLst>
          </p:cNvPr>
          <p:cNvSpPr txBox="1"/>
          <p:nvPr userDrawn="1"/>
        </p:nvSpPr>
        <p:spPr>
          <a:xfrm>
            <a:off x="539750" y="180000"/>
            <a:ext cx="8208000" cy="369332"/>
          </a:xfrm>
          <a:prstGeom prst="rect">
            <a:avLst/>
          </a:prstGeom>
          <a:noFill/>
        </p:spPr>
        <p:txBody>
          <a:bodyPr wrap="square" lIns="0" tIns="0" rIns="0" bIns="0" rtlCol="0">
            <a:noAutofit/>
          </a:bodyPr>
          <a:lstStyle/>
          <a:p>
            <a:r>
              <a:rPr lang="en-GB" sz="1500" smtClean="0">
                <a:solidFill>
                  <a:srgbClr val="FFFFFF"/>
                </a:solidFill>
                <a:latin typeface="Calibri" panose="020F0502020204030204" pitchFamily="34" charset="0"/>
                <a:cs typeface="Calibri" panose="020F0502020204030204" pitchFamily="34" charset="0"/>
              </a:rPr>
              <a:t>EU-UK Trade and Cooperation Agreement and the free flow of personal data:  A solid foundation?</a:t>
            </a:r>
            <a:endParaRPr lang="en-GB" sz="15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4533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Slide x 6">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9" name="ProfilePicture3">
            <a:extLst>
              <a:ext uri="{FF2B5EF4-FFF2-40B4-BE49-F238E27FC236}">
                <a16:creationId xmlns:a16="http://schemas.microsoft.com/office/drawing/2014/main" id="{225CE1C9-77DD-48D7-8DE1-60BB2B1FD656}"/>
              </a:ext>
            </a:extLst>
          </p:cNvPr>
          <p:cNvSpPr>
            <a:spLocks noGrp="1"/>
          </p:cNvSpPr>
          <p:nvPr>
            <p:ph type="pic" sz="quarter" idx="28"/>
          </p:nvPr>
        </p:nvSpPr>
        <p:spPr>
          <a:xfrm>
            <a:off x="6228000" y="1440000"/>
            <a:ext cx="1296000" cy="1080000"/>
          </a:xfrm>
        </p:spPr>
        <p:txBody>
          <a:bodyPr/>
          <a:lstStyle>
            <a:lvl1pPr marL="0" indent="0">
              <a:buNone/>
              <a:defRPr sz="900"/>
            </a:lvl1pPr>
          </a:lstStyle>
          <a:p>
            <a:endParaRPr lang="en-GB" dirty="0"/>
          </a:p>
        </p:txBody>
      </p:sp>
      <p:sp>
        <p:nvSpPr>
          <p:cNvPr id="33" name="ProfilePicture2">
            <a:extLst>
              <a:ext uri="{FF2B5EF4-FFF2-40B4-BE49-F238E27FC236}">
                <a16:creationId xmlns:a16="http://schemas.microsoft.com/office/drawing/2014/main" id="{AC9DEB1C-FDFA-45E8-BE09-ADCE84120AA6}"/>
              </a:ext>
            </a:extLst>
          </p:cNvPr>
          <p:cNvSpPr>
            <a:spLocks noGrp="1"/>
          </p:cNvSpPr>
          <p:nvPr>
            <p:ph type="pic" sz="quarter" idx="23"/>
          </p:nvPr>
        </p:nvSpPr>
        <p:spPr>
          <a:xfrm>
            <a:off x="3420000" y="1440000"/>
            <a:ext cx="1296000" cy="1080000"/>
          </a:xfrm>
        </p:spPr>
        <p:txBody>
          <a:bodyPr/>
          <a:lstStyle>
            <a:lvl1pPr marL="0" indent="0">
              <a:buNone/>
              <a:defRPr sz="900"/>
            </a:lvl1pPr>
          </a:lstStyle>
          <a:p>
            <a:endParaRPr lang="en-GB" dirty="0"/>
          </a:p>
        </p:txBody>
      </p:sp>
      <p:sp>
        <p:nvSpPr>
          <p:cNvPr id="17" name="ProfilePicture1">
            <a:extLst>
              <a:ext uri="{FF2B5EF4-FFF2-40B4-BE49-F238E27FC236}">
                <a16:creationId xmlns:a16="http://schemas.microsoft.com/office/drawing/2014/main" id="{F48A1FC3-9540-4ADB-AC7F-9AA0A8235E61}"/>
              </a:ext>
            </a:extLst>
          </p:cNvPr>
          <p:cNvSpPr>
            <a:spLocks noGrp="1"/>
          </p:cNvSpPr>
          <p:nvPr>
            <p:ph type="pic" sz="quarter" idx="13"/>
          </p:nvPr>
        </p:nvSpPr>
        <p:spPr>
          <a:xfrm>
            <a:off x="612000" y="1440000"/>
            <a:ext cx="1296000" cy="1080000"/>
          </a:xfrm>
        </p:spPr>
        <p:txBody>
          <a:bodyPr/>
          <a:lstStyle>
            <a:lvl1pPr marL="0" indent="0">
              <a:buNone/>
              <a:defRPr sz="900"/>
            </a:lvl1pPr>
          </a:lstStyle>
          <a:p>
            <a:endParaRPr lang="en-GB" dirty="0"/>
          </a:p>
        </p:txBody>
      </p:sp>
      <p:sp>
        <p:nvSpPr>
          <p:cNvPr id="6" name="SlideNumberPlaceholder">
            <a:extLst>
              <a:ext uri="{FF2B5EF4-FFF2-40B4-BE49-F238E27FC236}">
                <a16:creationId xmlns:a16="http://schemas.microsoft.com/office/drawing/2014/main" id="{FFE5B25D-75CC-45BA-AFEF-FA59E9ED3F28}"/>
              </a:ext>
            </a:extLst>
          </p:cNvPr>
          <p:cNvSpPr>
            <a:spLocks noGrp="1"/>
          </p:cNvSpPr>
          <p:nvPr>
            <p:ph type="sldNum" sz="quarter" idx="18"/>
          </p:nvPr>
        </p:nvSpPr>
        <p:spPr/>
        <p:txBody>
          <a:bodyPr/>
          <a:lstStyle/>
          <a:p>
            <a:fld id="{88FCD685-7351-44BA-95C6-C2AA00354D7E}" type="slidenum">
              <a:rPr lang="en-GB" smtClean="0"/>
              <a:pPr/>
              <a:t>‹#›</a:t>
            </a:fld>
            <a:endParaRPr lang="en-GB" dirty="0"/>
          </a:p>
        </p:txBody>
      </p:sp>
      <p:sp>
        <p:nvSpPr>
          <p:cNvPr id="35" name="ProfileEmail3">
            <a:extLst>
              <a:ext uri="{FF2B5EF4-FFF2-40B4-BE49-F238E27FC236}">
                <a16:creationId xmlns:a16="http://schemas.microsoft.com/office/drawing/2014/main" id="{494461E9-5631-488D-9D06-D01DE4F46207}"/>
              </a:ext>
            </a:extLst>
          </p:cNvPr>
          <p:cNvSpPr>
            <a:spLocks noGrp="1"/>
          </p:cNvSpPr>
          <p:nvPr>
            <p:ph type="body" sz="quarter" idx="24" hasCustomPrompt="1"/>
          </p:nvPr>
        </p:nvSpPr>
        <p:spPr>
          <a:xfrm>
            <a:off x="6157024" y="2556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36" name="ProfileTelNo3">
            <a:extLst>
              <a:ext uri="{FF2B5EF4-FFF2-40B4-BE49-F238E27FC236}">
                <a16:creationId xmlns:a16="http://schemas.microsoft.com/office/drawing/2014/main" id="{0FD2336C-A07A-4ECF-9755-971F2162024A}"/>
              </a:ext>
            </a:extLst>
          </p:cNvPr>
          <p:cNvSpPr>
            <a:spLocks noGrp="1"/>
          </p:cNvSpPr>
          <p:nvPr>
            <p:ph type="body" sz="quarter" idx="25" hasCustomPrompt="1"/>
          </p:nvPr>
        </p:nvSpPr>
        <p:spPr>
          <a:xfrm>
            <a:off x="6157024" y="2268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38" name="ProfileName3">
            <a:extLst>
              <a:ext uri="{FF2B5EF4-FFF2-40B4-BE49-F238E27FC236}">
                <a16:creationId xmlns:a16="http://schemas.microsoft.com/office/drawing/2014/main" id="{2E1539B2-3205-4576-8A0C-9D4288300546}"/>
              </a:ext>
            </a:extLst>
          </p:cNvPr>
          <p:cNvSpPr>
            <a:spLocks noGrp="1"/>
          </p:cNvSpPr>
          <p:nvPr>
            <p:ph type="body" sz="quarter" idx="27" hasCustomPrompt="1"/>
          </p:nvPr>
        </p:nvSpPr>
        <p:spPr>
          <a:xfrm>
            <a:off x="7237872" y="1440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37" name="ProfileJobTitle3">
            <a:extLst>
              <a:ext uri="{FF2B5EF4-FFF2-40B4-BE49-F238E27FC236}">
                <a16:creationId xmlns:a16="http://schemas.microsoft.com/office/drawing/2014/main" id="{ED0C5900-7C00-4122-A225-AA202A33AF94}"/>
              </a:ext>
            </a:extLst>
          </p:cNvPr>
          <p:cNvSpPr>
            <a:spLocks noGrp="1"/>
          </p:cNvSpPr>
          <p:nvPr>
            <p:ph type="body" sz="quarter" idx="26" hasCustomPrompt="1"/>
          </p:nvPr>
        </p:nvSpPr>
        <p:spPr>
          <a:xfrm>
            <a:off x="7489059" y="1872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29" name="ProfileEmail2">
            <a:extLst>
              <a:ext uri="{FF2B5EF4-FFF2-40B4-BE49-F238E27FC236}">
                <a16:creationId xmlns:a16="http://schemas.microsoft.com/office/drawing/2014/main" id="{5F57BD85-4A65-4EAE-BB47-939A752CA64C}"/>
              </a:ext>
            </a:extLst>
          </p:cNvPr>
          <p:cNvSpPr>
            <a:spLocks noGrp="1"/>
          </p:cNvSpPr>
          <p:nvPr>
            <p:ph type="body" sz="quarter" idx="19" hasCustomPrompt="1"/>
          </p:nvPr>
        </p:nvSpPr>
        <p:spPr>
          <a:xfrm>
            <a:off x="3348712" y="2556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30" name="ProfileTelNo2">
            <a:extLst>
              <a:ext uri="{FF2B5EF4-FFF2-40B4-BE49-F238E27FC236}">
                <a16:creationId xmlns:a16="http://schemas.microsoft.com/office/drawing/2014/main" id="{378C4CF2-A059-44B5-B9B2-A19C3EF7F009}"/>
              </a:ext>
            </a:extLst>
          </p:cNvPr>
          <p:cNvSpPr>
            <a:spLocks noGrp="1"/>
          </p:cNvSpPr>
          <p:nvPr>
            <p:ph type="body" sz="quarter" idx="20" hasCustomPrompt="1"/>
          </p:nvPr>
        </p:nvSpPr>
        <p:spPr>
          <a:xfrm>
            <a:off x="3348712" y="2268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31" name="ProfileJobTitle2">
            <a:extLst>
              <a:ext uri="{FF2B5EF4-FFF2-40B4-BE49-F238E27FC236}">
                <a16:creationId xmlns:a16="http://schemas.microsoft.com/office/drawing/2014/main" id="{76E0C833-CA88-430D-9882-FBED67F6BF4D}"/>
              </a:ext>
            </a:extLst>
          </p:cNvPr>
          <p:cNvSpPr>
            <a:spLocks noGrp="1"/>
          </p:cNvSpPr>
          <p:nvPr>
            <p:ph type="body" sz="quarter" idx="21" hasCustomPrompt="1"/>
          </p:nvPr>
        </p:nvSpPr>
        <p:spPr>
          <a:xfrm>
            <a:off x="4680747" y="1872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32" name="ProfileName2">
            <a:extLst>
              <a:ext uri="{FF2B5EF4-FFF2-40B4-BE49-F238E27FC236}">
                <a16:creationId xmlns:a16="http://schemas.microsoft.com/office/drawing/2014/main" id="{C85F37B1-1141-40FC-A3A7-297B6C5A0441}"/>
              </a:ext>
            </a:extLst>
          </p:cNvPr>
          <p:cNvSpPr>
            <a:spLocks noGrp="1"/>
          </p:cNvSpPr>
          <p:nvPr>
            <p:ph type="body" sz="quarter" idx="22" hasCustomPrompt="1"/>
          </p:nvPr>
        </p:nvSpPr>
        <p:spPr>
          <a:xfrm>
            <a:off x="4429560" y="1440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22" name="ProfileEmail1">
            <a:extLst>
              <a:ext uri="{FF2B5EF4-FFF2-40B4-BE49-F238E27FC236}">
                <a16:creationId xmlns:a16="http://schemas.microsoft.com/office/drawing/2014/main" id="{05ABC752-5E6A-4211-8E3E-5031F99CF7ED}"/>
              </a:ext>
            </a:extLst>
          </p:cNvPr>
          <p:cNvSpPr>
            <a:spLocks noGrp="1"/>
          </p:cNvSpPr>
          <p:nvPr>
            <p:ph type="body" sz="quarter" idx="15" hasCustomPrompt="1"/>
          </p:nvPr>
        </p:nvSpPr>
        <p:spPr>
          <a:xfrm>
            <a:off x="539152" y="2556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19" name="ProfileTelNo1">
            <a:extLst>
              <a:ext uri="{FF2B5EF4-FFF2-40B4-BE49-F238E27FC236}">
                <a16:creationId xmlns:a16="http://schemas.microsoft.com/office/drawing/2014/main" id="{C321639F-59B8-41F2-AAE9-B3DED60B769F}"/>
              </a:ext>
            </a:extLst>
          </p:cNvPr>
          <p:cNvSpPr>
            <a:spLocks noGrp="1"/>
          </p:cNvSpPr>
          <p:nvPr>
            <p:ph type="body" sz="quarter" idx="14" hasCustomPrompt="1"/>
          </p:nvPr>
        </p:nvSpPr>
        <p:spPr>
          <a:xfrm>
            <a:off x="539152" y="2268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24" name="ProfileJobTitle1">
            <a:extLst>
              <a:ext uri="{FF2B5EF4-FFF2-40B4-BE49-F238E27FC236}">
                <a16:creationId xmlns:a16="http://schemas.microsoft.com/office/drawing/2014/main" id="{C9388781-4343-43D3-B898-F84D26218EDC}"/>
              </a:ext>
            </a:extLst>
          </p:cNvPr>
          <p:cNvSpPr>
            <a:spLocks noGrp="1"/>
          </p:cNvSpPr>
          <p:nvPr>
            <p:ph type="body" sz="quarter" idx="17" hasCustomPrompt="1"/>
          </p:nvPr>
        </p:nvSpPr>
        <p:spPr>
          <a:xfrm>
            <a:off x="1871187" y="1872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23" name="ProfileName1">
            <a:extLst>
              <a:ext uri="{FF2B5EF4-FFF2-40B4-BE49-F238E27FC236}">
                <a16:creationId xmlns:a16="http://schemas.microsoft.com/office/drawing/2014/main" id="{613EF9DA-DEDF-4553-9AA7-D248265B2C52}"/>
              </a:ext>
            </a:extLst>
          </p:cNvPr>
          <p:cNvSpPr>
            <a:spLocks noGrp="1"/>
          </p:cNvSpPr>
          <p:nvPr>
            <p:ph type="body" sz="quarter" idx="16" hasCustomPrompt="1"/>
          </p:nvPr>
        </p:nvSpPr>
        <p:spPr>
          <a:xfrm>
            <a:off x="1620000" y="1440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2" name="TitlePlaceholder">
            <a:extLst>
              <a:ext uri="{FF2B5EF4-FFF2-40B4-BE49-F238E27FC236}">
                <a16:creationId xmlns:a16="http://schemas.microsoft.com/office/drawing/2014/main" id="{AAD016E3-9282-4828-B66C-4F5DFE96D7C6}"/>
              </a:ext>
            </a:extLst>
          </p:cNvPr>
          <p:cNvSpPr>
            <a:spLocks noGrp="1"/>
          </p:cNvSpPr>
          <p:nvPr>
            <p:ph type="title"/>
          </p:nvPr>
        </p:nvSpPr>
        <p:spPr/>
        <p:txBody>
          <a:bodyPr/>
          <a:lstStyle>
            <a:lvl1pPr>
              <a:defRPr>
                <a:solidFill>
                  <a:srgbClr val="FFFFFF"/>
                </a:solidFill>
              </a:defRPr>
            </a:lvl1pPr>
          </a:lstStyle>
          <a:p>
            <a:r>
              <a:rPr lang="en-US" dirty="0"/>
              <a:t>Click to edit Master title style</a:t>
            </a:r>
            <a:endParaRPr lang="en-GB" dirty="0"/>
          </a:p>
        </p:txBody>
      </p:sp>
      <p:sp>
        <p:nvSpPr>
          <p:cNvPr id="58" name="ProfileTelNo1">
            <a:extLst>
              <a:ext uri="{FF2B5EF4-FFF2-40B4-BE49-F238E27FC236}">
                <a16:creationId xmlns:a16="http://schemas.microsoft.com/office/drawing/2014/main" id="{56D45183-C76A-4B6F-8BAF-99DCA0A6C736}"/>
              </a:ext>
            </a:extLst>
          </p:cNvPr>
          <p:cNvSpPr>
            <a:spLocks noGrp="1"/>
          </p:cNvSpPr>
          <p:nvPr>
            <p:ph type="body" sz="quarter" idx="44"/>
          </p:nvPr>
        </p:nvSpPr>
        <p:spPr>
          <a:xfrm>
            <a:off x="538304" y="1440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59" name="ProfileTelNo1">
            <a:extLst>
              <a:ext uri="{FF2B5EF4-FFF2-40B4-BE49-F238E27FC236}">
                <a16:creationId xmlns:a16="http://schemas.microsoft.com/office/drawing/2014/main" id="{848AB6A6-951B-42AD-B24D-39991F90714E}"/>
              </a:ext>
            </a:extLst>
          </p:cNvPr>
          <p:cNvSpPr>
            <a:spLocks noGrp="1"/>
          </p:cNvSpPr>
          <p:nvPr>
            <p:ph type="body" sz="quarter" idx="45"/>
          </p:nvPr>
        </p:nvSpPr>
        <p:spPr>
          <a:xfrm>
            <a:off x="3348000" y="1440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60" name="ProfileTelNo1">
            <a:extLst>
              <a:ext uri="{FF2B5EF4-FFF2-40B4-BE49-F238E27FC236}">
                <a16:creationId xmlns:a16="http://schemas.microsoft.com/office/drawing/2014/main" id="{9A780224-1AD2-4128-B82D-145C0AF835A1}"/>
              </a:ext>
            </a:extLst>
          </p:cNvPr>
          <p:cNvSpPr>
            <a:spLocks noGrp="1"/>
          </p:cNvSpPr>
          <p:nvPr>
            <p:ph type="body" sz="quarter" idx="46"/>
          </p:nvPr>
        </p:nvSpPr>
        <p:spPr>
          <a:xfrm>
            <a:off x="6156000" y="1440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40" name="ProfilePicture6">
            <a:extLst>
              <a:ext uri="{FF2B5EF4-FFF2-40B4-BE49-F238E27FC236}">
                <a16:creationId xmlns:a16="http://schemas.microsoft.com/office/drawing/2014/main" id="{3625B9BC-247A-4104-AC9A-3093195A84FC}"/>
              </a:ext>
            </a:extLst>
          </p:cNvPr>
          <p:cNvSpPr>
            <a:spLocks noGrp="1"/>
          </p:cNvSpPr>
          <p:nvPr>
            <p:ph type="pic" sz="quarter" idx="47"/>
          </p:nvPr>
        </p:nvSpPr>
        <p:spPr>
          <a:xfrm>
            <a:off x="6228211" y="3096000"/>
            <a:ext cx="1296000" cy="1080000"/>
          </a:xfrm>
        </p:spPr>
        <p:txBody>
          <a:bodyPr/>
          <a:lstStyle>
            <a:lvl1pPr marL="0" indent="0">
              <a:buNone/>
              <a:defRPr sz="900"/>
            </a:lvl1pPr>
          </a:lstStyle>
          <a:p>
            <a:endParaRPr lang="en-GB" dirty="0"/>
          </a:p>
        </p:txBody>
      </p:sp>
      <p:sp>
        <p:nvSpPr>
          <p:cNvPr id="46" name="ProfilePicture5">
            <a:extLst>
              <a:ext uri="{FF2B5EF4-FFF2-40B4-BE49-F238E27FC236}">
                <a16:creationId xmlns:a16="http://schemas.microsoft.com/office/drawing/2014/main" id="{B163853C-AE8A-4CD3-B903-C76227D692A1}"/>
              </a:ext>
            </a:extLst>
          </p:cNvPr>
          <p:cNvSpPr>
            <a:spLocks noGrp="1"/>
          </p:cNvSpPr>
          <p:nvPr>
            <p:ph type="pic" sz="quarter" idx="48"/>
          </p:nvPr>
        </p:nvSpPr>
        <p:spPr>
          <a:xfrm>
            <a:off x="3419899" y="3096000"/>
            <a:ext cx="1296000" cy="1080000"/>
          </a:xfrm>
        </p:spPr>
        <p:txBody>
          <a:bodyPr/>
          <a:lstStyle>
            <a:lvl1pPr marL="0" indent="0">
              <a:buNone/>
              <a:defRPr sz="900"/>
            </a:lvl1pPr>
          </a:lstStyle>
          <a:p>
            <a:endParaRPr lang="en-GB" dirty="0"/>
          </a:p>
        </p:txBody>
      </p:sp>
      <p:sp>
        <p:nvSpPr>
          <p:cNvPr id="52" name="ProfilePicture4">
            <a:extLst>
              <a:ext uri="{FF2B5EF4-FFF2-40B4-BE49-F238E27FC236}">
                <a16:creationId xmlns:a16="http://schemas.microsoft.com/office/drawing/2014/main" id="{2E4E217C-4A67-431C-909C-FAC69091CF34}"/>
              </a:ext>
            </a:extLst>
          </p:cNvPr>
          <p:cNvSpPr>
            <a:spLocks noGrp="1"/>
          </p:cNvSpPr>
          <p:nvPr>
            <p:ph type="pic" sz="quarter" idx="49"/>
          </p:nvPr>
        </p:nvSpPr>
        <p:spPr>
          <a:xfrm>
            <a:off x="610339" y="3096000"/>
            <a:ext cx="1296000" cy="1080000"/>
          </a:xfrm>
        </p:spPr>
        <p:txBody>
          <a:bodyPr/>
          <a:lstStyle>
            <a:lvl1pPr marL="0" indent="0">
              <a:buNone/>
              <a:defRPr sz="900"/>
            </a:lvl1pPr>
          </a:lstStyle>
          <a:p>
            <a:endParaRPr lang="en-GB" dirty="0"/>
          </a:p>
        </p:txBody>
      </p:sp>
      <p:sp>
        <p:nvSpPr>
          <p:cNvPr id="64" name="ProfileEmail6">
            <a:extLst>
              <a:ext uri="{FF2B5EF4-FFF2-40B4-BE49-F238E27FC236}">
                <a16:creationId xmlns:a16="http://schemas.microsoft.com/office/drawing/2014/main" id="{F1968D2D-9000-4CF2-A2A0-EFC569AD0DBE}"/>
              </a:ext>
            </a:extLst>
          </p:cNvPr>
          <p:cNvSpPr>
            <a:spLocks noGrp="1"/>
          </p:cNvSpPr>
          <p:nvPr>
            <p:ph type="body" sz="quarter" idx="50" hasCustomPrompt="1"/>
          </p:nvPr>
        </p:nvSpPr>
        <p:spPr>
          <a:xfrm>
            <a:off x="6156176" y="4212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65" name="ProfileTelNo6">
            <a:extLst>
              <a:ext uri="{FF2B5EF4-FFF2-40B4-BE49-F238E27FC236}">
                <a16:creationId xmlns:a16="http://schemas.microsoft.com/office/drawing/2014/main" id="{E1A7C6EC-8343-4DBC-91B9-EA992EF714A8}"/>
              </a:ext>
            </a:extLst>
          </p:cNvPr>
          <p:cNvSpPr>
            <a:spLocks noGrp="1"/>
          </p:cNvSpPr>
          <p:nvPr>
            <p:ph type="body" sz="quarter" idx="51" hasCustomPrompt="1"/>
          </p:nvPr>
        </p:nvSpPr>
        <p:spPr>
          <a:xfrm>
            <a:off x="6156176" y="3924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66" name="ProfileName6">
            <a:extLst>
              <a:ext uri="{FF2B5EF4-FFF2-40B4-BE49-F238E27FC236}">
                <a16:creationId xmlns:a16="http://schemas.microsoft.com/office/drawing/2014/main" id="{1683F604-8849-4597-8F94-661BC79C03FF}"/>
              </a:ext>
            </a:extLst>
          </p:cNvPr>
          <p:cNvSpPr>
            <a:spLocks noGrp="1"/>
          </p:cNvSpPr>
          <p:nvPr>
            <p:ph type="body" sz="quarter" idx="52" hasCustomPrompt="1"/>
          </p:nvPr>
        </p:nvSpPr>
        <p:spPr>
          <a:xfrm>
            <a:off x="7237024" y="3096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67" name="ProfileJobTitle6">
            <a:extLst>
              <a:ext uri="{FF2B5EF4-FFF2-40B4-BE49-F238E27FC236}">
                <a16:creationId xmlns:a16="http://schemas.microsoft.com/office/drawing/2014/main" id="{96538C5A-DD8E-4B56-B868-74EFCD3C5723}"/>
              </a:ext>
            </a:extLst>
          </p:cNvPr>
          <p:cNvSpPr>
            <a:spLocks noGrp="1"/>
          </p:cNvSpPr>
          <p:nvPr>
            <p:ph type="body" sz="quarter" idx="53" hasCustomPrompt="1"/>
          </p:nvPr>
        </p:nvSpPr>
        <p:spPr>
          <a:xfrm>
            <a:off x="7488211" y="3528000"/>
            <a:ext cx="1188000" cy="360000"/>
          </a:xfrm>
          <a:noFill/>
        </p:spPr>
        <p:txBody>
          <a:bodyPr lIns="0" rIns="108000" anchor="ctr" anchorCtr="0"/>
          <a:lstStyle>
            <a:lvl1pPr marL="0" indent="0" algn="r">
              <a:lnSpc>
                <a:spcPct val="100000"/>
              </a:lnSpc>
              <a:spcBef>
                <a:spcPts val="0"/>
              </a:spcBef>
              <a:spcAft>
                <a:spcPts val="0"/>
              </a:spcAft>
              <a:buFontTx/>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68" name="ProfileEmail5">
            <a:extLst>
              <a:ext uri="{FF2B5EF4-FFF2-40B4-BE49-F238E27FC236}">
                <a16:creationId xmlns:a16="http://schemas.microsoft.com/office/drawing/2014/main" id="{5EEC51A6-4BA3-4AFE-806E-FB4AAECE9AFB}"/>
              </a:ext>
            </a:extLst>
          </p:cNvPr>
          <p:cNvSpPr>
            <a:spLocks noGrp="1"/>
          </p:cNvSpPr>
          <p:nvPr>
            <p:ph type="body" sz="quarter" idx="54" hasCustomPrompt="1"/>
          </p:nvPr>
        </p:nvSpPr>
        <p:spPr>
          <a:xfrm>
            <a:off x="3347864" y="4212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69" name="ProfileTelNo5">
            <a:extLst>
              <a:ext uri="{FF2B5EF4-FFF2-40B4-BE49-F238E27FC236}">
                <a16:creationId xmlns:a16="http://schemas.microsoft.com/office/drawing/2014/main" id="{B6C05D29-F2C8-496D-8ABD-7383603AD8D4}"/>
              </a:ext>
            </a:extLst>
          </p:cNvPr>
          <p:cNvSpPr>
            <a:spLocks noGrp="1"/>
          </p:cNvSpPr>
          <p:nvPr>
            <p:ph type="body" sz="quarter" idx="55" hasCustomPrompt="1"/>
          </p:nvPr>
        </p:nvSpPr>
        <p:spPr>
          <a:xfrm>
            <a:off x="3347864" y="3924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70" name="ProfileJobTitle5">
            <a:extLst>
              <a:ext uri="{FF2B5EF4-FFF2-40B4-BE49-F238E27FC236}">
                <a16:creationId xmlns:a16="http://schemas.microsoft.com/office/drawing/2014/main" id="{2D800587-97AB-4A6F-BA03-2F906B6DA2F0}"/>
              </a:ext>
            </a:extLst>
          </p:cNvPr>
          <p:cNvSpPr>
            <a:spLocks noGrp="1"/>
          </p:cNvSpPr>
          <p:nvPr>
            <p:ph type="body" sz="quarter" idx="56" hasCustomPrompt="1"/>
          </p:nvPr>
        </p:nvSpPr>
        <p:spPr>
          <a:xfrm>
            <a:off x="4679899" y="3528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71" name="ProfileName5">
            <a:extLst>
              <a:ext uri="{FF2B5EF4-FFF2-40B4-BE49-F238E27FC236}">
                <a16:creationId xmlns:a16="http://schemas.microsoft.com/office/drawing/2014/main" id="{5C33B4BB-E65B-43B7-8687-43695466E2E2}"/>
              </a:ext>
            </a:extLst>
          </p:cNvPr>
          <p:cNvSpPr>
            <a:spLocks noGrp="1"/>
          </p:cNvSpPr>
          <p:nvPr>
            <p:ph type="body" sz="quarter" idx="57" hasCustomPrompt="1"/>
          </p:nvPr>
        </p:nvSpPr>
        <p:spPr>
          <a:xfrm>
            <a:off x="4428712" y="3096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72" name="ProfileEmail4">
            <a:extLst>
              <a:ext uri="{FF2B5EF4-FFF2-40B4-BE49-F238E27FC236}">
                <a16:creationId xmlns:a16="http://schemas.microsoft.com/office/drawing/2014/main" id="{0DF06CAA-C8AC-4526-90A8-FFF1BCCEBDE8}"/>
              </a:ext>
            </a:extLst>
          </p:cNvPr>
          <p:cNvSpPr>
            <a:spLocks noGrp="1"/>
          </p:cNvSpPr>
          <p:nvPr>
            <p:ph type="body" sz="quarter" idx="58" hasCustomPrompt="1"/>
          </p:nvPr>
        </p:nvSpPr>
        <p:spPr>
          <a:xfrm>
            <a:off x="538304" y="4212000"/>
            <a:ext cx="2520000" cy="252000"/>
          </a:xfrm>
          <a:noFill/>
        </p:spPr>
        <p:txBody>
          <a:bodyPr lIns="216000" rIns="108000" anchor="ctr" anchorCtr="0"/>
          <a:lstStyle>
            <a:lvl1pPr marL="0" indent="0" algn="r">
              <a:lnSpc>
                <a:spcPct val="100000"/>
              </a:lnSpc>
              <a:spcBef>
                <a:spcPts val="0"/>
              </a:spcBef>
              <a:buNone/>
              <a:defRPr sz="900">
                <a:solidFill>
                  <a:schemeClr val="tx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email</a:t>
            </a:r>
            <a:endParaRPr lang="en-GB" dirty="0"/>
          </a:p>
        </p:txBody>
      </p:sp>
      <p:sp>
        <p:nvSpPr>
          <p:cNvPr id="73" name="ProfileTelNo3">
            <a:extLst>
              <a:ext uri="{FF2B5EF4-FFF2-40B4-BE49-F238E27FC236}">
                <a16:creationId xmlns:a16="http://schemas.microsoft.com/office/drawing/2014/main" id="{240F954B-4CAB-4B2B-8A6C-D47F174DBA15}"/>
              </a:ext>
            </a:extLst>
          </p:cNvPr>
          <p:cNvSpPr>
            <a:spLocks noGrp="1"/>
          </p:cNvSpPr>
          <p:nvPr>
            <p:ph type="body" sz="quarter" idx="59" hasCustomPrompt="1"/>
          </p:nvPr>
        </p:nvSpPr>
        <p:spPr>
          <a:xfrm>
            <a:off x="538304" y="3924000"/>
            <a:ext cx="2520000" cy="252000"/>
          </a:xfrm>
          <a:solidFill>
            <a:srgbClr val="009CDE">
              <a:alpha val="85098"/>
            </a:srgbClr>
          </a:solidFill>
        </p:spPr>
        <p:txBody>
          <a:bodyPr lIns="216000" rIns="108000" anchor="ctr" anchorCtr="0"/>
          <a:lstStyle>
            <a:lvl1pPr marL="0" indent="0" algn="r">
              <a:lnSpc>
                <a:spcPct val="100000"/>
              </a:lnSpc>
              <a:spcBef>
                <a:spcPts val="0"/>
              </a:spcBef>
              <a:buNone/>
              <a:defRPr sz="9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telephone number</a:t>
            </a:r>
            <a:endParaRPr lang="en-GB" dirty="0"/>
          </a:p>
        </p:txBody>
      </p:sp>
      <p:sp>
        <p:nvSpPr>
          <p:cNvPr id="74" name="ProfileJobTitle4">
            <a:extLst>
              <a:ext uri="{FF2B5EF4-FFF2-40B4-BE49-F238E27FC236}">
                <a16:creationId xmlns:a16="http://schemas.microsoft.com/office/drawing/2014/main" id="{A5E27907-3403-4B0F-A04A-33E9E854FE4E}"/>
              </a:ext>
            </a:extLst>
          </p:cNvPr>
          <p:cNvSpPr>
            <a:spLocks noGrp="1"/>
          </p:cNvSpPr>
          <p:nvPr>
            <p:ph type="body" sz="quarter" idx="60" hasCustomPrompt="1"/>
          </p:nvPr>
        </p:nvSpPr>
        <p:spPr>
          <a:xfrm>
            <a:off x="1870339" y="3528000"/>
            <a:ext cx="1188000" cy="360000"/>
          </a:xfrm>
          <a:noFill/>
        </p:spPr>
        <p:txBody>
          <a:bodyPr lIns="0" rIns="108000" anchor="ctr" anchorCtr="0"/>
          <a:lstStyle>
            <a:lvl1pPr marL="0" indent="0" algn="r">
              <a:lnSpc>
                <a:spcPct val="100000"/>
              </a:lnSpc>
              <a:spcBef>
                <a:spcPts val="0"/>
              </a:spcBef>
              <a:spcAft>
                <a:spcPts val="0"/>
              </a:spcAft>
              <a:buNone/>
              <a:defRPr sz="900">
                <a:solidFill>
                  <a:srgbClr val="009CDE"/>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Title, sector or practice area</a:t>
            </a:r>
            <a:endParaRPr lang="en-GB" dirty="0"/>
          </a:p>
        </p:txBody>
      </p:sp>
      <p:sp>
        <p:nvSpPr>
          <p:cNvPr id="75" name="ProfileName4">
            <a:extLst>
              <a:ext uri="{FF2B5EF4-FFF2-40B4-BE49-F238E27FC236}">
                <a16:creationId xmlns:a16="http://schemas.microsoft.com/office/drawing/2014/main" id="{DE15B345-12E0-494E-BBF9-42338EF7B841}"/>
              </a:ext>
            </a:extLst>
          </p:cNvPr>
          <p:cNvSpPr>
            <a:spLocks noGrp="1"/>
          </p:cNvSpPr>
          <p:nvPr>
            <p:ph type="body" sz="quarter" idx="61" hasCustomPrompt="1"/>
          </p:nvPr>
        </p:nvSpPr>
        <p:spPr>
          <a:xfrm>
            <a:off x="1619152" y="3096000"/>
            <a:ext cx="1440000" cy="432000"/>
          </a:xfrm>
          <a:solidFill>
            <a:schemeClr val="tx2">
              <a:alpha val="85098"/>
            </a:schemeClr>
          </a:solidFill>
        </p:spPr>
        <p:txBody>
          <a:bodyPr lIns="36000" rIns="108000" anchor="ctr" anchorCtr="0"/>
          <a:lstStyle>
            <a:lvl1pPr marL="0" indent="0" algn="r">
              <a:lnSpc>
                <a:spcPct val="85000"/>
              </a:lnSpc>
              <a:spcBef>
                <a:spcPts val="0"/>
              </a:spcBef>
              <a:spcAft>
                <a:spcPts val="0"/>
              </a:spcAft>
              <a:buNone/>
              <a:defRPr sz="1300">
                <a:solidFill>
                  <a:srgbClr val="FFFFFF"/>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r>
              <a:rPr lang="en-US" dirty="0"/>
              <a:t>Click to add name</a:t>
            </a:r>
          </a:p>
        </p:txBody>
      </p:sp>
      <p:sp>
        <p:nvSpPr>
          <p:cNvPr id="76" name="ProfileTelNo4">
            <a:extLst>
              <a:ext uri="{FF2B5EF4-FFF2-40B4-BE49-F238E27FC236}">
                <a16:creationId xmlns:a16="http://schemas.microsoft.com/office/drawing/2014/main" id="{15092878-E7FD-43AE-84A8-BE572BA0F20C}"/>
              </a:ext>
            </a:extLst>
          </p:cNvPr>
          <p:cNvSpPr>
            <a:spLocks noGrp="1"/>
          </p:cNvSpPr>
          <p:nvPr>
            <p:ph type="body" sz="quarter" idx="62"/>
          </p:nvPr>
        </p:nvSpPr>
        <p:spPr>
          <a:xfrm>
            <a:off x="540000" y="3096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77" name="ProfileTelNo5">
            <a:extLst>
              <a:ext uri="{FF2B5EF4-FFF2-40B4-BE49-F238E27FC236}">
                <a16:creationId xmlns:a16="http://schemas.microsoft.com/office/drawing/2014/main" id="{835E9940-1AAE-4ED4-A253-F48AC1FB9EA9}"/>
              </a:ext>
            </a:extLst>
          </p:cNvPr>
          <p:cNvSpPr>
            <a:spLocks noGrp="1"/>
          </p:cNvSpPr>
          <p:nvPr>
            <p:ph type="body" sz="quarter" idx="63"/>
          </p:nvPr>
        </p:nvSpPr>
        <p:spPr>
          <a:xfrm>
            <a:off x="3347152" y="3096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
        <p:nvSpPr>
          <p:cNvPr id="78" name="ProfileTelNo6">
            <a:extLst>
              <a:ext uri="{FF2B5EF4-FFF2-40B4-BE49-F238E27FC236}">
                <a16:creationId xmlns:a16="http://schemas.microsoft.com/office/drawing/2014/main" id="{9CF75D81-F5CA-4AFC-B8EB-402FA61BC2B9}"/>
              </a:ext>
            </a:extLst>
          </p:cNvPr>
          <p:cNvSpPr>
            <a:spLocks noGrp="1"/>
          </p:cNvSpPr>
          <p:nvPr>
            <p:ph type="body" sz="quarter" idx="64"/>
          </p:nvPr>
        </p:nvSpPr>
        <p:spPr>
          <a:xfrm>
            <a:off x="6156000" y="3096000"/>
            <a:ext cx="72000" cy="828000"/>
          </a:xfrm>
          <a:solidFill>
            <a:srgbClr val="009CDE">
              <a:alpha val="85000"/>
            </a:srgbClr>
          </a:solidFill>
        </p:spPr>
        <p:txBody>
          <a:bodyPr lIns="0" rIns="0" anchor="ctr" anchorCtr="0"/>
          <a:lstStyle>
            <a:lvl1pPr marL="0" indent="0" algn="l">
              <a:lnSpc>
                <a:spcPct val="100000"/>
              </a:lnSpc>
              <a:spcBef>
                <a:spcPts val="0"/>
              </a:spcBef>
              <a:spcAft>
                <a:spcPts val="0"/>
              </a:spcAft>
              <a:buNone/>
              <a:defRPr sz="600">
                <a:solidFill>
                  <a:schemeClr val="accent2"/>
                </a:solidFill>
              </a:defRPr>
            </a:lvl1pPr>
            <a:lvl2pPr>
              <a:defRPr sz="900">
                <a:solidFill>
                  <a:srgbClr val="FFFFFF"/>
                </a:solidFill>
              </a:defRPr>
            </a:lvl2pPr>
            <a:lvl3pPr>
              <a:defRPr sz="900">
                <a:solidFill>
                  <a:srgbClr val="FFFFFF"/>
                </a:solidFill>
              </a:defRPr>
            </a:lvl3pPr>
            <a:lvl4pPr>
              <a:defRPr sz="900">
                <a:solidFill>
                  <a:srgbClr val="FFFFFF"/>
                </a:solidFill>
              </a:defRPr>
            </a:lvl4pPr>
            <a:lvl5pPr>
              <a:defRPr sz="900">
                <a:solidFill>
                  <a:srgbClr val="FFFFFF"/>
                </a:solidFill>
              </a:defRPr>
            </a:lvl5pPr>
          </a:lstStyle>
          <a:p>
            <a:pPr lvl="0"/>
            <a:endParaRPr lang="en-GB" dirty="0"/>
          </a:p>
        </p:txBody>
      </p:sp>
    </p:spTree>
    <p:extLst>
      <p:ext uri="{BB962C8B-B14F-4D97-AF65-F5344CB8AC3E}">
        <p14:creationId xmlns:p14="http://schemas.microsoft.com/office/powerpoint/2010/main" val="1051264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ing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NumberPlaceholder">
            <a:extLst>
              <a:ext uri="{FF2B5EF4-FFF2-40B4-BE49-F238E27FC236}">
                <a16:creationId xmlns:a16="http://schemas.microsoft.com/office/drawing/2014/main" id="{F687636D-2144-4561-8A8A-25ACF9E1F010}"/>
              </a:ext>
            </a:extLst>
          </p:cNvPr>
          <p:cNvSpPr>
            <a:spLocks noGrp="1"/>
          </p:cNvSpPr>
          <p:nvPr>
            <p:ph type="sldNum" sz="quarter" idx="14"/>
          </p:nvPr>
        </p:nvSpPr>
        <p:spPr/>
        <p:txBody>
          <a:bodyPr/>
          <a:lstStyle/>
          <a:p>
            <a:fld id="{88FCD685-7351-44BA-95C6-C2AA00354D7E}" type="slidenum">
              <a:rPr lang="en-GB" smtClean="0"/>
              <a:pPr/>
              <a:t>‹#›</a:t>
            </a:fld>
            <a:endParaRPr lang="en-GB" dirty="0"/>
          </a:p>
        </p:txBody>
      </p:sp>
      <p:sp>
        <p:nvSpPr>
          <p:cNvPr id="5" name="TextPlaceholder">
            <a:extLst>
              <a:ext uri="{FF2B5EF4-FFF2-40B4-BE49-F238E27FC236}">
                <a16:creationId xmlns:a16="http://schemas.microsoft.com/office/drawing/2014/main" id="{2BCE6D10-4ECB-4B25-BA6D-3407DF58D6BE}"/>
              </a:ext>
            </a:extLst>
          </p:cNvPr>
          <p:cNvSpPr>
            <a:spLocks noGrp="1"/>
          </p:cNvSpPr>
          <p:nvPr>
            <p:ph sz="quarter" idx="11"/>
          </p:nvPr>
        </p:nvSpPr>
        <p:spPr>
          <a:xfrm>
            <a:off x="539750" y="1152000"/>
            <a:ext cx="8208963" cy="338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Placeholder">
            <a:extLst>
              <a:ext uri="{FF2B5EF4-FFF2-40B4-BE49-F238E27FC236}">
                <a16:creationId xmlns:a16="http://schemas.microsoft.com/office/drawing/2014/main" id="{51C741FF-0061-4680-88A5-D4C12E65E968}"/>
              </a:ext>
            </a:extLst>
          </p:cNvPr>
          <p:cNvSpPr>
            <a:spLocks noGrp="1"/>
          </p:cNvSpPr>
          <p:nvPr>
            <p:ph type="title"/>
          </p:nvPr>
        </p:nvSpPr>
        <p:spPr>
          <a:xfrm>
            <a:off x="540000" y="252000"/>
            <a:ext cx="8208000" cy="432000"/>
          </a:xfrm>
        </p:spPr>
        <p:txBody>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8143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NumberPlaceholder">
            <a:extLst>
              <a:ext uri="{FF2B5EF4-FFF2-40B4-BE49-F238E27FC236}">
                <a16:creationId xmlns:a16="http://schemas.microsoft.com/office/drawing/2014/main" id="{33D33D14-2F9C-4DC4-8E30-5FB60EF6B23B}"/>
              </a:ext>
            </a:extLst>
          </p:cNvPr>
          <p:cNvSpPr>
            <a:spLocks noGrp="1"/>
          </p:cNvSpPr>
          <p:nvPr>
            <p:ph type="sldNum" sz="quarter" idx="15"/>
          </p:nvPr>
        </p:nvSpPr>
        <p:spPr/>
        <p:txBody>
          <a:bodyPr/>
          <a:lstStyle/>
          <a:p>
            <a:fld id="{88FCD685-7351-44BA-95C6-C2AA00354D7E}" type="slidenum">
              <a:rPr lang="en-GB" smtClean="0"/>
              <a:pPr/>
              <a:t>‹#›</a:t>
            </a:fld>
            <a:endParaRPr lang="en-GB" dirty="0"/>
          </a:p>
        </p:txBody>
      </p:sp>
      <p:sp>
        <p:nvSpPr>
          <p:cNvPr id="6" name="TextPlaceholder2">
            <a:extLst>
              <a:ext uri="{FF2B5EF4-FFF2-40B4-BE49-F238E27FC236}">
                <a16:creationId xmlns:a16="http://schemas.microsoft.com/office/drawing/2014/main" id="{0BBBF7C1-3E01-48FC-83C1-76A4066A5F7F}"/>
              </a:ext>
            </a:extLst>
          </p:cNvPr>
          <p:cNvSpPr>
            <a:spLocks noGrp="1"/>
          </p:cNvSpPr>
          <p:nvPr>
            <p:ph sz="quarter" idx="12"/>
          </p:nvPr>
        </p:nvSpPr>
        <p:spPr>
          <a:xfrm>
            <a:off x="4788000" y="1152000"/>
            <a:ext cx="3960000" cy="33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Placeholder1">
            <a:extLst>
              <a:ext uri="{FF2B5EF4-FFF2-40B4-BE49-F238E27FC236}">
                <a16:creationId xmlns:a16="http://schemas.microsoft.com/office/drawing/2014/main" id="{86B40D5A-1055-41DB-BB4E-64789FD0C0B4}"/>
              </a:ext>
            </a:extLst>
          </p:cNvPr>
          <p:cNvSpPr>
            <a:spLocks noGrp="1"/>
          </p:cNvSpPr>
          <p:nvPr>
            <p:ph sz="quarter" idx="11"/>
          </p:nvPr>
        </p:nvSpPr>
        <p:spPr>
          <a:xfrm>
            <a:off x="539750" y="1152000"/>
            <a:ext cx="3960000" cy="338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Placeholder">
            <a:extLst>
              <a:ext uri="{FF2B5EF4-FFF2-40B4-BE49-F238E27FC236}">
                <a16:creationId xmlns:a16="http://schemas.microsoft.com/office/drawing/2014/main" id="{51C741FF-0061-4680-88A5-D4C12E65E968}"/>
              </a:ext>
            </a:extLst>
          </p:cNvPr>
          <p:cNvSpPr>
            <a:spLocks noGrp="1"/>
          </p:cNvSpPr>
          <p:nvPr>
            <p:ph type="title"/>
          </p:nvPr>
        </p:nvSpPr>
        <p:spPr>
          <a:xfrm>
            <a:off x="540000" y="252000"/>
            <a:ext cx="8208000" cy="432000"/>
          </a:xfrm>
        </p:spPr>
        <p:txBody>
          <a:bodyPr/>
          <a:lstStyle>
            <a:lvl1pPr>
              <a:defRPr>
                <a:solidFill>
                  <a:srgbClr val="FFFFF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5850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NumberPlaceholder">
            <a:extLst>
              <a:ext uri="{FF2B5EF4-FFF2-40B4-BE49-F238E27FC236}">
                <a16:creationId xmlns:a16="http://schemas.microsoft.com/office/drawing/2014/main" id="{4C98D365-91FF-4864-BFAE-959F722F4B20}"/>
              </a:ext>
            </a:extLst>
          </p:cNvPr>
          <p:cNvSpPr>
            <a:spLocks noGrp="1"/>
          </p:cNvSpPr>
          <p:nvPr>
            <p:ph type="sldNum" sz="quarter" idx="10"/>
          </p:nvPr>
        </p:nvSpPr>
        <p:spPr/>
        <p:txBody>
          <a:bodyPr/>
          <a:lstStyle/>
          <a:p>
            <a:fld id="{88FCD685-7351-44BA-95C6-C2AA00354D7E}" type="slidenum">
              <a:rPr lang="en-GB" smtClean="0"/>
              <a:pPr/>
              <a:t>‹#›</a:t>
            </a:fld>
            <a:endParaRPr lang="en-GB" dirty="0"/>
          </a:p>
        </p:txBody>
      </p:sp>
    </p:spTree>
    <p:extLst>
      <p:ext uri="{BB962C8B-B14F-4D97-AF65-F5344CB8AC3E}">
        <p14:creationId xmlns:p14="http://schemas.microsoft.com/office/powerpoint/2010/main" val="4022321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Placeholder">
            <a:extLst>
              <a:ext uri="{FF2B5EF4-FFF2-40B4-BE49-F238E27FC236}">
                <a16:creationId xmlns:a16="http://schemas.microsoft.com/office/drawing/2014/main" id="{F95CD78A-662C-4358-ACA0-3E624C38CD12}"/>
              </a:ext>
            </a:extLst>
          </p:cNvPr>
          <p:cNvSpPr>
            <a:spLocks noGrp="1"/>
          </p:cNvSpPr>
          <p:nvPr>
            <p:ph type="body" sz="quarter" idx="10" hasCustomPrompt="1"/>
          </p:nvPr>
        </p:nvSpPr>
        <p:spPr>
          <a:xfrm>
            <a:off x="7055530" y="2807813"/>
            <a:ext cx="1764000" cy="1008000"/>
          </a:xfrm>
        </p:spPr>
        <p:txBody>
          <a:bodyPr rIns="36000" anchor="ctr" anchorCtr="0"/>
          <a:lstStyle>
            <a:lvl1pPr>
              <a:defRPr sz="1700">
                <a:solidFill>
                  <a:srgbClr val="FFFFFF"/>
                </a:solidFill>
                <a:latin typeface="Calibri" panose="020F0502020204030204" pitchFamily="34" charset="0"/>
                <a:cs typeface="Calibri" panose="020F0502020204030204" pitchFamily="34" charset="0"/>
              </a:defRPr>
            </a:lvl1pPr>
            <a:lvl2pPr>
              <a:defRPr sz="1700">
                <a:solidFill>
                  <a:srgbClr val="FFFFFF"/>
                </a:solidFill>
                <a:latin typeface="Calibri" panose="020F0502020204030204" pitchFamily="34" charset="0"/>
                <a:cs typeface="Calibri" panose="020F0502020204030204" pitchFamily="34" charset="0"/>
              </a:defRPr>
            </a:lvl2pPr>
            <a:lvl3pPr>
              <a:defRPr sz="1700">
                <a:solidFill>
                  <a:srgbClr val="FFFFFF"/>
                </a:solidFill>
                <a:latin typeface="Calibri" panose="020F0502020204030204" pitchFamily="34" charset="0"/>
                <a:cs typeface="Calibri" panose="020F0502020204030204" pitchFamily="34" charset="0"/>
              </a:defRPr>
            </a:lvl3pPr>
            <a:lvl4pPr>
              <a:defRPr sz="1700">
                <a:solidFill>
                  <a:srgbClr val="FFFFFF"/>
                </a:solidFill>
                <a:latin typeface="Calibri" panose="020F0502020204030204" pitchFamily="34" charset="0"/>
                <a:cs typeface="Calibri" panose="020F0502020204030204" pitchFamily="34" charset="0"/>
              </a:defRPr>
            </a:lvl4pPr>
            <a:lvl5pPr>
              <a:defRPr sz="1700">
                <a:solidFill>
                  <a:srgbClr val="FFFFFF"/>
                </a:solidFill>
                <a:latin typeface="Calibri" panose="020F0502020204030204" pitchFamily="34" charset="0"/>
                <a:cs typeface="Calibri" panose="020F0502020204030204" pitchFamily="34" charset="0"/>
              </a:defRPr>
            </a:lvl5pPr>
          </a:lstStyle>
          <a:p>
            <a:pPr lvl="0"/>
            <a:r>
              <a:rPr lang="en-US" dirty="0"/>
              <a:t>Click to add Date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ubTitlePlaceholder"/>
          <p:cNvSpPr>
            <a:spLocks noGrp="1"/>
          </p:cNvSpPr>
          <p:nvPr>
            <p:ph type="subTitle" idx="1" hasCustomPrompt="1"/>
          </p:nvPr>
        </p:nvSpPr>
        <p:spPr>
          <a:xfrm>
            <a:off x="467969" y="3869742"/>
            <a:ext cx="6156000" cy="360000"/>
          </a:xfrm>
        </p:spPr>
        <p:txBody>
          <a:bodyPr lIns="36000" tIns="0" rIns="0" bIns="0" anchor="ctr" anchorCtr="0">
            <a:normAutofit/>
          </a:bodyPr>
          <a:lstStyle>
            <a:lvl1pPr marL="0" indent="0" algn="r">
              <a:buNone/>
              <a:defRPr sz="1700">
                <a:solidFill>
                  <a:srgbClr val="FFFF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name or subtitle</a:t>
            </a:r>
          </a:p>
        </p:txBody>
      </p:sp>
      <p:sp>
        <p:nvSpPr>
          <p:cNvPr id="2" name="TitlePlaceholder"/>
          <p:cNvSpPr>
            <a:spLocks noGrp="1"/>
          </p:cNvSpPr>
          <p:nvPr>
            <p:ph type="ctrTitle" hasCustomPrompt="1"/>
          </p:nvPr>
        </p:nvSpPr>
        <p:spPr>
          <a:xfrm>
            <a:off x="467969" y="2807813"/>
            <a:ext cx="6156000" cy="1044000"/>
          </a:xfrm>
        </p:spPr>
        <p:txBody>
          <a:bodyPr lIns="0" tIns="0" rIns="0" bIns="0" anchor="ctr" anchorCtr="0">
            <a:normAutofit/>
          </a:bodyPr>
          <a:lstStyle>
            <a:lvl1pPr algn="r">
              <a:defRPr sz="2600">
                <a:solidFill>
                  <a:schemeClr val="tx2"/>
                </a:solidFill>
              </a:defRPr>
            </a:lvl1pPr>
          </a:lstStyle>
          <a:p>
            <a:r>
              <a:rPr lang="en-US" dirty="0"/>
              <a:t>Click to add Master title style</a:t>
            </a:r>
          </a:p>
        </p:txBody>
      </p:sp>
    </p:spTree>
    <p:extLst>
      <p:ext uri="{BB962C8B-B14F-4D97-AF65-F5344CB8AC3E}">
        <p14:creationId xmlns:p14="http://schemas.microsoft.com/office/powerpoint/2010/main" val="60005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38B6C6-D32C-4724-B437-CA3164C349D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1569341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TextPlaceholder">
            <a:extLst>
              <a:ext uri="{FF2B5EF4-FFF2-40B4-BE49-F238E27FC236}">
                <a16:creationId xmlns:a16="http://schemas.microsoft.com/office/drawing/2014/main" id="{BEF6D902-7ED8-440E-B912-E56D90E4D5C1}"/>
              </a:ext>
            </a:extLst>
          </p:cNvPr>
          <p:cNvSpPr>
            <a:spLocks noGrp="1"/>
          </p:cNvSpPr>
          <p:nvPr>
            <p:ph type="body" sz="quarter" idx="12"/>
          </p:nvPr>
        </p:nvSpPr>
        <p:spPr>
          <a:xfrm>
            <a:off x="539750" y="1584000"/>
            <a:ext cx="8208000" cy="126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06DBCF0-72F1-4B0A-BFB5-28AF36D099E8}"/>
              </a:ext>
            </a:extLst>
          </p:cNvPr>
          <p:cNvSpPr>
            <a:spLocks noGrp="1"/>
          </p:cNvSpPr>
          <p:nvPr>
            <p:ph type="title"/>
          </p:nvPr>
        </p:nvSpPr>
        <p:spPr/>
        <p:txBody>
          <a:bodyPr/>
          <a:lstStyle/>
          <a:p>
            <a:r>
              <a:rPr lang="en-US"/>
              <a:t>Click to edit Master title style</a:t>
            </a:r>
            <a:endParaRPr lang="en-GB"/>
          </a:p>
        </p:txBody>
      </p:sp>
      <p:sp>
        <p:nvSpPr>
          <p:cNvPr id="8" name="PresentationTitlePlaceholder">
            <a:extLst>
              <a:ext uri="{FF2B5EF4-FFF2-40B4-BE49-F238E27FC236}">
                <a16:creationId xmlns:a16="http://schemas.microsoft.com/office/drawing/2014/main" id="{AA253E40-91E0-4E13-916C-D650FD166F8C}"/>
              </a:ext>
            </a:extLst>
          </p:cNvPr>
          <p:cNvSpPr txBox="1"/>
          <p:nvPr userDrawn="1"/>
        </p:nvSpPr>
        <p:spPr>
          <a:xfrm>
            <a:off x="539750" y="180000"/>
            <a:ext cx="8208000" cy="369332"/>
          </a:xfrm>
          <a:prstGeom prst="rect">
            <a:avLst/>
          </a:prstGeom>
          <a:noFill/>
        </p:spPr>
        <p:txBody>
          <a:bodyPr wrap="square" lIns="0" tIns="0" rIns="0" bIns="0" rtlCol="0">
            <a:noAutofit/>
          </a:bodyPr>
          <a:lstStyle/>
          <a:p>
            <a:r>
              <a:rPr lang="en-GB" sz="1500" smtClean="0">
                <a:solidFill>
                  <a:srgbClr val="5D0749"/>
                </a:solidFill>
                <a:latin typeface="Calibri" panose="020F0502020204030204" pitchFamily="34" charset="0"/>
                <a:cs typeface="Calibri" panose="020F0502020204030204" pitchFamily="34" charset="0"/>
              </a:rPr>
              <a:t>EU-UK Trade and Cooperation Agreement and the free flow of personal data:  A solid foundation?</a:t>
            </a:r>
            <a:endParaRPr lang="en-GB" sz="1500" dirty="0">
              <a:solidFill>
                <a:srgbClr val="5D0749"/>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47BF826-64A7-436D-B053-EFB8BB6A0BBC}"/>
              </a:ext>
            </a:extLst>
          </p:cNvPr>
          <p:cNvSpPr>
            <a:spLocks noGrp="1"/>
          </p:cNvSpPr>
          <p:nvPr>
            <p:ph type="sldNum" sz="quarter" idx="13"/>
          </p:nvPr>
        </p:nvSpPr>
        <p:spPr/>
        <p:txBody>
          <a:bodyPr/>
          <a:lstStyle/>
          <a:p>
            <a:fld id="{88FCD685-7351-44BA-95C6-C2AA00354D7E}" type="slidenum">
              <a:rPr lang="en-GB" smtClean="0"/>
              <a:pPr/>
              <a:t>‹#›</a:t>
            </a:fld>
            <a:endParaRPr lang="en-GB"/>
          </a:p>
        </p:txBody>
      </p:sp>
    </p:spTree>
    <p:extLst>
      <p:ext uri="{BB962C8B-B14F-4D97-AF65-F5344CB8AC3E}">
        <p14:creationId xmlns:p14="http://schemas.microsoft.com/office/powerpoint/2010/main" val="230376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WITHOUT Presentation TItle">
    <p:spTree>
      <p:nvGrpSpPr>
        <p:cNvPr id="1" name=""/>
        <p:cNvGrpSpPr/>
        <p:nvPr/>
      </p:nvGrpSpPr>
      <p:grpSpPr>
        <a:xfrm>
          <a:off x="0" y="0"/>
          <a:ext cx="0" cy="0"/>
          <a:chOff x="0" y="0"/>
          <a:chExt cx="0" cy="0"/>
        </a:xfrm>
      </p:grpSpPr>
      <p:sp>
        <p:nvSpPr>
          <p:cNvPr id="9" name="TextPlaceholder">
            <a:extLst>
              <a:ext uri="{FF2B5EF4-FFF2-40B4-BE49-F238E27FC236}">
                <a16:creationId xmlns:a16="http://schemas.microsoft.com/office/drawing/2014/main" id="{BEF6D902-7ED8-440E-B912-E56D90E4D5C1}"/>
              </a:ext>
            </a:extLst>
          </p:cNvPr>
          <p:cNvSpPr>
            <a:spLocks noGrp="1"/>
          </p:cNvSpPr>
          <p:nvPr>
            <p:ph type="body" sz="quarter" idx="12"/>
          </p:nvPr>
        </p:nvSpPr>
        <p:spPr>
          <a:xfrm>
            <a:off x="539750" y="1584000"/>
            <a:ext cx="8208000" cy="126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C6631025-7930-4372-89C7-7A66EDD5DC4F}"/>
              </a:ext>
            </a:extLst>
          </p:cNvPr>
          <p:cNvSpPr>
            <a:spLocks noGrp="1"/>
          </p:cNvSpPr>
          <p:nvPr>
            <p:ph type="title"/>
          </p:nvPr>
        </p:nvSpPr>
        <p:spPr>
          <a:xfrm>
            <a:off x="540000" y="252000"/>
            <a:ext cx="7920000" cy="432000"/>
          </a:xfr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C932026E-C3ED-4404-AF26-F80C950A8A6C}"/>
              </a:ext>
            </a:extLst>
          </p:cNvPr>
          <p:cNvSpPr>
            <a:spLocks noGrp="1"/>
          </p:cNvSpPr>
          <p:nvPr>
            <p:ph type="sldNum" sz="quarter" idx="13"/>
          </p:nvPr>
        </p:nvSpPr>
        <p:spPr/>
        <p:txBody>
          <a:bodyPr/>
          <a:lstStyle/>
          <a:p>
            <a:fld id="{88FCD685-7351-44BA-95C6-C2AA00354D7E}" type="slidenum">
              <a:rPr lang="en-GB" smtClean="0"/>
              <a:pPr/>
              <a:t>‹#›</a:t>
            </a:fld>
            <a:endParaRPr lang="en-GB"/>
          </a:p>
        </p:txBody>
      </p:sp>
    </p:spTree>
    <p:extLst>
      <p:ext uri="{BB962C8B-B14F-4D97-AF65-F5344CB8AC3E}">
        <p14:creationId xmlns:p14="http://schemas.microsoft.com/office/powerpoint/2010/main" val="239345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38B6C6-D32C-4724-B437-CA3164C349D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394043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38B6C6-D32C-4724-B437-CA3164C349D3}"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148666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38B6C6-D32C-4724-B437-CA3164C349D3}" type="datetimeFigureOut">
              <a:rPr lang="en-GB" smtClean="0"/>
              <a:t>12/05/2021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40507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38B6C6-D32C-4724-B437-CA3164C349D3}" type="datetimeFigureOut">
              <a:rPr lang="en-GB" smtClean="0"/>
              <a:t>12/05/2021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156993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8B6C6-D32C-4724-B437-CA3164C349D3}" type="datetimeFigureOut">
              <a:rPr lang="en-GB" smtClean="0"/>
              <a:t>12/05/2021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112471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38B6C6-D32C-4724-B437-CA3164C349D3}"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129533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838B6C6-D32C-4724-B437-CA3164C349D3}"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94516-D04D-4DFF-B938-7E428A090295}" type="slidenum">
              <a:rPr lang="en-GB" smtClean="0"/>
              <a:t>‹#›</a:t>
            </a:fld>
            <a:endParaRPr lang="en-GB"/>
          </a:p>
        </p:txBody>
      </p:sp>
    </p:spTree>
    <p:extLst>
      <p:ext uri="{BB962C8B-B14F-4D97-AF65-F5344CB8AC3E}">
        <p14:creationId xmlns:p14="http://schemas.microsoft.com/office/powerpoint/2010/main" val="367738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38B6C6-D32C-4724-B437-CA3164C349D3}" type="datetimeFigureOut">
              <a:rPr lang="en-GB" smtClean="0"/>
              <a:t>12/05/2021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C94516-D04D-4DFF-B938-7E428A090295}" type="slidenum">
              <a:rPr lang="en-GB" smtClean="0"/>
              <a:t>‹#›</a:t>
            </a:fld>
            <a:endParaRPr lang="en-GB"/>
          </a:p>
        </p:txBody>
      </p:sp>
    </p:spTree>
    <p:extLst>
      <p:ext uri="{BB962C8B-B14F-4D97-AF65-F5344CB8AC3E}">
        <p14:creationId xmlns:p14="http://schemas.microsoft.com/office/powerpoint/2010/main" val="127981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8208000" cy="4320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540000" y="1440000"/>
            <a:ext cx="8208000" cy="3096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 </a:t>
            </a:r>
          </a:p>
          <a:p>
            <a:pPr lvl="7"/>
            <a:r>
              <a:rPr lang="en-US" dirty="0"/>
              <a:t>Eight</a:t>
            </a:r>
          </a:p>
          <a:p>
            <a:pPr lvl="8"/>
            <a:r>
              <a:rPr lang="en-US" dirty="0"/>
              <a:t>nine</a:t>
            </a:r>
          </a:p>
        </p:txBody>
      </p:sp>
      <p:sp>
        <p:nvSpPr>
          <p:cNvPr id="6" name="SlideNumberPlaceholder"/>
          <p:cNvSpPr>
            <a:spLocks noGrp="1"/>
          </p:cNvSpPr>
          <p:nvPr>
            <p:ph type="sldNum" sz="quarter" idx="4"/>
          </p:nvPr>
        </p:nvSpPr>
        <p:spPr>
          <a:xfrm>
            <a:off x="8495433" y="4823678"/>
            <a:ext cx="251983" cy="215986"/>
          </a:xfrm>
          <a:prstGeom prst="rect">
            <a:avLst/>
          </a:prstGeom>
        </p:spPr>
        <p:txBody>
          <a:bodyPr vert="horz" lIns="0" tIns="36000" rIns="0" bIns="36000" rtlCol="0" anchor="ctr" anchorCtr="0"/>
          <a:lstStyle>
            <a:lvl1pPr algn="r">
              <a:defRPr sz="1000">
                <a:solidFill>
                  <a:srgbClr val="FFFFFF"/>
                </a:solidFill>
                <a:latin typeface="Calibri" panose="020F0502020204030204" pitchFamily="34" charset="0"/>
                <a:cs typeface="Calibri" panose="020F0502020204030204" pitchFamily="34" charset="0"/>
              </a:defRPr>
            </a:lvl1pPr>
          </a:lstStyle>
          <a:p>
            <a:fld id="{88FCD685-7351-44BA-95C6-C2AA00354D7E}" type="slidenum">
              <a:rPr lang="en-GB" smtClean="0"/>
              <a:pPr/>
              <a:t>‹#›</a:t>
            </a:fld>
            <a:endParaRPr lang="en-GB" dirty="0"/>
          </a:p>
        </p:txBody>
      </p:sp>
      <p:sp>
        <p:nvSpPr>
          <p:cNvPr id="8" name="OfficeListTextBox">
            <a:extLst>
              <a:ext uri="{FF2B5EF4-FFF2-40B4-BE49-F238E27FC236}">
                <a16:creationId xmlns:a16="http://schemas.microsoft.com/office/drawing/2014/main" id="{9D394585-C082-46A0-8497-2C08CEFF3BF3}"/>
              </a:ext>
            </a:extLst>
          </p:cNvPr>
          <p:cNvSpPr txBox="1"/>
          <p:nvPr userDrawn="1"/>
        </p:nvSpPr>
        <p:spPr>
          <a:xfrm>
            <a:off x="215986" y="4823678"/>
            <a:ext cx="8351443" cy="215986"/>
          </a:xfrm>
          <a:prstGeom prst="rect">
            <a:avLst/>
          </a:prstGeom>
          <a:noFill/>
        </p:spPr>
        <p:txBody>
          <a:bodyPr wrap="square" lIns="72000" tIns="36000" rIns="0" bIns="36000" rtlCol="0" anchor="ctr" anchorCtr="0">
            <a:noAutofit/>
          </a:bodyPr>
          <a:lstStyle/>
          <a:p>
            <a:pPr algn="r"/>
            <a:r>
              <a:rPr lang="en-GB" sz="1000" smtClean="0">
                <a:solidFill>
                  <a:srgbClr val="FFFFFF"/>
                </a:solidFill>
                <a:latin typeface="Calibri" panose="020F0502020204030204" pitchFamily="34" charset="0"/>
                <a:cs typeface="Calibri" panose="020F0502020204030204" pitchFamily="34" charset="0"/>
              </a:rPr>
              <a:t>Belgium  |  China  |  France  |  Germany  |  Ireland  |  Italy  |  Luxembourg  |  Netherlands  |  Spain  |  UK  |  US (Silicon Valley)  |  </a:t>
            </a:r>
            <a:r>
              <a:rPr lang="en-GB" sz="1000" b="1" smtClean="0">
                <a:solidFill>
                  <a:srgbClr val="FFFFFF"/>
                </a:solidFill>
                <a:latin typeface="Calibri" panose="020F0502020204030204" pitchFamily="34" charset="0"/>
                <a:cs typeface="Calibri" panose="020F0502020204030204" pitchFamily="34" charset="0"/>
              </a:rPr>
              <a:t>fieldfisher.com</a:t>
            </a:r>
            <a:r>
              <a:rPr lang="en-GB" sz="1000" smtClean="0">
                <a:solidFill>
                  <a:srgbClr val="FFFFFF"/>
                </a:solidFill>
                <a:latin typeface="Calibri" panose="020F0502020204030204" pitchFamily="34" charset="0"/>
                <a:cs typeface="Calibri" panose="020F0502020204030204" pitchFamily="34" charset="0"/>
              </a:rPr>
              <a:t>  |</a:t>
            </a:r>
            <a:endParaRPr lang="en-GB" sz="1000" b="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7248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685800" rtl="0" eaLnBrk="1" latinLnBrk="0" hangingPunct="1">
        <a:lnSpc>
          <a:spcPct val="90000"/>
        </a:lnSpc>
        <a:spcBef>
          <a:spcPct val="0"/>
        </a:spcBef>
        <a:buNone/>
        <a:defRPr sz="2600" kern="1200">
          <a:solidFill>
            <a:srgbClr val="5D0749"/>
          </a:solidFill>
          <a:latin typeface="Calibri" panose="020F0502020204030204" pitchFamily="34" charset="0"/>
          <a:ea typeface="+mj-ea"/>
          <a:cs typeface="Calibri" panose="020F0502020204030204" pitchFamily="34" charset="0"/>
        </a:defRPr>
      </a:lvl1pPr>
    </p:titleStyle>
    <p:bodyStyle>
      <a:lvl1pPr marL="360000" indent="-360000" algn="l" defTabSz="6858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720000" indent="-360000" algn="l" defTabSz="685800" rtl="0" eaLnBrk="1" latinLnBrk="0" hangingPunct="1">
        <a:lnSpc>
          <a:spcPct val="100000"/>
        </a:lnSpc>
        <a:spcBef>
          <a:spcPts val="600"/>
        </a:spcBef>
        <a:spcAft>
          <a:spcPts val="600"/>
        </a:spcAft>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080000" indent="-360000" algn="l" defTabSz="6858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440000" indent="-360000" algn="l" defTabSz="6858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800000" indent="-360000" algn="l" defTabSz="6858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600"/>
        </a:spcBef>
        <a:spcAft>
          <a:spcPts val="600"/>
        </a:spcAft>
        <a:buFontTx/>
        <a:buNone/>
        <a:defRPr sz="2000" b="1" kern="1200">
          <a:solidFill>
            <a:schemeClr val="tx1"/>
          </a:solidFill>
          <a:latin typeface="Calibri" panose="020F0502020204030204" pitchFamily="34" charset="0"/>
          <a:ea typeface="+mn-ea"/>
          <a:cs typeface="Calibri" panose="020F0502020204030204" pitchFamily="34" charset="0"/>
        </a:defRPr>
      </a:lvl6pPr>
      <a:lvl7pPr marL="0" indent="0" algn="l" defTabSz="685800" rtl="0" eaLnBrk="1" latinLnBrk="0" hangingPunct="1">
        <a:lnSpc>
          <a:spcPct val="100000"/>
        </a:lnSpc>
        <a:spcBef>
          <a:spcPts val="600"/>
        </a:spcBef>
        <a:spcAft>
          <a:spcPts val="600"/>
        </a:spcAft>
        <a:buFontTx/>
        <a:buNone/>
        <a:defRPr sz="2000" kern="1200">
          <a:solidFill>
            <a:schemeClr val="tx1"/>
          </a:solidFill>
          <a:latin typeface="Calibri" panose="020F0502020204030204" pitchFamily="34" charset="0"/>
          <a:ea typeface="+mn-ea"/>
          <a:cs typeface="Calibri" panose="020F0502020204030204" pitchFamily="34" charset="0"/>
        </a:defRPr>
      </a:lvl7pPr>
      <a:lvl8pPr marL="0" indent="0" algn="l" defTabSz="6858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8pPr>
      <a:lvl9pPr marL="0" indent="0" algn="l" defTabSz="685800" rtl="0" eaLnBrk="1" latinLnBrk="0" hangingPunct="1">
        <a:lnSpc>
          <a:spcPct val="100000"/>
        </a:lnSpc>
        <a:spcBef>
          <a:spcPts val="600"/>
        </a:spcBef>
        <a:spcAft>
          <a:spcPts val="600"/>
        </a:spcAft>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511">
          <p15:clr>
            <a:srgbClr val="F26B43"/>
          </p15:clr>
        </p15:guide>
        <p15:guide id="3" pos="3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52000"/>
            <a:ext cx="8208000" cy="4320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540000" y="1152000"/>
            <a:ext cx="8208000" cy="3384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 </a:t>
            </a:r>
          </a:p>
          <a:p>
            <a:pPr lvl="7"/>
            <a:r>
              <a:rPr lang="en-US" dirty="0"/>
              <a:t>Eight</a:t>
            </a:r>
          </a:p>
          <a:p>
            <a:pPr lvl="8"/>
            <a:r>
              <a:rPr lang="en-US" dirty="0"/>
              <a:t>nine</a:t>
            </a:r>
          </a:p>
        </p:txBody>
      </p:sp>
      <p:sp>
        <p:nvSpPr>
          <p:cNvPr id="6" name="SlideNumberPlaceholder"/>
          <p:cNvSpPr>
            <a:spLocks noGrp="1"/>
          </p:cNvSpPr>
          <p:nvPr>
            <p:ph type="sldNum" sz="quarter" idx="4"/>
          </p:nvPr>
        </p:nvSpPr>
        <p:spPr>
          <a:xfrm>
            <a:off x="8495433" y="4823678"/>
            <a:ext cx="251983" cy="215986"/>
          </a:xfrm>
          <a:prstGeom prst="rect">
            <a:avLst/>
          </a:prstGeom>
        </p:spPr>
        <p:txBody>
          <a:bodyPr vert="horz" lIns="0" tIns="36000" rIns="0" bIns="36000" rtlCol="0" anchor="ctr" anchorCtr="0"/>
          <a:lstStyle>
            <a:lvl1pPr algn="r">
              <a:defRPr sz="1000">
                <a:solidFill>
                  <a:srgbClr val="FFFFFF"/>
                </a:solidFill>
                <a:latin typeface="Calibri" panose="020F0502020204030204" pitchFamily="34" charset="0"/>
                <a:cs typeface="Calibri" panose="020F0502020204030204" pitchFamily="34" charset="0"/>
              </a:defRPr>
            </a:lvl1pPr>
          </a:lstStyle>
          <a:p>
            <a:fld id="{88FCD685-7351-44BA-95C6-C2AA00354D7E}" type="slidenum">
              <a:rPr lang="en-GB" smtClean="0"/>
              <a:pPr/>
              <a:t>‹#›</a:t>
            </a:fld>
            <a:endParaRPr lang="en-GB" dirty="0"/>
          </a:p>
        </p:txBody>
      </p:sp>
      <p:sp>
        <p:nvSpPr>
          <p:cNvPr id="8" name="OfficeListTextBox">
            <a:extLst>
              <a:ext uri="{FF2B5EF4-FFF2-40B4-BE49-F238E27FC236}">
                <a16:creationId xmlns:a16="http://schemas.microsoft.com/office/drawing/2014/main" id="{9D394585-C082-46A0-8497-2C08CEFF3BF3}"/>
              </a:ext>
            </a:extLst>
          </p:cNvPr>
          <p:cNvSpPr txBox="1"/>
          <p:nvPr userDrawn="1"/>
        </p:nvSpPr>
        <p:spPr>
          <a:xfrm>
            <a:off x="215986" y="4823678"/>
            <a:ext cx="8351443" cy="215986"/>
          </a:xfrm>
          <a:prstGeom prst="rect">
            <a:avLst/>
          </a:prstGeom>
          <a:noFill/>
        </p:spPr>
        <p:txBody>
          <a:bodyPr wrap="square" lIns="72000" tIns="36000" rIns="0" bIns="36000" rtlCol="0" anchor="ctr" anchorCtr="0">
            <a:noAutofit/>
          </a:bodyPr>
          <a:lstStyle/>
          <a:p>
            <a:pPr algn="r"/>
            <a:r>
              <a:rPr lang="en-GB" sz="1000" smtClean="0">
                <a:solidFill>
                  <a:srgbClr val="FFFFFF"/>
                </a:solidFill>
                <a:latin typeface="Calibri" panose="020F0502020204030204" pitchFamily="34" charset="0"/>
                <a:cs typeface="Calibri" panose="020F0502020204030204" pitchFamily="34" charset="0"/>
              </a:rPr>
              <a:t>Belgium  |  China  |  France  |  Germany  |  Ireland  |  Italy  |  Luxembourg  |  Netherlands  |  Spain  |  UK  |  US (Silicon Valley)  |  </a:t>
            </a:r>
            <a:r>
              <a:rPr lang="en-GB" sz="1000" b="1" smtClean="0">
                <a:solidFill>
                  <a:srgbClr val="FFFFFF"/>
                </a:solidFill>
                <a:latin typeface="Calibri" panose="020F0502020204030204" pitchFamily="34" charset="0"/>
                <a:cs typeface="Calibri" panose="020F0502020204030204" pitchFamily="34" charset="0"/>
              </a:rPr>
              <a:t>fieldfisher.com</a:t>
            </a:r>
            <a:r>
              <a:rPr lang="en-GB" sz="1000" smtClean="0">
                <a:solidFill>
                  <a:srgbClr val="FFFFFF"/>
                </a:solidFill>
                <a:latin typeface="Calibri" panose="020F0502020204030204" pitchFamily="34" charset="0"/>
                <a:cs typeface="Calibri" panose="020F0502020204030204" pitchFamily="34" charset="0"/>
              </a:rPr>
              <a:t>  |</a:t>
            </a:r>
            <a:endParaRPr lang="en-GB" sz="1000" b="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70407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l" defTabSz="685800" rtl="0" eaLnBrk="1" latinLnBrk="0" hangingPunct="1">
        <a:lnSpc>
          <a:spcPct val="90000"/>
        </a:lnSpc>
        <a:spcBef>
          <a:spcPct val="0"/>
        </a:spcBef>
        <a:buNone/>
        <a:defRPr sz="2600" kern="1200">
          <a:solidFill>
            <a:srgbClr val="5D0749"/>
          </a:solidFill>
          <a:latin typeface="Calibri" panose="020F0502020204030204" pitchFamily="34" charset="0"/>
          <a:ea typeface="+mj-ea"/>
          <a:cs typeface="Calibri" panose="020F0502020204030204" pitchFamily="34" charset="0"/>
        </a:defRPr>
      </a:lvl1pPr>
    </p:titleStyle>
    <p:bodyStyle>
      <a:lvl1pPr marL="360000" indent="-360000" algn="l" defTabSz="685800" rtl="0" eaLnBrk="1" latinLnBrk="0" hangingPunct="1">
        <a:lnSpc>
          <a:spcPct val="100000"/>
        </a:lnSpc>
        <a:spcBef>
          <a:spcPts val="600"/>
        </a:spcBef>
        <a:spcAft>
          <a:spcPts val="600"/>
        </a:spcAft>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720000" indent="-360000" algn="l" defTabSz="685800" rtl="0" eaLnBrk="1" latinLnBrk="0" hangingPunct="1">
        <a:lnSpc>
          <a:spcPct val="100000"/>
        </a:lnSpc>
        <a:spcBef>
          <a:spcPts val="600"/>
        </a:spcBef>
        <a:spcAft>
          <a:spcPts val="600"/>
        </a:spcAft>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080000" indent="-360000" algn="l" defTabSz="6858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440000" indent="-360000" algn="l" defTabSz="6858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800000" indent="-360000" algn="l" defTabSz="685800" rtl="0" eaLnBrk="1" latinLnBrk="0" hangingPunct="1">
        <a:lnSpc>
          <a:spcPct val="100000"/>
        </a:lnSpc>
        <a:spcBef>
          <a:spcPts val="600"/>
        </a:spcBef>
        <a:spcAft>
          <a:spcPts val="600"/>
        </a:spcAft>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0" indent="0" algn="l" defTabSz="685800" rtl="0" eaLnBrk="1" latinLnBrk="0" hangingPunct="1">
        <a:lnSpc>
          <a:spcPct val="100000"/>
        </a:lnSpc>
        <a:spcBef>
          <a:spcPts val="600"/>
        </a:spcBef>
        <a:spcAft>
          <a:spcPts val="600"/>
        </a:spcAft>
        <a:buFontTx/>
        <a:buNone/>
        <a:defRPr sz="2000" b="1" kern="1200">
          <a:solidFill>
            <a:schemeClr val="tx1"/>
          </a:solidFill>
          <a:latin typeface="Calibri" panose="020F0502020204030204" pitchFamily="34" charset="0"/>
          <a:ea typeface="+mn-ea"/>
          <a:cs typeface="Calibri" panose="020F0502020204030204" pitchFamily="34" charset="0"/>
        </a:defRPr>
      </a:lvl6pPr>
      <a:lvl7pPr marL="0" indent="0" algn="l" defTabSz="685800" rtl="0" eaLnBrk="1" latinLnBrk="0" hangingPunct="1">
        <a:lnSpc>
          <a:spcPct val="100000"/>
        </a:lnSpc>
        <a:spcBef>
          <a:spcPts val="600"/>
        </a:spcBef>
        <a:spcAft>
          <a:spcPts val="600"/>
        </a:spcAft>
        <a:buFontTx/>
        <a:buNone/>
        <a:defRPr sz="2000" kern="1200">
          <a:solidFill>
            <a:schemeClr val="tx1"/>
          </a:solidFill>
          <a:latin typeface="Calibri" panose="020F0502020204030204" pitchFamily="34" charset="0"/>
          <a:ea typeface="+mn-ea"/>
          <a:cs typeface="Calibri" panose="020F0502020204030204" pitchFamily="34" charset="0"/>
        </a:defRPr>
      </a:lvl7pPr>
      <a:lvl8pPr marL="0" indent="0" algn="l" defTabSz="685800" rtl="0" eaLnBrk="1" latinLnBrk="0" hangingPunct="1">
        <a:lnSpc>
          <a:spcPct val="100000"/>
        </a:lnSpc>
        <a:spcBef>
          <a:spcPts val="600"/>
        </a:spcBef>
        <a:spcAft>
          <a:spcPts val="600"/>
        </a:spcAft>
        <a:buFontTx/>
        <a:buNone/>
        <a:defRPr sz="2000" kern="1200">
          <a:solidFill>
            <a:schemeClr val="tx1"/>
          </a:solidFill>
          <a:latin typeface="Calibri" panose="020F0502020204030204" pitchFamily="34" charset="0"/>
          <a:ea typeface="+mn-ea"/>
          <a:cs typeface="Calibri" panose="020F0502020204030204" pitchFamily="34" charset="0"/>
        </a:defRPr>
      </a:lvl8pPr>
      <a:lvl9pPr marL="0" indent="0" algn="l" defTabSz="685800" rtl="0" eaLnBrk="1" latinLnBrk="0" hangingPunct="1">
        <a:lnSpc>
          <a:spcPct val="100000"/>
        </a:lnSpc>
        <a:spcBef>
          <a:spcPts val="600"/>
        </a:spcBef>
        <a:spcAft>
          <a:spcPts val="600"/>
        </a:spcAft>
        <a:buFontTx/>
        <a:buNone/>
        <a:defRPr sz="2000" kern="1200">
          <a:solidFill>
            <a:schemeClr val="tx1"/>
          </a:solidFill>
          <a:latin typeface="Calibri" panose="020F0502020204030204" pitchFamily="34" charset="0"/>
          <a:ea typeface="+mn-ea"/>
          <a:cs typeface="Calibri" panose="020F050202020403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340">
          <p15:clr>
            <a:srgbClr val="F26B43"/>
          </p15:clr>
        </p15:guide>
        <p15:guide id="3" pos="55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Placeholder"/>
          <p:cNvSpPr>
            <a:spLocks noGrp="1"/>
          </p:cNvSpPr>
          <p:nvPr>
            <p:ph type="title"/>
          </p:nvPr>
        </p:nvSpPr>
        <p:spPr>
          <a:xfrm>
            <a:off x="540000" y="540000"/>
            <a:ext cx="7886700" cy="432000"/>
          </a:xfrm>
          <a:prstGeom prst="rect">
            <a:avLst/>
          </a:prstGeom>
        </p:spPr>
        <p:txBody>
          <a:bodyPr vert="horz" lIns="0" tIns="0" rIns="0" bIns="0" rtlCol="0" anchor="ctr" anchorCtr="0">
            <a:noAutofit/>
          </a:bodyPr>
          <a:lstStyle/>
          <a:p>
            <a:r>
              <a:rPr lang="en-US" dirty="0"/>
              <a:t>Click to edit Master title style</a:t>
            </a:r>
          </a:p>
        </p:txBody>
      </p:sp>
      <p:sp>
        <p:nvSpPr>
          <p:cNvPr id="3" name="TextPlaceholder"/>
          <p:cNvSpPr>
            <a:spLocks noGrp="1"/>
          </p:cNvSpPr>
          <p:nvPr>
            <p:ph type="body" idx="1"/>
          </p:nvPr>
        </p:nvSpPr>
        <p:spPr>
          <a:xfrm>
            <a:off x="540000" y="1440000"/>
            <a:ext cx="7886700" cy="326350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 </a:t>
            </a:r>
          </a:p>
          <a:p>
            <a:pPr lvl="7"/>
            <a:r>
              <a:rPr lang="en-US" dirty="0"/>
              <a:t>Eight</a:t>
            </a:r>
          </a:p>
          <a:p>
            <a:pPr lvl="8"/>
            <a:r>
              <a:rPr lang="en-US" dirty="0"/>
              <a:t>nine</a:t>
            </a:r>
          </a:p>
        </p:txBody>
      </p:sp>
      <p:sp>
        <p:nvSpPr>
          <p:cNvPr id="9" name="OfficeListTextBox">
            <a:extLst>
              <a:ext uri="{FF2B5EF4-FFF2-40B4-BE49-F238E27FC236}">
                <a16:creationId xmlns:a16="http://schemas.microsoft.com/office/drawing/2014/main" id="{F7023F95-E4E5-4F48-86B7-2C82C1C69562}"/>
              </a:ext>
            </a:extLst>
          </p:cNvPr>
          <p:cNvSpPr txBox="1"/>
          <p:nvPr userDrawn="1"/>
        </p:nvSpPr>
        <p:spPr>
          <a:xfrm>
            <a:off x="215986" y="4823678"/>
            <a:ext cx="8531431" cy="215986"/>
          </a:xfrm>
          <a:prstGeom prst="rect">
            <a:avLst/>
          </a:prstGeom>
          <a:noFill/>
        </p:spPr>
        <p:txBody>
          <a:bodyPr wrap="square" lIns="72000" tIns="36000" rIns="0" bIns="36000" rtlCol="0" anchor="ctr" anchorCtr="0">
            <a:noAutofit/>
          </a:bodyPr>
          <a:lstStyle/>
          <a:p>
            <a:pPr algn="r"/>
            <a:r>
              <a:rPr lang="en-GB" sz="1000" smtClean="0">
                <a:solidFill>
                  <a:srgbClr val="5D0749"/>
                </a:solidFill>
                <a:latin typeface="Calibri" panose="020F0502020204030204" pitchFamily="34" charset="0"/>
                <a:cs typeface="Calibri" panose="020F0502020204030204" pitchFamily="34" charset="0"/>
              </a:rPr>
              <a:t>Belgium  |  China  |  France  |  Germany  |  Ireland  |  Italy  |  Luxembourg  |  Netherlands  |  Spain  |  UK  |  US (Silicon Valley)  |  </a:t>
            </a:r>
            <a:r>
              <a:rPr lang="en-GB" sz="1000" b="1" smtClean="0">
                <a:solidFill>
                  <a:srgbClr val="5D0749"/>
                </a:solidFill>
                <a:latin typeface="Calibri" panose="020F0502020204030204" pitchFamily="34" charset="0"/>
                <a:cs typeface="Calibri" panose="020F0502020204030204" pitchFamily="34" charset="0"/>
              </a:rPr>
              <a:t>fieldfisher.com</a:t>
            </a:r>
            <a:endParaRPr lang="en-GB" sz="1000" b="1" dirty="0">
              <a:solidFill>
                <a:srgbClr val="5D0749"/>
              </a:solidFill>
              <a:latin typeface="Calibri" panose="020F0502020204030204" pitchFamily="34" charset="0"/>
              <a:cs typeface="Calibri" panose="020F0502020204030204" pitchFamily="34" charset="0"/>
            </a:endParaRPr>
          </a:p>
        </p:txBody>
      </p:sp>
      <p:pic>
        <p:nvPicPr>
          <p:cNvPr id="4" name="FieldfisherLogo" title="\\brochet\brochet\PPT\Fieldfisher Logos\Fieldfisher white highres.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7532" y="323978"/>
            <a:ext cx="1778281" cy="323473"/>
          </a:xfrm>
          <a:prstGeom prst="rect">
            <a:avLst/>
          </a:prstGeom>
        </p:spPr>
      </p:pic>
    </p:spTree>
    <p:extLst>
      <p:ext uri="{BB962C8B-B14F-4D97-AF65-F5344CB8AC3E}">
        <p14:creationId xmlns:p14="http://schemas.microsoft.com/office/powerpoint/2010/main" val="3002287415"/>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2000" kern="1200">
          <a:solidFill>
            <a:schemeClr val="tx1"/>
          </a:solidFill>
          <a:latin typeface="+mn-lt"/>
          <a:ea typeface="+mn-ea"/>
          <a:cs typeface="+mn-cs"/>
        </a:defRPr>
      </a:lvl1pPr>
      <a:lvl2pPr marL="360000" indent="-36000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720000" indent="-360000" algn="l" defTabSz="685800" rtl="0" eaLnBrk="1" latinLnBrk="0" hangingPunct="1">
        <a:lnSpc>
          <a:spcPct val="90000"/>
        </a:lnSpc>
        <a:spcBef>
          <a:spcPts val="375"/>
        </a:spcBef>
        <a:buFont typeface="Calibri" panose="020F0502020204030204" pitchFamily="34" charset="0"/>
        <a:buChar char="–"/>
        <a:defRPr sz="2000" kern="1200">
          <a:solidFill>
            <a:schemeClr val="tx1"/>
          </a:solidFill>
          <a:latin typeface="+mn-lt"/>
          <a:ea typeface="+mn-ea"/>
          <a:cs typeface="+mn-cs"/>
        </a:defRPr>
      </a:lvl3pPr>
      <a:lvl4pPr marL="1080000" indent="-360000" algn="l" defTabSz="685800"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400"/>
        </a:spcBef>
        <a:buFont typeface="Calibri" panose="020F050202020403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7920000" cy="4320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540000" y="1584000"/>
            <a:ext cx="8208000" cy="1242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 </a:t>
            </a:r>
          </a:p>
          <a:p>
            <a:pPr lvl="7"/>
            <a:r>
              <a:rPr lang="en-US" dirty="0"/>
              <a:t>Eight</a:t>
            </a:r>
          </a:p>
          <a:p>
            <a:pPr lvl="8"/>
            <a:r>
              <a:rPr lang="en-US" dirty="0"/>
              <a:t>nine</a:t>
            </a:r>
          </a:p>
        </p:txBody>
      </p:sp>
      <p:sp>
        <p:nvSpPr>
          <p:cNvPr id="6" name="SlideNumberPlaceholder"/>
          <p:cNvSpPr>
            <a:spLocks noGrp="1"/>
          </p:cNvSpPr>
          <p:nvPr>
            <p:ph type="sldNum" sz="quarter" idx="4"/>
          </p:nvPr>
        </p:nvSpPr>
        <p:spPr>
          <a:xfrm>
            <a:off x="8495433" y="4823678"/>
            <a:ext cx="251983" cy="215986"/>
          </a:xfrm>
          <a:prstGeom prst="rect">
            <a:avLst/>
          </a:prstGeom>
        </p:spPr>
        <p:txBody>
          <a:bodyPr vert="horz" lIns="0" tIns="36000" rIns="0" bIns="36000" rtlCol="0" anchor="ctr" anchorCtr="0"/>
          <a:lstStyle>
            <a:lvl1pPr algn="r">
              <a:defRPr sz="1000">
                <a:solidFill>
                  <a:srgbClr val="5D0749"/>
                </a:solidFill>
                <a:latin typeface="Calibri" panose="020F0502020204030204" pitchFamily="34" charset="0"/>
                <a:cs typeface="Calibri" panose="020F0502020204030204" pitchFamily="34" charset="0"/>
              </a:defRPr>
            </a:lvl1pPr>
          </a:lstStyle>
          <a:p>
            <a:fld id="{88FCD685-7351-44BA-95C6-C2AA00354D7E}" type="slidenum">
              <a:rPr lang="en-GB" smtClean="0"/>
              <a:pPr/>
              <a:t>‹#›</a:t>
            </a:fld>
            <a:endParaRPr lang="en-GB" dirty="0"/>
          </a:p>
        </p:txBody>
      </p:sp>
      <p:sp>
        <p:nvSpPr>
          <p:cNvPr id="10" name="OfficeListTextBox">
            <a:extLst>
              <a:ext uri="{FF2B5EF4-FFF2-40B4-BE49-F238E27FC236}">
                <a16:creationId xmlns:a16="http://schemas.microsoft.com/office/drawing/2014/main" id="{EA77C72D-4CA6-432A-9EDA-ECC2D7CB8638}"/>
              </a:ext>
            </a:extLst>
          </p:cNvPr>
          <p:cNvSpPr txBox="1"/>
          <p:nvPr userDrawn="1"/>
        </p:nvSpPr>
        <p:spPr>
          <a:xfrm>
            <a:off x="215986" y="4823678"/>
            <a:ext cx="8351443" cy="215986"/>
          </a:xfrm>
          <a:prstGeom prst="rect">
            <a:avLst/>
          </a:prstGeom>
          <a:noFill/>
        </p:spPr>
        <p:txBody>
          <a:bodyPr wrap="square" lIns="72000" tIns="36000" rIns="0" bIns="36000" rtlCol="0" anchor="ctr" anchorCtr="0">
            <a:noAutofit/>
          </a:bodyPr>
          <a:lstStyle/>
          <a:p>
            <a:pPr algn="r"/>
            <a:r>
              <a:rPr lang="en-GB" sz="1000" smtClean="0">
                <a:solidFill>
                  <a:srgbClr val="5D0749"/>
                </a:solidFill>
                <a:latin typeface="Calibri" panose="020F0502020204030204" pitchFamily="34" charset="0"/>
                <a:cs typeface="Calibri" panose="020F0502020204030204" pitchFamily="34" charset="0"/>
              </a:rPr>
              <a:t>Belgium  |  China  |  France  |  Germany  |  Ireland  |  Italy  |  Luxembourg  |  Netherlands  |  Spain  |  UK  |  US (Silicon Valley)  |  </a:t>
            </a:r>
            <a:r>
              <a:rPr lang="en-GB" sz="1000" b="1" smtClean="0">
                <a:solidFill>
                  <a:srgbClr val="5D0749"/>
                </a:solidFill>
                <a:latin typeface="Calibri" panose="020F0502020204030204" pitchFamily="34" charset="0"/>
                <a:cs typeface="Calibri" panose="020F0502020204030204" pitchFamily="34" charset="0"/>
              </a:rPr>
              <a:t>fieldfisher.com</a:t>
            </a:r>
            <a:r>
              <a:rPr lang="en-GB" sz="1000" smtClean="0">
                <a:solidFill>
                  <a:srgbClr val="5D0749"/>
                </a:solidFill>
                <a:latin typeface="Calibri" panose="020F0502020204030204" pitchFamily="34" charset="0"/>
                <a:cs typeface="Calibri" panose="020F0502020204030204" pitchFamily="34" charset="0"/>
              </a:rPr>
              <a:t>  |</a:t>
            </a:r>
            <a:endParaRPr lang="en-GB" sz="1000" b="0" dirty="0">
              <a:solidFill>
                <a:srgbClr val="5D074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5105809"/>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l" defTabSz="685800" rtl="0" eaLnBrk="1" latinLnBrk="0" hangingPunct="1">
        <a:lnSpc>
          <a:spcPct val="90000"/>
        </a:lnSpc>
        <a:spcBef>
          <a:spcPct val="0"/>
        </a:spcBef>
        <a:buNone/>
        <a:defRPr sz="2600" kern="1200">
          <a:solidFill>
            <a:srgbClr val="5D0749"/>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spcAft>
          <a:spcPts val="600"/>
        </a:spcAft>
        <a:buFontTx/>
        <a:buNone/>
        <a:defRPr sz="2000" kern="1200">
          <a:solidFill>
            <a:srgbClr val="FFFFFF"/>
          </a:solidFill>
          <a:latin typeface="Calibri" panose="020F0502020204030204" pitchFamily="34" charset="0"/>
          <a:ea typeface="+mn-ea"/>
          <a:cs typeface="Calibri" panose="020F0502020204030204" pitchFamily="34" charset="0"/>
        </a:defRPr>
      </a:lvl1pPr>
      <a:lvl2pPr marL="360000" indent="-360000" algn="l" defTabSz="685800" rtl="0" eaLnBrk="1" latinLnBrk="0" hangingPunct="1">
        <a:lnSpc>
          <a:spcPct val="100000"/>
        </a:lnSpc>
        <a:spcBef>
          <a:spcPts val="0"/>
        </a:spcBef>
        <a:spcAft>
          <a:spcPts val="6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2pPr>
      <a:lvl3pPr marL="720000" indent="-360000" algn="l" defTabSz="685800" rtl="0" eaLnBrk="1" latinLnBrk="0" hangingPunct="1">
        <a:lnSpc>
          <a:spcPct val="100000"/>
        </a:lnSpc>
        <a:spcBef>
          <a:spcPts val="0"/>
        </a:spcBef>
        <a:spcAft>
          <a:spcPts val="600"/>
        </a:spcAft>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3pPr>
      <a:lvl4pPr marL="1080000" indent="-360000" algn="l" defTabSz="685800" rtl="0" eaLnBrk="1" latinLnBrk="0" hangingPunct="1">
        <a:lnSpc>
          <a:spcPct val="100000"/>
        </a:lnSpc>
        <a:spcBef>
          <a:spcPts val="0"/>
        </a:spcBef>
        <a:spcAft>
          <a:spcPts val="600"/>
        </a:spcAft>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4pPr>
      <a:lvl5pPr marL="1440000" indent="-360000" algn="l" defTabSz="685800" rtl="0" eaLnBrk="1" latinLnBrk="0" hangingPunct="1">
        <a:lnSpc>
          <a:spcPct val="90000"/>
        </a:lnSpc>
        <a:spcBef>
          <a:spcPts val="375"/>
        </a:spcBef>
        <a:buFont typeface="Calibri" panose="020F0502020204030204" pitchFamily="34" charset="0"/>
        <a:buChar char="–"/>
        <a:defRPr sz="2000" kern="1200">
          <a:solidFill>
            <a:srgbClr val="FFFFFF"/>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6pPr>
      <a:lvl7pPr marL="2228850" indent="-171450" algn="l" defTabSz="685800" rtl="0" eaLnBrk="1" latinLnBrk="0" hangingPunct="1">
        <a:lnSpc>
          <a:spcPct val="90000"/>
        </a:lnSpc>
        <a:spcBef>
          <a:spcPts val="375"/>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7pPr>
      <a:lvl8pPr marL="2571750" indent="-171450" algn="l" defTabSz="685800" rtl="0" eaLnBrk="1" latinLnBrk="0" hangingPunct="1">
        <a:lnSpc>
          <a:spcPct val="90000"/>
        </a:lnSpc>
        <a:spcBef>
          <a:spcPts val="375"/>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8pPr>
      <a:lvl9pPr marL="2914650" indent="-171450" algn="l" defTabSz="685800" rtl="0" eaLnBrk="1" latinLnBrk="0" hangingPunct="1">
        <a:lnSpc>
          <a:spcPct val="90000"/>
        </a:lnSpc>
        <a:spcBef>
          <a:spcPts val="375"/>
        </a:spcBef>
        <a:buFont typeface="Arial" panose="020B0604020202020204" pitchFamily="34" charset="0"/>
        <a:buChar char="•"/>
        <a:defRPr sz="2000" kern="1200">
          <a:solidFill>
            <a:srgbClr val="FFFFFF"/>
          </a:solidFill>
          <a:latin typeface="Calibri" panose="020F0502020204030204" pitchFamily="34" charset="0"/>
          <a:ea typeface="+mn-ea"/>
          <a:cs typeface="Calibri" panose="020F050202020403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520">
          <p15:clr>
            <a:srgbClr val="F26B43"/>
          </p15:clr>
        </p15:guide>
        <p15:guide id="3" pos="3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Placeholder"/>
          <p:cNvSpPr>
            <a:spLocks noGrp="1"/>
          </p:cNvSpPr>
          <p:nvPr>
            <p:ph type="body" sz="quarter" idx="10"/>
          </p:nvPr>
        </p:nvSpPr>
        <p:spPr/>
        <p:txBody>
          <a:bodyPr/>
          <a:lstStyle/>
          <a:p>
            <a:r>
              <a:rPr lang="en-GB" dirty="0" smtClean="0"/>
              <a:t>12</a:t>
            </a:r>
            <a:r>
              <a:rPr lang="en-GB" baseline="30000" dirty="0" smtClean="0"/>
              <a:t>th</a:t>
            </a:r>
            <a:r>
              <a:rPr lang="en-GB" dirty="0" smtClean="0"/>
              <a:t> May 2021</a:t>
            </a:r>
            <a:endParaRPr lang="en-GB" dirty="0"/>
          </a:p>
        </p:txBody>
      </p:sp>
      <p:sp>
        <p:nvSpPr>
          <p:cNvPr id="3" name="SubTitlePlaceholder"/>
          <p:cNvSpPr>
            <a:spLocks noGrp="1"/>
          </p:cNvSpPr>
          <p:nvPr>
            <p:ph type="subTitle" idx="1"/>
          </p:nvPr>
        </p:nvSpPr>
        <p:spPr/>
        <p:txBody>
          <a:bodyPr/>
          <a:lstStyle/>
          <a:p>
            <a:r>
              <a:rPr lang="en-GB" dirty="0" smtClean="0"/>
              <a:t>Eleonor Duhs, Barrister</a:t>
            </a:r>
            <a:endParaRPr lang="en-GB" dirty="0"/>
          </a:p>
        </p:txBody>
      </p:sp>
      <p:sp>
        <p:nvSpPr>
          <p:cNvPr id="4" name="TitlePlaceholder"/>
          <p:cNvSpPr>
            <a:spLocks noGrp="1"/>
          </p:cNvSpPr>
          <p:nvPr>
            <p:ph type="ctrTitle"/>
          </p:nvPr>
        </p:nvSpPr>
        <p:spPr/>
        <p:txBody>
          <a:bodyPr>
            <a:normAutofit fontScale="90000"/>
          </a:bodyPr>
          <a:lstStyle/>
          <a:p>
            <a:r>
              <a:rPr lang="en-GB" dirty="0" smtClean="0"/>
              <a:t>EU-UK Trade and Cooperation Agreement and the free flow of personal data:  A solid foundation?</a:t>
            </a:r>
            <a:endParaRPr lang="en-GB" dirty="0"/>
          </a:p>
        </p:txBody>
      </p:sp>
    </p:spTree>
    <p:extLst>
      <p:ext uri="{BB962C8B-B14F-4D97-AF65-F5344CB8AC3E}">
        <p14:creationId xmlns:p14="http://schemas.microsoft.com/office/powerpoint/2010/main" val="3619432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10</a:t>
            </a:fld>
            <a:endParaRPr lang="en-GB" dirty="0"/>
          </a:p>
        </p:txBody>
      </p:sp>
      <p:sp>
        <p:nvSpPr>
          <p:cNvPr id="3" name="Content Placeholder 2"/>
          <p:cNvSpPr>
            <a:spLocks noGrp="1"/>
          </p:cNvSpPr>
          <p:nvPr>
            <p:ph sz="quarter" idx="11"/>
          </p:nvPr>
        </p:nvSpPr>
        <p:spPr>
          <a:xfrm>
            <a:off x="546031" y="1461945"/>
            <a:ext cx="8207375" cy="3096000"/>
          </a:xfrm>
        </p:spPr>
        <p:txBody>
          <a:bodyPr/>
          <a:lstStyle/>
          <a:p>
            <a:pPr marL="0" indent="0">
              <a:buNone/>
            </a:pPr>
            <a:r>
              <a:rPr lang="en-GB" dirty="0" smtClean="0"/>
              <a:t>Three stage process:</a:t>
            </a:r>
          </a:p>
          <a:p>
            <a:pPr marL="514350" indent="-514350">
              <a:buFont typeface="+mj-lt"/>
              <a:buAutoNum type="arabicPeriod"/>
            </a:pPr>
            <a:r>
              <a:rPr lang="en-GB" dirty="0" smtClean="0"/>
              <a:t>Detailed analysis of Standard Contractual Clauses</a:t>
            </a:r>
          </a:p>
          <a:p>
            <a:pPr marL="514350" indent="-514350">
              <a:buFont typeface="+mj-lt"/>
              <a:buAutoNum type="arabicPeriod"/>
            </a:pPr>
            <a:r>
              <a:rPr lang="en-GB" dirty="0" smtClean="0"/>
              <a:t>Mini-adequacy assessment</a:t>
            </a:r>
            <a:endParaRPr lang="en-GB" dirty="0"/>
          </a:p>
          <a:p>
            <a:pPr marL="514350" indent="-514350">
              <a:buFont typeface="+mj-lt"/>
              <a:buAutoNum type="arabicPeriod"/>
            </a:pPr>
            <a:r>
              <a:rPr lang="en-GB" dirty="0" smtClean="0"/>
              <a:t>Adopt </a:t>
            </a:r>
            <a:r>
              <a:rPr lang="en-GB" dirty="0"/>
              <a:t>technical, contractual or organisational measures to be able to transfer the </a:t>
            </a:r>
            <a:r>
              <a:rPr lang="en-GB" dirty="0" smtClean="0"/>
              <a:t>data</a:t>
            </a:r>
          </a:p>
          <a:p>
            <a:pPr marL="514350" indent="-514350">
              <a:buFont typeface="+mj-lt"/>
              <a:buAutoNum type="arabicPeriod"/>
            </a:pPr>
            <a:endParaRPr lang="en-GB" dirty="0" smtClean="0"/>
          </a:p>
          <a:p>
            <a:pPr marL="0" indent="0">
              <a:buNone/>
            </a:pPr>
            <a:r>
              <a:rPr lang="en-GB" dirty="0" smtClean="0"/>
              <a:t>“Essentially equivalent”</a:t>
            </a:r>
            <a:endParaRPr lang="en-GB" dirty="0"/>
          </a:p>
          <a:p>
            <a:pPr marL="514350" indent="-514350">
              <a:buFont typeface="+mj-lt"/>
              <a:buAutoNum type="arabicPeriod"/>
            </a:pPr>
            <a:endParaRPr lang="en-GB" dirty="0"/>
          </a:p>
        </p:txBody>
      </p:sp>
      <p:sp>
        <p:nvSpPr>
          <p:cNvPr id="4" name="Title 3"/>
          <p:cNvSpPr>
            <a:spLocks noGrp="1"/>
          </p:cNvSpPr>
          <p:nvPr>
            <p:ph type="title"/>
          </p:nvPr>
        </p:nvSpPr>
        <p:spPr/>
        <p:txBody>
          <a:bodyPr/>
          <a:lstStyle/>
          <a:p>
            <a:r>
              <a:rPr lang="en-GB" dirty="0" smtClean="0"/>
              <a:t>International transfers from the EU – a system in crisis?</a:t>
            </a:r>
            <a:endParaRPr lang="en-GB" dirty="0"/>
          </a:p>
        </p:txBody>
      </p:sp>
    </p:spTree>
    <p:extLst>
      <p:ext uri="{BB962C8B-B14F-4D97-AF65-F5344CB8AC3E}">
        <p14:creationId xmlns:p14="http://schemas.microsoft.com/office/powerpoint/2010/main" val="2298292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11</a:t>
            </a:fld>
            <a:endParaRPr lang="en-GB" dirty="0"/>
          </a:p>
        </p:txBody>
      </p:sp>
      <p:sp>
        <p:nvSpPr>
          <p:cNvPr id="3" name="Content Placeholder 2"/>
          <p:cNvSpPr>
            <a:spLocks noGrp="1"/>
          </p:cNvSpPr>
          <p:nvPr>
            <p:ph sz="quarter" idx="11"/>
          </p:nvPr>
        </p:nvSpPr>
        <p:spPr>
          <a:xfrm>
            <a:off x="540312" y="1349839"/>
            <a:ext cx="8207375" cy="3096000"/>
          </a:xfrm>
        </p:spPr>
        <p:txBody>
          <a:bodyPr/>
          <a:lstStyle/>
          <a:p>
            <a:r>
              <a:rPr lang="en-GB" dirty="0" smtClean="0"/>
              <a:t>the </a:t>
            </a:r>
            <a:r>
              <a:rPr lang="en-GB" dirty="0"/>
              <a:t>third country's laws and rules governing data protection,</a:t>
            </a:r>
          </a:p>
          <a:p>
            <a:r>
              <a:rPr lang="en-GB" dirty="0"/>
              <a:t>relevant legislation concerning public security, defence, national security and criminal law,</a:t>
            </a:r>
          </a:p>
          <a:p>
            <a:r>
              <a:rPr lang="en-GB" dirty="0"/>
              <a:t>the respect for the rule of law, human rights and fundamental freedoms more generally,</a:t>
            </a:r>
          </a:p>
          <a:p>
            <a:r>
              <a:rPr lang="en-GB" dirty="0"/>
              <a:t>the access to personal data by public authorities,</a:t>
            </a:r>
          </a:p>
          <a:p>
            <a:r>
              <a:rPr lang="en-GB" dirty="0"/>
              <a:t>the rules for the onward transfer of personal data, and</a:t>
            </a:r>
          </a:p>
          <a:p>
            <a:r>
              <a:rPr lang="en-GB" dirty="0"/>
              <a:t>any international commitments the third country has entered into.</a:t>
            </a:r>
          </a:p>
          <a:p>
            <a:pPr marL="0" indent="0">
              <a:buNone/>
            </a:pPr>
            <a:r>
              <a:rPr lang="en-GB" dirty="0"/>
              <a:t> </a:t>
            </a:r>
            <a:br>
              <a:rPr lang="en-GB" dirty="0"/>
            </a:br>
            <a:endParaRPr lang="en-GB" dirty="0"/>
          </a:p>
        </p:txBody>
      </p:sp>
      <p:sp>
        <p:nvSpPr>
          <p:cNvPr id="4" name="Title 3"/>
          <p:cNvSpPr>
            <a:spLocks noGrp="1"/>
          </p:cNvSpPr>
          <p:nvPr>
            <p:ph type="title"/>
          </p:nvPr>
        </p:nvSpPr>
        <p:spPr/>
        <p:txBody>
          <a:bodyPr/>
          <a:lstStyle/>
          <a:p>
            <a:r>
              <a:rPr lang="en-GB" dirty="0" smtClean="0"/>
              <a:t>Mini-adequacy assessment - Article 45 GDPR</a:t>
            </a:r>
            <a:endParaRPr lang="en-GB" dirty="0"/>
          </a:p>
        </p:txBody>
      </p:sp>
    </p:spTree>
    <p:extLst>
      <p:ext uri="{BB962C8B-B14F-4D97-AF65-F5344CB8AC3E}">
        <p14:creationId xmlns:p14="http://schemas.microsoft.com/office/powerpoint/2010/main" val="3375914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12</a:t>
            </a:fld>
            <a:endParaRPr lang="en-GB" dirty="0"/>
          </a:p>
        </p:txBody>
      </p:sp>
      <p:sp>
        <p:nvSpPr>
          <p:cNvPr id="3" name="Content Placeholder 2"/>
          <p:cNvSpPr>
            <a:spLocks noGrp="1"/>
          </p:cNvSpPr>
          <p:nvPr>
            <p:ph sz="quarter" idx="11"/>
          </p:nvPr>
        </p:nvSpPr>
        <p:spPr>
          <a:xfrm>
            <a:off x="540312" y="1425370"/>
            <a:ext cx="8207375" cy="3096000"/>
          </a:xfrm>
        </p:spPr>
        <p:txBody>
          <a:bodyPr/>
          <a:lstStyle/>
          <a:p>
            <a:r>
              <a:rPr lang="en-GB" dirty="0" smtClean="0"/>
              <a:t>Encryption</a:t>
            </a:r>
          </a:p>
          <a:p>
            <a:endParaRPr lang="en-GB" dirty="0"/>
          </a:p>
          <a:p>
            <a:r>
              <a:rPr lang="en-GB" dirty="0" err="1" smtClean="0"/>
              <a:t>Pseudonymisation</a:t>
            </a:r>
            <a:endParaRPr lang="en-GB" dirty="0" smtClean="0"/>
          </a:p>
          <a:p>
            <a:endParaRPr lang="en-GB" dirty="0"/>
          </a:p>
          <a:p>
            <a:r>
              <a:rPr lang="en-GB" dirty="0" smtClean="0"/>
              <a:t>Split processing</a:t>
            </a:r>
          </a:p>
          <a:p>
            <a:endParaRPr lang="en-GB" dirty="0"/>
          </a:p>
          <a:p>
            <a:endParaRPr lang="en-GB" dirty="0" smtClean="0"/>
          </a:p>
          <a:p>
            <a:endParaRPr lang="en-GB" dirty="0"/>
          </a:p>
          <a:p>
            <a:endParaRPr lang="en-GB" dirty="0"/>
          </a:p>
        </p:txBody>
      </p:sp>
      <p:sp>
        <p:nvSpPr>
          <p:cNvPr id="4" name="Title 3"/>
          <p:cNvSpPr>
            <a:spLocks noGrp="1"/>
          </p:cNvSpPr>
          <p:nvPr>
            <p:ph type="title"/>
          </p:nvPr>
        </p:nvSpPr>
        <p:spPr/>
        <p:txBody>
          <a:bodyPr/>
          <a:lstStyle/>
          <a:p>
            <a:r>
              <a:rPr lang="en-GB" dirty="0" smtClean="0"/>
              <a:t/>
            </a:r>
            <a:br>
              <a:rPr lang="en-GB" dirty="0" smtClean="0"/>
            </a:br>
            <a:r>
              <a:rPr lang="en-GB" dirty="0" smtClean="0"/>
              <a:t>Adopt </a:t>
            </a:r>
            <a:r>
              <a:rPr lang="en-GB" dirty="0"/>
              <a:t>technical, contractual or organisational measures to be able to transfer the data</a:t>
            </a:r>
            <a:br>
              <a:rPr lang="en-GB" dirty="0"/>
            </a:br>
            <a:endParaRPr lang="en-GB" dirty="0"/>
          </a:p>
        </p:txBody>
      </p:sp>
    </p:spTree>
    <p:extLst>
      <p:ext uri="{BB962C8B-B14F-4D97-AF65-F5344CB8AC3E}">
        <p14:creationId xmlns:p14="http://schemas.microsoft.com/office/powerpoint/2010/main" val="2733536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13</a:t>
            </a:fld>
            <a:endParaRPr lang="en-GB" dirty="0"/>
          </a:p>
        </p:txBody>
      </p:sp>
      <p:sp>
        <p:nvSpPr>
          <p:cNvPr id="4" name="Title 3"/>
          <p:cNvSpPr>
            <a:spLocks noGrp="1"/>
          </p:cNvSpPr>
          <p:nvPr>
            <p:ph type="title"/>
          </p:nvPr>
        </p:nvSpPr>
        <p:spPr/>
        <p:txBody>
          <a:bodyPr/>
          <a:lstStyle/>
          <a:p>
            <a:r>
              <a:rPr lang="en-GB" dirty="0" smtClean="0"/>
              <a:t>Technical measures</a:t>
            </a:r>
            <a:endParaRPr lang="en-GB" dirty="0"/>
          </a:p>
        </p:txBody>
      </p:sp>
      <p:sp>
        <p:nvSpPr>
          <p:cNvPr id="5" name="Content Placeholder 2"/>
          <p:cNvSpPr>
            <a:spLocks noGrp="1"/>
          </p:cNvSpPr>
          <p:nvPr>
            <p:ph sz="quarter" idx="11"/>
          </p:nvPr>
        </p:nvSpPr>
        <p:spPr>
          <a:xfrm>
            <a:off x="546031" y="1461946"/>
            <a:ext cx="8207375" cy="3096000"/>
          </a:xfrm>
        </p:spPr>
        <p:txBody>
          <a:bodyPr>
            <a:normAutofit/>
          </a:bodyPr>
          <a:lstStyle/>
          <a:p>
            <a:pPr marL="0" indent="0">
              <a:buNone/>
            </a:pPr>
            <a:r>
              <a:rPr lang="en-GB" dirty="0" smtClean="0"/>
              <a:t>Encryption</a:t>
            </a:r>
          </a:p>
          <a:p>
            <a:endParaRPr lang="en-GB" dirty="0"/>
          </a:p>
          <a:p>
            <a:pPr marL="360000" lvl="1" indent="0">
              <a:buNone/>
            </a:pPr>
            <a:r>
              <a:rPr lang="en-GB" dirty="0"/>
              <a:t>C</a:t>
            </a:r>
            <a:r>
              <a:rPr lang="en-GB" dirty="0" smtClean="0"/>
              <a:t>ryptographic keys </a:t>
            </a:r>
            <a:r>
              <a:rPr lang="en-GB" b="1" dirty="0" smtClean="0"/>
              <a:t>must</a:t>
            </a:r>
            <a:r>
              <a:rPr lang="en-GB" dirty="0" smtClean="0"/>
              <a:t> remain in the EU/an adequate country</a:t>
            </a:r>
          </a:p>
          <a:p>
            <a:endParaRPr lang="en-GB" dirty="0"/>
          </a:p>
          <a:p>
            <a:pPr marL="685800" lvl="2" indent="0">
              <a:buNone/>
            </a:pPr>
            <a:endParaRPr lang="en-GB" dirty="0"/>
          </a:p>
        </p:txBody>
      </p:sp>
    </p:spTree>
    <p:extLst>
      <p:ext uri="{BB962C8B-B14F-4D97-AF65-F5344CB8AC3E}">
        <p14:creationId xmlns:p14="http://schemas.microsoft.com/office/powerpoint/2010/main" val="2457884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14</a:t>
            </a:fld>
            <a:endParaRPr lang="en-GB" dirty="0"/>
          </a:p>
        </p:txBody>
      </p:sp>
      <p:sp>
        <p:nvSpPr>
          <p:cNvPr id="4" name="Title 3"/>
          <p:cNvSpPr>
            <a:spLocks noGrp="1"/>
          </p:cNvSpPr>
          <p:nvPr>
            <p:ph type="title"/>
          </p:nvPr>
        </p:nvSpPr>
        <p:spPr/>
        <p:txBody>
          <a:bodyPr/>
          <a:lstStyle/>
          <a:p>
            <a:r>
              <a:rPr lang="en-GB" dirty="0" smtClean="0"/>
              <a:t>Technical measures</a:t>
            </a:r>
            <a:endParaRPr lang="en-GB" dirty="0"/>
          </a:p>
        </p:txBody>
      </p:sp>
      <p:sp>
        <p:nvSpPr>
          <p:cNvPr id="5" name="Content Placeholder 2"/>
          <p:cNvSpPr>
            <a:spLocks noGrp="1"/>
          </p:cNvSpPr>
          <p:nvPr>
            <p:ph sz="quarter" idx="11"/>
          </p:nvPr>
        </p:nvSpPr>
        <p:spPr>
          <a:xfrm>
            <a:off x="540000" y="1491206"/>
            <a:ext cx="8207375" cy="3096000"/>
          </a:xfrm>
        </p:spPr>
        <p:txBody>
          <a:bodyPr>
            <a:normAutofit fontScale="92500" lnSpcReduction="20000"/>
          </a:bodyPr>
          <a:lstStyle/>
          <a:p>
            <a:r>
              <a:rPr lang="en-GB" dirty="0" err="1" smtClean="0"/>
              <a:t>Pseudonymise</a:t>
            </a:r>
            <a:r>
              <a:rPr lang="en-GB" dirty="0" smtClean="0"/>
              <a:t>, provided:</a:t>
            </a:r>
          </a:p>
          <a:p>
            <a:pPr lvl="1"/>
            <a:r>
              <a:rPr lang="en-GB" dirty="0" smtClean="0"/>
              <a:t>The </a:t>
            </a:r>
            <a:r>
              <a:rPr lang="en-GB" dirty="0" err="1" smtClean="0"/>
              <a:t>pseudonymisation</a:t>
            </a:r>
            <a:r>
              <a:rPr lang="en-GB" dirty="0" smtClean="0"/>
              <a:t> happens prior to transfer</a:t>
            </a:r>
          </a:p>
          <a:p>
            <a:pPr lvl="1"/>
            <a:r>
              <a:rPr lang="en-GB" dirty="0" smtClean="0"/>
              <a:t>The identifiers remain in the EU or an “adequate third country”</a:t>
            </a:r>
          </a:p>
          <a:p>
            <a:pPr lvl="1"/>
            <a:r>
              <a:rPr lang="en-GB" dirty="0" smtClean="0"/>
              <a:t>The data exporter in the EU is the only one who has the ability to enable re-identification</a:t>
            </a:r>
          </a:p>
          <a:p>
            <a:pPr lvl="1"/>
            <a:r>
              <a:rPr lang="en-GB" dirty="0" smtClean="0"/>
              <a:t>Controller has established through analysis of the data taking into account information that the public authority in the recipient country may possess that the data cannot be attributed to an identified/identifiable individual.</a:t>
            </a:r>
          </a:p>
          <a:p>
            <a:pPr marL="342900" lvl="1" indent="0">
              <a:buNone/>
            </a:pPr>
            <a:r>
              <a:rPr lang="en-GB" dirty="0" smtClean="0"/>
              <a:t>	</a:t>
            </a:r>
          </a:p>
        </p:txBody>
      </p:sp>
    </p:spTree>
    <p:extLst>
      <p:ext uri="{BB962C8B-B14F-4D97-AF65-F5344CB8AC3E}">
        <p14:creationId xmlns:p14="http://schemas.microsoft.com/office/powerpoint/2010/main" val="170484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15</a:t>
            </a:fld>
            <a:endParaRPr lang="en-GB" dirty="0"/>
          </a:p>
        </p:txBody>
      </p:sp>
      <p:sp>
        <p:nvSpPr>
          <p:cNvPr id="4" name="Title 3"/>
          <p:cNvSpPr>
            <a:spLocks noGrp="1"/>
          </p:cNvSpPr>
          <p:nvPr>
            <p:ph type="title"/>
          </p:nvPr>
        </p:nvSpPr>
        <p:spPr/>
        <p:txBody>
          <a:bodyPr/>
          <a:lstStyle/>
          <a:p>
            <a:r>
              <a:rPr lang="en-GB" dirty="0" smtClean="0"/>
              <a:t>Technical measures</a:t>
            </a:r>
            <a:endParaRPr lang="en-GB" dirty="0"/>
          </a:p>
        </p:txBody>
      </p:sp>
      <p:sp>
        <p:nvSpPr>
          <p:cNvPr id="5" name="Content Placeholder 2"/>
          <p:cNvSpPr>
            <a:spLocks noGrp="1"/>
          </p:cNvSpPr>
          <p:nvPr>
            <p:ph sz="quarter" idx="11"/>
          </p:nvPr>
        </p:nvSpPr>
        <p:spPr>
          <a:xfrm>
            <a:off x="540000" y="1600935"/>
            <a:ext cx="8207375" cy="3096000"/>
          </a:xfrm>
        </p:spPr>
        <p:txBody>
          <a:bodyPr/>
          <a:lstStyle/>
          <a:p>
            <a:r>
              <a:rPr lang="en-GB" sz="2400" dirty="0"/>
              <a:t>Split processing:  </a:t>
            </a:r>
          </a:p>
          <a:p>
            <a:pPr lvl="1"/>
            <a:r>
              <a:rPr lang="en-GB" sz="2100" dirty="0"/>
              <a:t>two or more independent data importers located in different jurisdictions</a:t>
            </a:r>
          </a:p>
          <a:p>
            <a:pPr lvl="1"/>
            <a:r>
              <a:rPr lang="en-GB" dirty="0" smtClean="0"/>
              <a:t>Ensure that the data can’t be reconstructed by any one of the importers</a:t>
            </a:r>
          </a:p>
          <a:p>
            <a:endParaRPr lang="en-GB" dirty="0" smtClean="0"/>
          </a:p>
          <a:p>
            <a:endParaRPr lang="en-GB" dirty="0"/>
          </a:p>
        </p:txBody>
      </p:sp>
    </p:spTree>
    <p:extLst>
      <p:ext uri="{BB962C8B-B14F-4D97-AF65-F5344CB8AC3E}">
        <p14:creationId xmlns:p14="http://schemas.microsoft.com/office/powerpoint/2010/main" val="93731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16</a:t>
            </a:fld>
            <a:endParaRPr lang="en-GB" dirty="0"/>
          </a:p>
        </p:txBody>
      </p:sp>
      <p:sp>
        <p:nvSpPr>
          <p:cNvPr id="3" name="Content Placeholder 2"/>
          <p:cNvSpPr>
            <a:spLocks noGrp="1"/>
          </p:cNvSpPr>
          <p:nvPr>
            <p:ph sz="quarter" idx="11"/>
          </p:nvPr>
        </p:nvSpPr>
        <p:spPr>
          <a:xfrm>
            <a:off x="540000" y="1469260"/>
            <a:ext cx="8207375" cy="3096000"/>
          </a:xfrm>
        </p:spPr>
        <p:txBody>
          <a:bodyPr/>
          <a:lstStyle/>
          <a:p>
            <a:r>
              <a:rPr lang="en-GB" dirty="0" smtClean="0"/>
              <a:t>Adequacy bridge</a:t>
            </a:r>
          </a:p>
          <a:p>
            <a:pPr marL="0" indent="0">
              <a:buNone/>
            </a:pPr>
            <a:r>
              <a:rPr lang="en-GB" dirty="0" smtClean="0"/>
              <a:t>Exceptional:  </a:t>
            </a:r>
          </a:p>
          <a:p>
            <a:r>
              <a:rPr lang="en-GB" dirty="0"/>
              <a:t>At odds with the EU’s position on data provisions in trade deals</a:t>
            </a:r>
          </a:p>
          <a:p>
            <a:r>
              <a:rPr lang="en-GB" dirty="0" smtClean="0"/>
              <a:t>Greater level of stability – head off problems</a:t>
            </a:r>
          </a:p>
          <a:p>
            <a:r>
              <a:rPr lang="en-GB" dirty="0" smtClean="0"/>
              <a:t>Tension with EU’s data protection regime as set out in the GDPR</a:t>
            </a:r>
          </a:p>
          <a:p>
            <a:r>
              <a:rPr lang="en-GB" dirty="0" smtClean="0"/>
              <a:t>Tension between the EU institutions and the Partnership Council</a:t>
            </a:r>
          </a:p>
          <a:p>
            <a:endParaRPr lang="en-GB" dirty="0" smtClean="0"/>
          </a:p>
          <a:p>
            <a:endParaRPr lang="en-GB" dirty="0"/>
          </a:p>
          <a:p>
            <a:pPr marL="457200" indent="-457200">
              <a:buFont typeface="+mj-lt"/>
              <a:buAutoNum type="arabicPeriod"/>
            </a:pPr>
            <a:endParaRPr lang="en-GB" dirty="0" smtClean="0"/>
          </a:p>
        </p:txBody>
      </p:sp>
      <p:sp>
        <p:nvSpPr>
          <p:cNvPr id="4" name="Title 3"/>
          <p:cNvSpPr>
            <a:spLocks noGrp="1"/>
          </p:cNvSpPr>
          <p:nvPr>
            <p:ph type="title"/>
          </p:nvPr>
        </p:nvSpPr>
        <p:spPr/>
        <p:txBody>
          <a:bodyPr/>
          <a:lstStyle/>
          <a:p>
            <a:r>
              <a:rPr lang="en-GB" dirty="0" smtClean="0"/>
              <a:t>TCA – provisions on cross border data flows/data protection</a:t>
            </a:r>
            <a:endParaRPr lang="en-GB" dirty="0"/>
          </a:p>
        </p:txBody>
      </p:sp>
    </p:spTree>
    <p:extLst>
      <p:ext uri="{BB962C8B-B14F-4D97-AF65-F5344CB8AC3E}">
        <p14:creationId xmlns:p14="http://schemas.microsoft.com/office/powerpoint/2010/main" val="2101441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17</a:t>
            </a:fld>
            <a:endParaRPr lang="en-GB" dirty="0"/>
          </a:p>
        </p:txBody>
      </p:sp>
      <p:sp>
        <p:nvSpPr>
          <p:cNvPr id="3" name="Content Placeholder 2"/>
          <p:cNvSpPr>
            <a:spLocks noGrp="1"/>
          </p:cNvSpPr>
          <p:nvPr>
            <p:ph sz="quarter" idx="11"/>
          </p:nvPr>
        </p:nvSpPr>
        <p:spPr>
          <a:xfrm>
            <a:off x="540000" y="1474304"/>
            <a:ext cx="8335296" cy="3349374"/>
          </a:xfrm>
        </p:spPr>
        <p:txBody>
          <a:bodyPr/>
          <a:lstStyle/>
          <a:p>
            <a:pPr marL="0" indent="0">
              <a:buNone/>
            </a:pPr>
            <a:r>
              <a:rPr lang="en-GB" dirty="0" smtClean="0"/>
              <a:t>Prior to 2018 – no provisions on cross-border data flows in trade agreements</a:t>
            </a:r>
          </a:p>
          <a:p>
            <a:pPr marL="0" indent="0">
              <a:buNone/>
            </a:pPr>
            <a:r>
              <a:rPr lang="en-GB" dirty="0" smtClean="0"/>
              <a:t>2018 new standard provisions - support </a:t>
            </a:r>
            <a:r>
              <a:rPr lang="en-GB" dirty="0"/>
              <a:t>free flow of information </a:t>
            </a:r>
            <a:r>
              <a:rPr lang="en-GB" dirty="0" smtClean="0"/>
              <a:t>while safeguarding </a:t>
            </a:r>
            <a:r>
              <a:rPr lang="en-GB" dirty="0"/>
              <a:t>the privacy of </a:t>
            </a:r>
            <a:r>
              <a:rPr lang="en-GB" dirty="0" smtClean="0"/>
              <a:t>citizens</a:t>
            </a:r>
            <a:r>
              <a:rPr lang="en-GB" dirty="0"/>
              <a:t>. </a:t>
            </a:r>
            <a:endParaRPr lang="en-GB" dirty="0" smtClean="0"/>
          </a:p>
          <a:p>
            <a:pPr marL="0" indent="0">
              <a:buNone/>
            </a:pPr>
            <a:r>
              <a:rPr lang="en-GB" dirty="0"/>
              <a:t>C</a:t>
            </a:r>
            <a:r>
              <a:rPr lang="en-GB" dirty="0" smtClean="0"/>
              <a:t>ore </a:t>
            </a:r>
            <a:r>
              <a:rPr lang="en-GB" dirty="0"/>
              <a:t>components:  </a:t>
            </a:r>
          </a:p>
          <a:p>
            <a:pPr marL="360000" lvl="1" indent="0">
              <a:buNone/>
            </a:pPr>
            <a:r>
              <a:rPr lang="en-GB" dirty="0"/>
              <a:t>• </a:t>
            </a:r>
            <a:r>
              <a:rPr lang="en-GB" dirty="0" smtClean="0"/>
              <a:t>prohibiting  </a:t>
            </a:r>
            <a:r>
              <a:rPr lang="en-GB" dirty="0"/>
              <a:t>specific types of restriction on cross-border data flows, </a:t>
            </a:r>
            <a:r>
              <a:rPr lang="en-GB" dirty="0" smtClean="0"/>
              <a:t>(no </a:t>
            </a:r>
            <a:r>
              <a:rPr lang="en-GB" dirty="0"/>
              <a:t>broad commitment to allow cross-border </a:t>
            </a:r>
            <a:r>
              <a:rPr lang="en-GB" dirty="0" smtClean="0"/>
              <a:t>flows)</a:t>
            </a:r>
            <a:endParaRPr lang="en-GB" dirty="0"/>
          </a:p>
          <a:p>
            <a:pPr marL="360000" lvl="1" indent="0">
              <a:buNone/>
            </a:pPr>
            <a:r>
              <a:rPr lang="en-GB" dirty="0"/>
              <a:t>• </a:t>
            </a:r>
            <a:r>
              <a:rPr lang="en-GB" dirty="0" smtClean="0"/>
              <a:t>carve out privacy </a:t>
            </a:r>
            <a:r>
              <a:rPr lang="en-GB" dirty="0"/>
              <a:t>measures from the scope of the </a:t>
            </a:r>
            <a:r>
              <a:rPr lang="en-GB" dirty="0" smtClean="0"/>
              <a:t>agreement</a:t>
            </a:r>
            <a:endParaRPr lang="en-GB" dirty="0"/>
          </a:p>
        </p:txBody>
      </p:sp>
      <p:sp>
        <p:nvSpPr>
          <p:cNvPr id="4" name="Title 3"/>
          <p:cNvSpPr>
            <a:spLocks noGrp="1"/>
          </p:cNvSpPr>
          <p:nvPr>
            <p:ph type="title"/>
          </p:nvPr>
        </p:nvSpPr>
        <p:spPr/>
        <p:txBody>
          <a:bodyPr/>
          <a:lstStyle/>
          <a:p>
            <a:r>
              <a:rPr lang="en-GB" dirty="0" smtClean="0"/>
              <a:t>EU’s Standard provisions</a:t>
            </a:r>
            <a:endParaRPr lang="en-GB" dirty="0"/>
          </a:p>
        </p:txBody>
      </p:sp>
    </p:spTree>
    <p:extLst>
      <p:ext uri="{BB962C8B-B14F-4D97-AF65-F5344CB8AC3E}">
        <p14:creationId xmlns:p14="http://schemas.microsoft.com/office/powerpoint/2010/main" val="2528270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18</a:t>
            </a:fld>
            <a:endParaRPr lang="en-GB" dirty="0"/>
          </a:p>
        </p:txBody>
      </p:sp>
      <p:sp>
        <p:nvSpPr>
          <p:cNvPr id="3" name="Content Placeholder 2"/>
          <p:cNvSpPr>
            <a:spLocks noGrp="1"/>
          </p:cNvSpPr>
          <p:nvPr>
            <p:ph sz="quarter" idx="11"/>
          </p:nvPr>
        </p:nvSpPr>
        <p:spPr>
          <a:xfrm>
            <a:off x="540000" y="1491206"/>
            <a:ext cx="8207375" cy="3096000"/>
          </a:xfrm>
        </p:spPr>
        <p:txBody>
          <a:bodyPr/>
          <a:lstStyle/>
          <a:p>
            <a:endParaRPr lang="en-GB" dirty="0"/>
          </a:p>
          <a:p>
            <a:pPr marL="360000" lvl="1" indent="0">
              <a:buNone/>
            </a:pPr>
            <a:r>
              <a:rPr lang="en-GB" dirty="0"/>
              <a:t>The aim of these provisions is to promote cross-border data flows while ensuring that </a:t>
            </a:r>
            <a:r>
              <a:rPr lang="en-GB" dirty="0" smtClean="0"/>
              <a:t>the </a:t>
            </a:r>
            <a:r>
              <a:rPr lang="en-GB" dirty="0"/>
              <a:t>EU unconditionally preserves its autonomy to regulate in the interest of data </a:t>
            </a:r>
            <a:r>
              <a:rPr lang="en-GB" dirty="0" smtClean="0"/>
              <a:t>privacy</a:t>
            </a:r>
            <a:r>
              <a:rPr lang="en-GB" dirty="0"/>
              <a:t>, so that the GDPR is immune from </a:t>
            </a:r>
            <a:r>
              <a:rPr lang="en-GB" dirty="0" smtClean="0"/>
              <a:t>challenge</a:t>
            </a:r>
          </a:p>
          <a:p>
            <a:pPr marL="360000" lvl="1" indent="0">
              <a:buNone/>
            </a:pPr>
            <a:r>
              <a:rPr lang="en-GB" dirty="0" err="1" smtClean="0"/>
              <a:t>Yakovleva</a:t>
            </a:r>
            <a:r>
              <a:rPr lang="en-GB" dirty="0" smtClean="0"/>
              <a:t> </a:t>
            </a:r>
            <a:r>
              <a:rPr lang="en-GB" dirty="0"/>
              <a:t>and </a:t>
            </a:r>
            <a:r>
              <a:rPr lang="en-GB" dirty="0" err="1" smtClean="0"/>
              <a:t>Irion</a:t>
            </a:r>
            <a:r>
              <a:rPr lang="en-GB" dirty="0" smtClean="0"/>
              <a:t> (2020), </a:t>
            </a:r>
            <a:r>
              <a:rPr lang="en-GB" dirty="0"/>
              <a:t>'Pitching Trade against Privacy: Reconciling EU Governance of Personal Data Flows with </a:t>
            </a:r>
            <a:r>
              <a:rPr lang="en-GB" dirty="0" smtClean="0"/>
              <a:t>External </a:t>
            </a:r>
            <a:r>
              <a:rPr lang="en-GB" dirty="0"/>
              <a:t>Trade', 10 International Data Privacy Law </a:t>
            </a:r>
            <a:r>
              <a:rPr lang="en-GB" dirty="0" smtClean="0"/>
              <a:t>201</a:t>
            </a:r>
            <a:r>
              <a:rPr lang="en-GB" dirty="0"/>
              <a:t>. At 211. </a:t>
            </a:r>
          </a:p>
          <a:p>
            <a:endParaRPr lang="en-GB" dirty="0"/>
          </a:p>
          <a:p>
            <a:endParaRPr lang="en-GB" dirty="0"/>
          </a:p>
        </p:txBody>
      </p:sp>
      <p:sp>
        <p:nvSpPr>
          <p:cNvPr id="4" name="Title 3"/>
          <p:cNvSpPr>
            <a:spLocks noGrp="1"/>
          </p:cNvSpPr>
          <p:nvPr>
            <p:ph type="title"/>
          </p:nvPr>
        </p:nvSpPr>
        <p:spPr/>
        <p:txBody>
          <a:bodyPr/>
          <a:lstStyle/>
          <a:p>
            <a:r>
              <a:rPr lang="en-GB" dirty="0" smtClean="0"/>
              <a:t>Summary of standard provisions</a:t>
            </a:r>
            <a:endParaRPr lang="en-GB" dirty="0"/>
          </a:p>
        </p:txBody>
      </p:sp>
    </p:spTree>
    <p:extLst>
      <p:ext uri="{BB962C8B-B14F-4D97-AF65-F5344CB8AC3E}">
        <p14:creationId xmlns:p14="http://schemas.microsoft.com/office/powerpoint/2010/main" val="1829561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19</a:t>
            </a:fld>
            <a:endParaRPr lang="en-GB" dirty="0"/>
          </a:p>
        </p:txBody>
      </p:sp>
      <p:sp>
        <p:nvSpPr>
          <p:cNvPr id="3" name="Content Placeholder 2"/>
          <p:cNvSpPr>
            <a:spLocks noGrp="1"/>
          </p:cNvSpPr>
          <p:nvPr>
            <p:ph sz="quarter" idx="11"/>
          </p:nvPr>
        </p:nvSpPr>
        <p:spPr>
          <a:xfrm>
            <a:off x="288058" y="1289660"/>
            <a:ext cx="8207375" cy="3096000"/>
          </a:xfrm>
        </p:spPr>
        <p:txBody>
          <a:bodyPr/>
          <a:lstStyle/>
          <a:p>
            <a:pPr marL="0" indent="0">
              <a:buNone/>
            </a:pPr>
            <a:r>
              <a:rPr lang="en-GB" dirty="0" smtClean="0"/>
              <a:t>Standard wording on cross-border data flows:</a:t>
            </a:r>
          </a:p>
          <a:p>
            <a:pPr marL="0" indent="0">
              <a:buNone/>
            </a:pPr>
            <a:r>
              <a:rPr lang="en-GB" dirty="0" smtClean="0"/>
              <a:t> </a:t>
            </a:r>
          </a:p>
          <a:p>
            <a:pPr marL="0" indent="0">
              <a:buNone/>
            </a:pPr>
            <a:r>
              <a:rPr lang="en-GB" dirty="0" smtClean="0"/>
              <a:t>‘Shall not be restricted between the Parties by a </a:t>
            </a:r>
            <a:r>
              <a:rPr lang="en-GB" dirty="0" err="1" smtClean="0"/>
              <a:t>Party..requiring</a:t>
            </a:r>
            <a:r>
              <a:rPr lang="en-GB" dirty="0" smtClean="0"/>
              <a:t> the localisation of data in the Party’s territory for storage.’  </a:t>
            </a:r>
          </a:p>
          <a:p>
            <a:endParaRPr lang="en-GB" dirty="0"/>
          </a:p>
          <a:p>
            <a:endParaRPr lang="en-GB" dirty="0" smtClean="0"/>
          </a:p>
          <a:p>
            <a:pPr lvl="5"/>
            <a:r>
              <a:rPr lang="en-GB" dirty="0" smtClean="0"/>
              <a:t>			</a:t>
            </a:r>
            <a:r>
              <a:rPr lang="en-GB" b="0" dirty="0" smtClean="0"/>
              <a:t>Article. DIGIT.6:  Cross-border data flows</a:t>
            </a:r>
            <a:endParaRPr lang="en-GB" b="0" dirty="0"/>
          </a:p>
          <a:p>
            <a:endParaRPr lang="en-GB" dirty="0" smtClean="0"/>
          </a:p>
        </p:txBody>
      </p:sp>
      <p:sp>
        <p:nvSpPr>
          <p:cNvPr id="4" name="Title 3"/>
          <p:cNvSpPr>
            <a:spLocks noGrp="1"/>
          </p:cNvSpPr>
          <p:nvPr>
            <p:ph type="title"/>
          </p:nvPr>
        </p:nvSpPr>
        <p:spPr/>
        <p:txBody>
          <a:bodyPr/>
          <a:lstStyle/>
          <a:p>
            <a:r>
              <a:rPr lang="en-GB" dirty="0" smtClean="0"/>
              <a:t>What do we see in the TCA?</a:t>
            </a:r>
            <a:endParaRPr lang="en-GB" dirty="0"/>
          </a:p>
        </p:txBody>
      </p:sp>
    </p:spTree>
    <p:extLst>
      <p:ext uri="{BB962C8B-B14F-4D97-AF65-F5344CB8AC3E}">
        <p14:creationId xmlns:p14="http://schemas.microsoft.com/office/powerpoint/2010/main" val="4243232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a:t>
            </a:fld>
            <a:endParaRPr lang="en-GB" dirty="0"/>
          </a:p>
        </p:txBody>
      </p:sp>
      <p:sp>
        <p:nvSpPr>
          <p:cNvPr id="3" name="Content Placeholder 2"/>
          <p:cNvSpPr>
            <a:spLocks noGrp="1"/>
          </p:cNvSpPr>
          <p:nvPr>
            <p:ph sz="quarter" idx="11"/>
          </p:nvPr>
        </p:nvSpPr>
        <p:spPr>
          <a:xfrm>
            <a:off x="540000" y="1198721"/>
            <a:ext cx="8398117" cy="3398235"/>
          </a:xfrm>
        </p:spPr>
        <p:txBody>
          <a:bodyPr/>
          <a:lstStyle/>
          <a:p>
            <a:pPr marL="0" indent="0">
              <a:buNone/>
            </a:pPr>
            <a:r>
              <a:rPr lang="en-GB" b="1" dirty="0" smtClean="0"/>
              <a:t>Context</a:t>
            </a:r>
          </a:p>
          <a:p>
            <a:r>
              <a:rPr lang="en-GB" dirty="0" smtClean="0"/>
              <a:t>EU/UK data protection regime and the free flow of data to third countries – ‘data adequacy’</a:t>
            </a:r>
          </a:p>
          <a:p>
            <a:pPr marL="0" indent="0">
              <a:buNone/>
            </a:pPr>
            <a:r>
              <a:rPr lang="en-GB" b="1" dirty="0" smtClean="0"/>
              <a:t>The Trade and Cooperation Agreement</a:t>
            </a:r>
          </a:p>
          <a:p>
            <a:r>
              <a:rPr lang="en-GB" dirty="0" smtClean="0"/>
              <a:t>Provisions which relate to free flow of data/data adequacy</a:t>
            </a:r>
          </a:p>
          <a:p>
            <a:pPr marL="0" indent="0">
              <a:buNone/>
            </a:pPr>
            <a:r>
              <a:rPr lang="en-GB" b="1" dirty="0" smtClean="0"/>
              <a:t>The UK’s future policy on data protection and the free flow of data</a:t>
            </a:r>
          </a:p>
          <a:p>
            <a:r>
              <a:rPr lang="en-GB" dirty="0" smtClean="0"/>
              <a:t>Delicate balance –  keeping EU ‘data adequacy’ and conferring ‘UK adequacy’ on third countries </a:t>
            </a:r>
          </a:p>
          <a:p>
            <a:endParaRPr lang="en-GB" b="1" dirty="0" smtClean="0"/>
          </a:p>
          <a:p>
            <a:endParaRPr lang="en-GB" b="1" dirty="0" smtClean="0"/>
          </a:p>
          <a:p>
            <a:pPr marL="0" indent="0">
              <a:buNone/>
            </a:pPr>
            <a:endParaRPr lang="en-GB" dirty="0" smtClean="0"/>
          </a:p>
          <a:p>
            <a:pPr marL="0" indent="0">
              <a:buNone/>
            </a:pPr>
            <a:endParaRPr lang="en-GB" dirty="0"/>
          </a:p>
          <a:p>
            <a:pPr marL="0" indent="0">
              <a:buNone/>
            </a:pPr>
            <a:endParaRPr lang="en-GB" dirty="0" smtClean="0"/>
          </a:p>
          <a:p>
            <a:endParaRPr lang="en-GB" dirty="0"/>
          </a:p>
        </p:txBody>
      </p:sp>
      <p:sp>
        <p:nvSpPr>
          <p:cNvPr id="4" name="Title 3"/>
          <p:cNvSpPr>
            <a:spLocks noGrp="1"/>
          </p:cNvSpPr>
          <p:nvPr>
            <p:ph type="title"/>
          </p:nvPr>
        </p:nvSpPr>
        <p:spPr/>
        <p:txBody>
          <a:bodyPr/>
          <a:lstStyle/>
          <a:p>
            <a:r>
              <a:rPr lang="en-GB" dirty="0" smtClean="0"/>
              <a:t>Structure</a:t>
            </a:r>
            <a:endParaRPr lang="en-GB" dirty="0"/>
          </a:p>
        </p:txBody>
      </p:sp>
    </p:spTree>
    <p:extLst>
      <p:ext uri="{BB962C8B-B14F-4D97-AF65-F5344CB8AC3E}">
        <p14:creationId xmlns:p14="http://schemas.microsoft.com/office/powerpoint/2010/main" val="3650157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20</a:t>
            </a:fld>
            <a:endParaRPr lang="en-GB" dirty="0"/>
          </a:p>
        </p:txBody>
      </p:sp>
      <p:sp>
        <p:nvSpPr>
          <p:cNvPr id="3" name="Content Placeholder 2"/>
          <p:cNvSpPr>
            <a:spLocks noGrp="1"/>
          </p:cNvSpPr>
          <p:nvPr>
            <p:ph sz="quarter" idx="11"/>
          </p:nvPr>
        </p:nvSpPr>
        <p:spPr>
          <a:xfrm>
            <a:off x="553347" y="1498521"/>
            <a:ext cx="8207375" cy="3096000"/>
          </a:xfrm>
        </p:spPr>
        <p:txBody>
          <a:bodyPr/>
          <a:lstStyle/>
          <a:p>
            <a:r>
              <a:rPr lang="en-GB" dirty="0" smtClean="0"/>
              <a:t>No reference to data protection as a fundamental right</a:t>
            </a:r>
          </a:p>
          <a:p>
            <a:r>
              <a:rPr lang="en-GB" dirty="0" smtClean="0"/>
              <a:t>‘Each </a:t>
            </a:r>
            <a:r>
              <a:rPr lang="en-GB" dirty="0"/>
              <a:t>Party may adopt and maintain the safeguards it deems appropriate to ensure the protection of personal data and privacy, including through the adoption and application of rules for the cross-border transfer of personal data</a:t>
            </a:r>
            <a:r>
              <a:rPr lang="en-GB" dirty="0" smtClean="0"/>
              <a:t>’.</a:t>
            </a:r>
          </a:p>
          <a:p>
            <a:r>
              <a:rPr lang="en-GB" dirty="0" smtClean="0"/>
              <a:t>EU will have to pass strict trade tests to justify its measures</a:t>
            </a:r>
          </a:p>
          <a:p>
            <a:pPr marL="0" indent="0">
              <a:buNone/>
            </a:pPr>
            <a:r>
              <a:rPr lang="en-GB" dirty="0" smtClean="0"/>
              <a:t>			Article </a:t>
            </a:r>
            <a:r>
              <a:rPr lang="en-GB" dirty="0"/>
              <a:t>DIGIT.7 Protection of personal data and privacy</a:t>
            </a:r>
          </a:p>
          <a:p>
            <a:endParaRPr lang="en-GB" dirty="0"/>
          </a:p>
        </p:txBody>
      </p:sp>
      <p:sp>
        <p:nvSpPr>
          <p:cNvPr id="4" name="Title 3"/>
          <p:cNvSpPr>
            <a:spLocks noGrp="1"/>
          </p:cNvSpPr>
          <p:nvPr>
            <p:ph type="title"/>
          </p:nvPr>
        </p:nvSpPr>
        <p:spPr/>
        <p:txBody>
          <a:bodyPr/>
          <a:lstStyle/>
          <a:p>
            <a:r>
              <a:rPr lang="en-GB" dirty="0" smtClean="0"/>
              <a:t>Changes to standard drafting </a:t>
            </a:r>
            <a:endParaRPr lang="en-GB" dirty="0"/>
          </a:p>
        </p:txBody>
      </p:sp>
    </p:spTree>
    <p:extLst>
      <p:ext uri="{BB962C8B-B14F-4D97-AF65-F5344CB8AC3E}">
        <p14:creationId xmlns:p14="http://schemas.microsoft.com/office/powerpoint/2010/main" val="1385822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21</a:t>
            </a:fld>
            <a:endParaRPr lang="en-GB" dirty="0"/>
          </a:p>
        </p:txBody>
      </p:sp>
      <p:sp>
        <p:nvSpPr>
          <p:cNvPr id="3" name="Content Placeholder 2"/>
          <p:cNvSpPr>
            <a:spLocks noGrp="1"/>
          </p:cNvSpPr>
          <p:nvPr>
            <p:ph sz="quarter" idx="11"/>
          </p:nvPr>
        </p:nvSpPr>
        <p:spPr>
          <a:xfrm>
            <a:off x="546031" y="1349839"/>
            <a:ext cx="8207375" cy="3096000"/>
          </a:xfrm>
        </p:spPr>
        <p:txBody>
          <a:bodyPr/>
          <a:lstStyle/>
          <a:p>
            <a:endParaRPr lang="en-GB" dirty="0"/>
          </a:p>
          <a:p>
            <a:pPr marL="0" indent="0">
              <a:buNone/>
            </a:pPr>
            <a:r>
              <a:rPr lang="en-GB" dirty="0" smtClean="0"/>
              <a:t>‘The </a:t>
            </a:r>
            <a:r>
              <a:rPr lang="en-GB" dirty="0"/>
              <a:t>Partnership Council shall have the power to:…</a:t>
            </a:r>
          </a:p>
          <a:p>
            <a:endParaRPr lang="en-GB" dirty="0"/>
          </a:p>
          <a:p>
            <a:r>
              <a:rPr lang="en-GB" dirty="0"/>
              <a:t>make recommendations to the Parties regarding the transfer of personal data in specific areas covered by this Agreement or any supplementing agreement</a:t>
            </a:r>
            <a:r>
              <a:rPr lang="en-GB" dirty="0" smtClean="0"/>
              <a:t>.‘</a:t>
            </a:r>
            <a:endParaRPr lang="en-GB" dirty="0"/>
          </a:p>
          <a:p>
            <a:pPr marL="0" indent="0">
              <a:buNone/>
            </a:pPr>
            <a:r>
              <a:rPr lang="en-GB" dirty="0"/>
              <a:t>						Article INST.1:  Partnership Council  </a:t>
            </a:r>
          </a:p>
          <a:p>
            <a:pPr marL="0" indent="0">
              <a:buNone/>
            </a:pPr>
            <a:r>
              <a:rPr lang="en-GB" dirty="0" smtClean="0"/>
              <a:t> </a:t>
            </a:r>
            <a:endParaRPr lang="en-GB" dirty="0"/>
          </a:p>
        </p:txBody>
      </p:sp>
      <p:sp>
        <p:nvSpPr>
          <p:cNvPr id="4" name="Title 3"/>
          <p:cNvSpPr>
            <a:spLocks noGrp="1"/>
          </p:cNvSpPr>
          <p:nvPr>
            <p:ph type="title"/>
          </p:nvPr>
        </p:nvSpPr>
        <p:spPr/>
        <p:txBody>
          <a:bodyPr/>
          <a:lstStyle/>
          <a:p>
            <a:r>
              <a:rPr lang="en-GB" dirty="0" smtClean="0"/>
              <a:t>Recommendations by the Partnership Council</a:t>
            </a:r>
            <a:endParaRPr lang="en-GB" dirty="0"/>
          </a:p>
        </p:txBody>
      </p:sp>
    </p:spTree>
    <p:extLst>
      <p:ext uri="{BB962C8B-B14F-4D97-AF65-F5344CB8AC3E}">
        <p14:creationId xmlns:p14="http://schemas.microsoft.com/office/powerpoint/2010/main" val="2375682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22</a:t>
            </a:fld>
            <a:endParaRPr lang="en-GB" dirty="0"/>
          </a:p>
        </p:txBody>
      </p:sp>
      <p:sp>
        <p:nvSpPr>
          <p:cNvPr id="3" name="Content Placeholder 2"/>
          <p:cNvSpPr>
            <a:spLocks noGrp="1"/>
          </p:cNvSpPr>
          <p:nvPr>
            <p:ph sz="quarter" idx="11"/>
          </p:nvPr>
        </p:nvSpPr>
        <p:spPr>
          <a:xfrm>
            <a:off x="546031" y="1432685"/>
            <a:ext cx="8207375" cy="3096000"/>
          </a:xfrm>
        </p:spPr>
        <p:txBody>
          <a:bodyPr/>
          <a:lstStyle/>
          <a:p>
            <a:r>
              <a:rPr lang="en-GB" dirty="0" smtClean="0"/>
              <a:t>‘Deficiencies have led to a relevant adequacy decision ceasing to apply’</a:t>
            </a:r>
          </a:p>
          <a:p>
            <a:r>
              <a:rPr lang="en-GB" dirty="0" smtClean="0"/>
              <a:t>Party may suspend law enforcement etc. provisions</a:t>
            </a:r>
          </a:p>
          <a:p>
            <a:r>
              <a:rPr lang="en-GB" dirty="0" smtClean="0"/>
              <a:t>‘The </a:t>
            </a:r>
            <a:r>
              <a:rPr lang="en-GB" dirty="0"/>
              <a:t>Partnership Council shall explore possible ways of allowing the Party that notified the suspension to postpone its entry into effect, to reduce its scope or to withdraw it</a:t>
            </a:r>
            <a:r>
              <a:rPr lang="en-GB" dirty="0" smtClean="0"/>
              <a:t>.’</a:t>
            </a:r>
            <a:r>
              <a:rPr lang="en-GB" dirty="0"/>
              <a:t>	</a:t>
            </a:r>
            <a:r>
              <a:rPr lang="en-GB" dirty="0" smtClean="0"/>
              <a:t>				</a:t>
            </a:r>
          </a:p>
          <a:p>
            <a:pPr marL="1440000" lvl="4" indent="0">
              <a:buNone/>
            </a:pPr>
            <a:endParaRPr lang="en-GB" b="0" dirty="0"/>
          </a:p>
          <a:p>
            <a:pPr marL="1440000" lvl="4" indent="0">
              <a:buNone/>
            </a:pPr>
            <a:r>
              <a:rPr lang="en-GB" dirty="0" smtClean="0"/>
              <a:t>				</a:t>
            </a:r>
            <a:r>
              <a:rPr lang="en-GB" b="0" dirty="0" smtClean="0"/>
              <a:t>Article LAW.OTHER.137:  Suspension</a:t>
            </a:r>
            <a:endParaRPr lang="en-GB" b="0" dirty="0"/>
          </a:p>
        </p:txBody>
      </p:sp>
      <p:sp>
        <p:nvSpPr>
          <p:cNvPr id="4" name="Title 3"/>
          <p:cNvSpPr>
            <a:spLocks noGrp="1"/>
          </p:cNvSpPr>
          <p:nvPr>
            <p:ph type="title"/>
          </p:nvPr>
        </p:nvSpPr>
        <p:spPr/>
        <p:txBody>
          <a:bodyPr/>
          <a:lstStyle/>
          <a:p>
            <a:r>
              <a:rPr lang="en-GB" dirty="0"/>
              <a:t>Data protection and the Partnership </a:t>
            </a:r>
            <a:r>
              <a:rPr lang="en-GB" dirty="0" smtClean="0"/>
              <a:t>Council:</a:t>
            </a:r>
            <a:br>
              <a:rPr lang="en-GB" dirty="0" smtClean="0"/>
            </a:br>
            <a:r>
              <a:rPr lang="en-GB" dirty="0" smtClean="0"/>
              <a:t> Law Enforcement</a:t>
            </a:r>
            <a:endParaRPr lang="en-GB" dirty="0"/>
          </a:p>
        </p:txBody>
      </p:sp>
    </p:spTree>
    <p:extLst>
      <p:ext uri="{BB962C8B-B14F-4D97-AF65-F5344CB8AC3E}">
        <p14:creationId xmlns:p14="http://schemas.microsoft.com/office/powerpoint/2010/main" val="1542308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23</a:t>
            </a:fld>
            <a:endParaRPr lang="en-GB" dirty="0"/>
          </a:p>
        </p:txBody>
      </p:sp>
      <p:pic>
        <p:nvPicPr>
          <p:cNvPr id="5" name="Content Placeholder 4"/>
          <p:cNvPicPr>
            <a:picLocks noGrp="1" noChangeAspect="1"/>
          </p:cNvPicPr>
          <p:nvPr>
            <p:ph sz="quarter" idx="11"/>
          </p:nvPr>
        </p:nvPicPr>
        <p:blipFill>
          <a:blip r:embed="rId2"/>
          <a:stretch>
            <a:fillRect/>
          </a:stretch>
        </p:blipFill>
        <p:spPr>
          <a:xfrm>
            <a:off x="1651001" y="1217346"/>
            <a:ext cx="5118100" cy="3443758"/>
          </a:xfrm>
          <a:prstGeom prst="rect">
            <a:avLst/>
          </a:prstGeom>
        </p:spPr>
      </p:pic>
      <p:sp>
        <p:nvSpPr>
          <p:cNvPr id="4" name="Title 3"/>
          <p:cNvSpPr>
            <a:spLocks noGrp="1"/>
          </p:cNvSpPr>
          <p:nvPr>
            <p:ph type="title"/>
          </p:nvPr>
        </p:nvSpPr>
        <p:spPr/>
        <p:txBody>
          <a:bodyPr/>
          <a:lstStyle/>
          <a:p>
            <a:r>
              <a:rPr lang="en-GB" dirty="0" smtClean="0"/>
              <a:t>National Data Strategy</a:t>
            </a:r>
            <a:endParaRPr lang="en-GB" dirty="0"/>
          </a:p>
        </p:txBody>
      </p:sp>
      <p:sp>
        <p:nvSpPr>
          <p:cNvPr id="6" name="TextBox 5"/>
          <p:cNvSpPr txBox="1"/>
          <p:nvPr/>
        </p:nvSpPr>
        <p:spPr>
          <a:xfrm>
            <a:off x="5625881" y="2301327"/>
            <a:ext cx="946150" cy="952500"/>
          </a:xfrm>
          <a:prstGeom prst="rect">
            <a:avLst/>
          </a:prstGeom>
          <a:noFill/>
          <a:ln w="508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895691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24</a:t>
            </a:fld>
            <a:endParaRPr lang="en-GB" dirty="0"/>
          </a:p>
        </p:txBody>
      </p:sp>
      <p:sp>
        <p:nvSpPr>
          <p:cNvPr id="3" name="Content Placeholder 2"/>
          <p:cNvSpPr>
            <a:spLocks noGrp="1"/>
          </p:cNvSpPr>
          <p:nvPr>
            <p:ph sz="quarter" idx="11"/>
          </p:nvPr>
        </p:nvSpPr>
        <p:spPr>
          <a:xfrm>
            <a:off x="540437" y="1601733"/>
            <a:ext cx="8207125" cy="3329938"/>
          </a:xfrm>
        </p:spPr>
        <p:txBody>
          <a:bodyPr/>
          <a:lstStyle/>
          <a:p>
            <a:pPr fontAlgn="base"/>
            <a:r>
              <a:rPr lang="en-GB" dirty="0"/>
              <a:t>N</a:t>
            </a:r>
            <a:r>
              <a:rPr lang="en-GB" dirty="0" smtClean="0"/>
              <a:t>ew </a:t>
            </a:r>
            <a:r>
              <a:rPr lang="en-GB" dirty="0"/>
              <a:t>and innovative mechanisms for international data </a:t>
            </a:r>
            <a:r>
              <a:rPr lang="en-GB" dirty="0" smtClean="0"/>
              <a:t>transfers</a:t>
            </a:r>
            <a:endParaRPr lang="en-GB" dirty="0"/>
          </a:p>
          <a:p>
            <a:r>
              <a:rPr lang="en-GB" dirty="0" smtClean="0"/>
              <a:t>Facilitate </a:t>
            </a:r>
            <a:r>
              <a:rPr lang="en-GB" dirty="0"/>
              <a:t>cross-border data </a:t>
            </a:r>
            <a:r>
              <a:rPr lang="en-GB" dirty="0" smtClean="0"/>
              <a:t>flows</a:t>
            </a:r>
          </a:p>
          <a:p>
            <a:r>
              <a:rPr lang="en-GB" dirty="0" smtClean="0"/>
              <a:t>Remove </a:t>
            </a:r>
            <a:r>
              <a:rPr lang="en-GB" dirty="0"/>
              <a:t>unnecessary barriers to international data transfers </a:t>
            </a:r>
            <a:endParaRPr lang="en-GB" dirty="0" smtClean="0"/>
          </a:p>
          <a:p>
            <a:r>
              <a:rPr lang="en-GB" dirty="0" smtClean="0"/>
              <a:t>UK </a:t>
            </a:r>
            <a:r>
              <a:rPr lang="en-GB" dirty="0"/>
              <a:t>‘data adequacy’ with global partners to promote the free flow of data to and from the </a:t>
            </a:r>
            <a:r>
              <a:rPr lang="en-GB" dirty="0" smtClean="0"/>
              <a:t>UK</a:t>
            </a:r>
            <a:endParaRPr lang="en-GB" dirty="0"/>
          </a:p>
        </p:txBody>
      </p:sp>
      <p:sp>
        <p:nvSpPr>
          <p:cNvPr id="4" name="Title 3"/>
          <p:cNvSpPr>
            <a:spLocks noGrp="1"/>
          </p:cNvSpPr>
          <p:nvPr>
            <p:ph type="title"/>
          </p:nvPr>
        </p:nvSpPr>
        <p:spPr/>
        <p:txBody>
          <a:bodyPr/>
          <a:lstStyle/>
          <a:p>
            <a:r>
              <a:rPr lang="en-GB" dirty="0" smtClean="0"/>
              <a:t>National Data strategy:  Mission five:  International flow of data</a:t>
            </a:r>
            <a:endParaRPr lang="en-GB" dirty="0"/>
          </a:p>
        </p:txBody>
      </p:sp>
    </p:spTree>
    <p:extLst>
      <p:ext uri="{BB962C8B-B14F-4D97-AF65-F5344CB8AC3E}">
        <p14:creationId xmlns:p14="http://schemas.microsoft.com/office/powerpoint/2010/main" val="768505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25</a:t>
            </a:fld>
            <a:endParaRPr lang="en-GB" dirty="0"/>
          </a:p>
        </p:txBody>
      </p:sp>
      <p:sp>
        <p:nvSpPr>
          <p:cNvPr id="3" name="Content Placeholder 2"/>
          <p:cNvSpPr>
            <a:spLocks noGrp="1"/>
          </p:cNvSpPr>
          <p:nvPr>
            <p:ph sz="quarter" idx="11"/>
          </p:nvPr>
        </p:nvSpPr>
        <p:spPr>
          <a:xfrm>
            <a:off x="540312" y="1476576"/>
            <a:ext cx="8207375" cy="3096000"/>
          </a:xfrm>
        </p:spPr>
        <p:txBody>
          <a:bodyPr/>
          <a:lstStyle/>
          <a:p>
            <a:r>
              <a:rPr lang="en-GB" dirty="0" smtClean="0"/>
              <a:t>Article 45 UK GDPR and Section 17A of DPA 2018</a:t>
            </a:r>
          </a:p>
          <a:p>
            <a:endParaRPr lang="en-GB" dirty="0"/>
          </a:p>
          <a:p>
            <a:r>
              <a:rPr lang="en-GB" dirty="0" smtClean="0"/>
              <a:t>Different approach?</a:t>
            </a:r>
            <a:endParaRPr lang="en-GB" dirty="0"/>
          </a:p>
        </p:txBody>
      </p:sp>
      <p:sp>
        <p:nvSpPr>
          <p:cNvPr id="4" name="Title 3"/>
          <p:cNvSpPr>
            <a:spLocks noGrp="1"/>
          </p:cNvSpPr>
          <p:nvPr>
            <p:ph type="title"/>
          </p:nvPr>
        </p:nvSpPr>
        <p:spPr/>
        <p:txBody>
          <a:bodyPr/>
          <a:lstStyle/>
          <a:p>
            <a:r>
              <a:rPr lang="en-GB" dirty="0" smtClean="0"/>
              <a:t>Adequacy</a:t>
            </a:r>
            <a:endParaRPr lang="en-GB" dirty="0"/>
          </a:p>
        </p:txBody>
      </p:sp>
    </p:spTree>
    <p:extLst>
      <p:ext uri="{BB962C8B-B14F-4D97-AF65-F5344CB8AC3E}">
        <p14:creationId xmlns:p14="http://schemas.microsoft.com/office/powerpoint/2010/main" val="2199769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26</a:t>
            </a:fld>
            <a:endParaRPr lang="en-GB" dirty="0"/>
          </a:p>
        </p:txBody>
      </p:sp>
      <p:sp>
        <p:nvSpPr>
          <p:cNvPr id="3" name="Content Placeholder 2"/>
          <p:cNvSpPr>
            <a:spLocks noGrp="1"/>
          </p:cNvSpPr>
          <p:nvPr>
            <p:ph sz="quarter" idx="11"/>
          </p:nvPr>
        </p:nvSpPr>
        <p:spPr>
          <a:xfrm>
            <a:off x="540312" y="1535097"/>
            <a:ext cx="8207375" cy="3096000"/>
          </a:xfrm>
        </p:spPr>
        <p:txBody>
          <a:bodyPr/>
          <a:lstStyle/>
          <a:p>
            <a:r>
              <a:rPr lang="en-GB" dirty="0" smtClean="0"/>
              <a:t>Article 46 UK GDPR and section 17C  DPA 2018 (Secretary of State) </a:t>
            </a:r>
          </a:p>
          <a:p>
            <a:pPr marL="0" indent="0">
              <a:buNone/>
            </a:pPr>
            <a:r>
              <a:rPr lang="en-GB" dirty="0" smtClean="0"/>
              <a:t>Or </a:t>
            </a:r>
          </a:p>
          <a:p>
            <a:r>
              <a:rPr lang="en-GB" dirty="0" smtClean="0"/>
              <a:t>Article 46 UK GDPR and section 119A DPA 2018 (Commissioner)</a:t>
            </a:r>
            <a:endParaRPr lang="en-GB" dirty="0"/>
          </a:p>
        </p:txBody>
      </p:sp>
      <p:sp>
        <p:nvSpPr>
          <p:cNvPr id="4" name="Title 3"/>
          <p:cNvSpPr>
            <a:spLocks noGrp="1"/>
          </p:cNvSpPr>
          <p:nvPr>
            <p:ph type="title"/>
          </p:nvPr>
        </p:nvSpPr>
        <p:spPr/>
        <p:txBody>
          <a:bodyPr/>
          <a:lstStyle/>
          <a:p>
            <a:r>
              <a:rPr lang="en-GB" dirty="0" smtClean="0"/>
              <a:t>Standard Contractual Clauses</a:t>
            </a:r>
            <a:endParaRPr lang="en-GB" dirty="0"/>
          </a:p>
        </p:txBody>
      </p:sp>
    </p:spTree>
    <p:extLst>
      <p:ext uri="{BB962C8B-B14F-4D97-AF65-F5344CB8AC3E}">
        <p14:creationId xmlns:p14="http://schemas.microsoft.com/office/powerpoint/2010/main" val="3993791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27</a:t>
            </a:fld>
            <a:endParaRPr lang="en-GB" dirty="0"/>
          </a:p>
        </p:txBody>
      </p:sp>
      <p:sp>
        <p:nvSpPr>
          <p:cNvPr id="3" name="Content Placeholder 2"/>
          <p:cNvSpPr>
            <a:spLocks noGrp="1"/>
          </p:cNvSpPr>
          <p:nvPr>
            <p:ph sz="quarter" idx="11"/>
          </p:nvPr>
        </p:nvSpPr>
        <p:spPr>
          <a:xfrm>
            <a:off x="540000" y="1264435"/>
            <a:ext cx="8207375" cy="3096000"/>
          </a:xfrm>
        </p:spPr>
        <p:txBody>
          <a:bodyPr/>
          <a:lstStyle/>
          <a:p>
            <a:endParaRPr lang="en-GB" dirty="0"/>
          </a:p>
          <a:p>
            <a:r>
              <a:rPr lang="en-GB" dirty="0" smtClean="0"/>
              <a:t>Retained case law</a:t>
            </a:r>
          </a:p>
          <a:p>
            <a:endParaRPr lang="en-GB" dirty="0"/>
          </a:p>
          <a:p>
            <a:r>
              <a:rPr lang="en-GB" dirty="0" smtClean="0"/>
              <a:t>Section 6(3) and 6(6) – European Union (Withdrawal) Act 2018</a:t>
            </a:r>
          </a:p>
          <a:p>
            <a:endParaRPr lang="en-GB" dirty="0"/>
          </a:p>
          <a:p>
            <a:r>
              <a:rPr lang="en-GB" dirty="0" smtClean="0"/>
              <a:t>Intention of the modification</a:t>
            </a:r>
          </a:p>
          <a:p>
            <a:endParaRPr lang="en-GB" dirty="0"/>
          </a:p>
          <a:p>
            <a:endParaRPr lang="en-GB" dirty="0"/>
          </a:p>
        </p:txBody>
      </p:sp>
      <p:sp>
        <p:nvSpPr>
          <p:cNvPr id="4" name="Title 3"/>
          <p:cNvSpPr>
            <a:spLocks noGrp="1"/>
          </p:cNvSpPr>
          <p:nvPr>
            <p:ph type="title"/>
          </p:nvPr>
        </p:nvSpPr>
        <p:spPr/>
        <p:txBody>
          <a:bodyPr/>
          <a:lstStyle/>
          <a:p>
            <a:r>
              <a:rPr lang="en-GB" dirty="0" smtClean="0"/>
              <a:t>What happens to </a:t>
            </a:r>
            <a:r>
              <a:rPr lang="en-GB" dirty="0" err="1" smtClean="0"/>
              <a:t>Schrems</a:t>
            </a:r>
            <a:r>
              <a:rPr lang="en-GB" dirty="0" smtClean="0"/>
              <a:t> II?</a:t>
            </a:r>
            <a:endParaRPr lang="en-GB" dirty="0"/>
          </a:p>
        </p:txBody>
      </p:sp>
    </p:spTree>
    <p:extLst>
      <p:ext uri="{BB962C8B-B14F-4D97-AF65-F5344CB8AC3E}">
        <p14:creationId xmlns:p14="http://schemas.microsoft.com/office/powerpoint/2010/main" val="1522652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28</a:t>
            </a:fld>
            <a:endParaRPr lang="en-GB" dirty="0"/>
          </a:p>
        </p:txBody>
      </p:sp>
      <p:sp>
        <p:nvSpPr>
          <p:cNvPr id="3" name="Content Placeholder 2"/>
          <p:cNvSpPr>
            <a:spLocks noGrp="1"/>
          </p:cNvSpPr>
          <p:nvPr>
            <p:ph sz="quarter" idx="11"/>
          </p:nvPr>
        </p:nvSpPr>
        <p:spPr>
          <a:xfrm>
            <a:off x="540000" y="1593619"/>
            <a:ext cx="8207375" cy="3096000"/>
          </a:xfrm>
        </p:spPr>
        <p:txBody>
          <a:bodyPr/>
          <a:lstStyle/>
          <a:p>
            <a:r>
              <a:rPr lang="en-GB" dirty="0" smtClean="0"/>
              <a:t>Forum for political dialogue</a:t>
            </a:r>
          </a:p>
          <a:p>
            <a:r>
              <a:rPr lang="en-GB" dirty="0" smtClean="0"/>
              <a:t>Head off difficulties</a:t>
            </a:r>
          </a:p>
          <a:p>
            <a:r>
              <a:rPr lang="en-GB" dirty="0" smtClean="0"/>
              <a:t>There may be a price to pay for the free flow of data</a:t>
            </a:r>
          </a:p>
          <a:p>
            <a:r>
              <a:rPr lang="en-GB" dirty="0" smtClean="0"/>
              <a:t>Risk of loss of UK’s EU adequacy</a:t>
            </a:r>
          </a:p>
          <a:p>
            <a:endParaRPr lang="en-GB" dirty="0"/>
          </a:p>
        </p:txBody>
      </p:sp>
      <p:sp>
        <p:nvSpPr>
          <p:cNvPr id="4" name="Title 3"/>
          <p:cNvSpPr>
            <a:spLocks noGrp="1"/>
          </p:cNvSpPr>
          <p:nvPr>
            <p:ph type="title"/>
          </p:nvPr>
        </p:nvSpPr>
        <p:spPr/>
        <p:txBody>
          <a:bodyPr/>
          <a:lstStyle/>
          <a:p>
            <a:r>
              <a:rPr lang="en-GB" dirty="0" smtClean="0"/>
              <a:t>Is it a solid foundation?</a:t>
            </a:r>
            <a:endParaRPr lang="en-GB" dirty="0"/>
          </a:p>
        </p:txBody>
      </p:sp>
    </p:spTree>
    <p:extLst>
      <p:ext uri="{BB962C8B-B14F-4D97-AF65-F5344CB8AC3E}">
        <p14:creationId xmlns:p14="http://schemas.microsoft.com/office/powerpoint/2010/main" val="1771062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29</a:t>
            </a:fld>
            <a:endParaRPr lang="en-GB" dirty="0"/>
          </a:p>
        </p:txBody>
      </p:sp>
      <p:sp>
        <p:nvSpPr>
          <p:cNvPr id="3" name="Content Placeholder 2"/>
          <p:cNvSpPr>
            <a:spLocks noGrp="1"/>
          </p:cNvSpPr>
          <p:nvPr>
            <p:ph sz="quarter" idx="11"/>
          </p:nvPr>
        </p:nvSpPr>
        <p:spPr>
          <a:xfrm>
            <a:off x="102476" y="1213945"/>
            <a:ext cx="8860222" cy="3515712"/>
          </a:xfrm>
        </p:spPr>
        <p:txBody>
          <a:bodyPr/>
          <a:lstStyle/>
          <a:p>
            <a:pPr marL="0" indent="0">
              <a:buNone/>
            </a:pPr>
            <a:r>
              <a:rPr lang="en-GB" sz="1000" dirty="0" smtClean="0"/>
              <a:t>Beyond </a:t>
            </a:r>
            <a:r>
              <a:rPr lang="en-GB" sz="1000" dirty="0" err="1"/>
              <a:t>Brexit</a:t>
            </a:r>
            <a:r>
              <a:rPr lang="en-GB" sz="1000" dirty="0"/>
              <a:t>: trade in services. (</a:t>
            </a:r>
            <a:r>
              <a:rPr lang="en-GB" sz="1000" dirty="0" err="1"/>
              <a:t>n.d.</a:t>
            </a:r>
            <a:r>
              <a:rPr lang="en-GB" sz="1000" dirty="0"/>
              <a:t>). [online] . Available at: https://publications.parliament.uk/pa/ld5801/ldselect/ldeucom/248/248.pdf [Accessed 11 May 2021].</a:t>
            </a:r>
          </a:p>
          <a:p>
            <a:pPr marL="0" indent="0">
              <a:buNone/>
            </a:pPr>
            <a:r>
              <a:rPr lang="en-GB" sz="1000" dirty="0" smtClean="0"/>
              <a:t>‌www.bsg.ox.ac.uk</a:t>
            </a:r>
            <a:r>
              <a:rPr lang="en-GB" sz="1000" dirty="0"/>
              <a:t>. (</a:t>
            </a:r>
            <a:r>
              <a:rPr lang="en-GB" sz="1000" dirty="0" err="1"/>
              <a:t>n.d.</a:t>
            </a:r>
            <a:r>
              <a:rPr lang="en-GB" sz="1000" dirty="0"/>
              <a:t>). </a:t>
            </a:r>
            <a:r>
              <a:rPr lang="en-GB" sz="1000" i="1" dirty="0"/>
              <a:t>The UK and digital trade: which way forward?</a:t>
            </a:r>
            <a:r>
              <a:rPr lang="en-GB" sz="1000" dirty="0"/>
              <a:t> [online] Available at: https://www.bsg.ox.ac.uk/research/publications/uk-and-digital-trade-which-way-forward [Accessed 11 May 2021</a:t>
            </a:r>
            <a:r>
              <a:rPr lang="en-GB" sz="1000" dirty="0" smtClean="0"/>
              <a:t>].</a:t>
            </a:r>
          </a:p>
          <a:p>
            <a:pPr marL="0" indent="0">
              <a:buNone/>
            </a:pPr>
            <a:r>
              <a:rPr lang="en-GB" sz="1000" dirty="0" smtClean="0"/>
              <a:t>Duhs</a:t>
            </a:r>
            <a:r>
              <a:rPr lang="en-GB" sz="1000" dirty="0"/>
              <a:t>, E. and Rao, I. (2021). </a:t>
            </a:r>
            <a:r>
              <a:rPr lang="en-GB" sz="1000" i="1" dirty="0"/>
              <a:t>Retained EU law : a practical guide</a:t>
            </a:r>
            <a:r>
              <a:rPr lang="en-GB" sz="1000" dirty="0"/>
              <a:t>. London: The Law </a:t>
            </a:r>
            <a:r>
              <a:rPr lang="en-GB" sz="1000" dirty="0" smtClean="0"/>
              <a:t>Society</a:t>
            </a:r>
          </a:p>
          <a:p>
            <a:pPr marL="0" indent="0">
              <a:buNone/>
            </a:pPr>
            <a:r>
              <a:rPr lang="en-GB" sz="1000" dirty="0" smtClean="0"/>
              <a:t>Erdos</a:t>
            </a:r>
            <a:r>
              <a:rPr lang="en-GB" sz="1000" dirty="0"/>
              <a:t>, D. (2021). The UK and the EU Personal Data Framework After </a:t>
            </a:r>
            <a:r>
              <a:rPr lang="en-GB" sz="1000" dirty="0" err="1"/>
              <a:t>Brexit</a:t>
            </a:r>
            <a:r>
              <a:rPr lang="en-GB" sz="1000" dirty="0"/>
              <a:t>: Another Switzerland? </a:t>
            </a:r>
            <a:r>
              <a:rPr lang="en-GB" sz="1000" i="1" dirty="0"/>
              <a:t>SSRN Electronic Journal</a:t>
            </a:r>
            <a:r>
              <a:rPr lang="en-GB" sz="1000" dirty="0"/>
              <a:t>, (15).</a:t>
            </a:r>
          </a:p>
          <a:p>
            <a:pPr marL="0" indent="0">
              <a:buNone/>
            </a:pPr>
            <a:r>
              <a:rPr lang="en-GB" sz="1000" dirty="0" smtClean="0"/>
              <a:t>‌</a:t>
            </a:r>
            <a:r>
              <a:rPr lang="en-GB" sz="1000" dirty="0"/>
              <a:t>edps.europa.eu. (</a:t>
            </a:r>
            <a:r>
              <a:rPr lang="en-GB" sz="1000" dirty="0" err="1"/>
              <a:t>n.d.</a:t>
            </a:r>
            <a:r>
              <a:rPr lang="en-GB" sz="1000" dirty="0"/>
              <a:t>). </a:t>
            </a:r>
            <a:r>
              <a:rPr lang="en-GB" sz="1000" i="1" dirty="0"/>
              <a:t>Data protection is non-negotiable in international trade agreements | European Data Protection Supervisor</a:t>
            </a:r>
            <a:r>
              <a:rPr lang="en-GB" sz="1000" dirty="0"/>
              <a:t>. [online] Available at: https://edps.europa.eu/press-publications/press-news/press-releases/2021/data-protection-non-negotiable-international_en [Accessed 11 May 2021</a:t>
            </a:r>
            <a:r>
              <a:rPr lang="en-GB" sz="1000" dirty="0" smtClean="0"/>
              <a:t>]</a:t>
            </a:r>
          </a:p>
          <a:p>
            <a:pPr marL="0" indent="0">
              <a:buNone/>
            </a:pPr>
            <a:r>
              <a:rPr lang="en-GB" sz="1000" dirty="0"/>
              <a:t>Peers, S. (2020). </a:t>
            </a:r>
            <a:r>
              <a:rPr lang="en-GB" sz="1000" i="1" dirty="0"/>
              <a:t>EU Law Analysis: Analysis 2 of the </a:t>
            </a:r>
            <a:r>
              <a:rPr lang="en-GB" sz="1000" i="1" dirty="0" err="1"/>
              <a:t>Brexit</a:t>
            </a:r>
            <a:r>
              <a:rPr lang="en-GB" sz="1000" i="1" dirty="0"/>
              <a:t> deal: EU/UK Trade and Cooperation Agreement – overview</a:t>
            </a:r>
            <a:r>
              <a:rPr lang="en-GB" sz="1000" dirty="0"/>
              <a:t>. [online] EU Law Analysis. Available at: https://eulawanalysis.blogspot.com/2020/12/analysis-2-of-brexit-deal-euuk-trade.html [Accessed 11 May 2021</a:t>
            </a:r>
            <a:r>
              <a:rPr lang="en-GB" sz="1000" dirty="0" smtClean="0"/>
              <a:t>].</a:t>
            </a:r>
          </a:p>
          <a:p>
            <a:pPr marL="0" indent="0">
              <a:buNone/>
            </a:pPr>
            <a:r>
              <a:rPr lang="en-GB" sz="1000" dirty="0"/>
              <a:t>Recommendations 01/2020 on measures that supplement transfer tools to ensure compliance with the EU level of protection of personal data. (2020). [online] . Available at: https://edpb.europa.eu/sites/default/files/consultation/edpb_recommendations_202001_supplementarymeasurestransferstools_en.pdf </a:t>
            </a:r>
            <a:r>
              <a:rPr lang="en-GB" sz="1000" dirty="0" smtClean="0"/>
              <a:t>Accessed </a:t>
            </a:r>
            <a:r>
              <a:rPr lang="en-GB" sz="1000" dirty="0"/>
              <a:t>11 May 2021</a:t>
            </a:r>
            <a:r>
              <a:rPr lang="en-GB" sz="1000" dirty="0" smtClean="0"/>
              <a:t>].</a:t>
            </a:r>
            <a:r>
              <a:rPr lang="en-GB" dirty="0" smtClean="0"/>
              <a:t>‌</a:t>
            </a:r>
          </a:p>
          <a:p>
            <a:pPr marL="0" indent="0">
              <a:buNone/>
            </a:pPr>
            <a:r>
              <a:rPr lang="en-GB" sz="1000" dirty="0" err="1" smtClean="0"/>
              <a:t>Yakovleva</a:t>
            </a:r>
            <a:r>
              <a:rPr lang="en-GB" sz="1000" dirty="0" smtClean="0"/>
              <a:t> </a:t>
            </a:r>
            <a:r>
              <a:rPr lang="en-GB" sz="1000" dirty="0"/>
              <a:t>and </a:t>
            </a:r>
            <a:r>
              <a:rPr lang="en-GB" sz="1000" dirty="0" err="1"/>
              <a:t>Irion</a:t>
            </a:r>
            <a:r>
              <a:rPr lang="en-GB" sz="1000" dirty="0"/>
              <a:t> (2020), 'Pitching Trade against Privacy: Reconciling EU Governance of Personal Data Flows with External Trade', 10 International Data Privacy Law 201. At 211. </a:t>
            </a:r>
          </a:p>
          <a:p>
            <a:endParaRPr lang="en-GB" sz="1000" dirty="0"/>
          </a:p>
          <a:p>
            <a:pPr marL="0" indent="0">
              <a:buNone/>
            </a:pPr>
            <a:r>
              <a:rPr lang="en-GB" dirty="0"/>
              <a:t>‌</a:t>
            </a:r>
          </a:p>
          <a:p>
            <a:endParaRPr lang="en-GB" sz="1000" dirty="0"/>
          </a:p>
          <a:p>
            <a:pPr marL="0" indent="0">
              <a:buNone/>
            </a:pPr>
            <a:endParaRPr lang="en-GB" dirty="0"/>
          </a:p>
          <a:p>
            <a:pPr marL="0" indent="0">
              <a:buNone/>
            </a:pPr>
            <a:endParaRPr lang="en-GB" dirty="0"/>
          </a:p>
        </p:txBody>
      </p:sp>
      <p:sp>
        <p:nvSpPr>
          <p:cNvPr id="4" name="Title 3"/>
          <p:cNvSpPr>
            <a:spLocks noGrp="1"/>
          </p:cNvSpPr>
          <p:nvPr>
            <p:ph type="title"/>
          </p:nvPr>
        </p:nvSpPr>
        <p:spPr/>
        <p:txBody>
          <a:bodyPr/>
          <a:lstStyle/>
          <a:p>
            <a:r>
              <a:rPr lang="en-GB" dirty="0" smtClean="0"/>
              <a:t>References</a:t>
            </a:r>
            <a:endParaRPr lang="en-GB" dirty="0"/>
          </a:p>
        </p:txBody>
      </p:sp>
    </p:spTree>
    <p:extLst>
      <p:ext uri="{BB962C8B-B14F-4D97-AF65-F5344CB8AC3E}">
        <p14:creationId xmlns:p14="http://schemas.microsoft.com/office/powerpoint/2010/main" val="4062529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3</a:t>
            </a:fld>
            <a:endParaRPr lang="en-GB" dirty="0"/>
          </a:p>
        </p:txBody>
      </p:sp>
      <p:sp>
        <p:nvSpPr>
          <p:cNvPr id="3" name="Content Placeholder 2"/>
          <p:cNvSpPr>
            <a:spLocks noGrp="1"/>
          </p:cNvSpPr>
          <p:nvPr>
            <p:ph sz="quarter" idx="11"/>
          </p:nvPr>
        </p:nvSpPr>
        <p:spPr>
          <a:xfrm>
            <a:off x="540000" y="1349839"/>
            <a:ext cx="8207375" cy="3096000"/>
          </a:xfrm>
        </p:spPr>
        <p:txBody>
          <a:bodyPr/>
          <a:lstStyle/>
          <a:p>
            <a:pPr marL="0" indent="0">
              <a:buNone/>
            </a:pPr>
            <a:r>
              <a:rPr lang="en-GB" b="1" dirty="0" smtClean="0"/>
              <a:t>General Data Protection Regulation </a:t>
            </a:r>
            <a:r>
              <a:rPr lang="en-GB" dirty="0" smtClean="0"/>
              <a:t>(GDPR)/LED</a:t>
            </a:r>
          </a:p>
          <a:p>
            <a:r>
              <a:rPr lang="en-GB" dirty="0" smtClean="0"/>
              <a:t>Form of measure – harmonisation of standards</a:t>
            </a:r>
          </a:p>
          <a:p>
            <a:r>
              <a:rPr lang="en-GB" dirty="0" smtClean="0"/>
              <a:t>Article 16 TFEU (legal basis)</a:t>
            </a:r>
          </a:p>
          <a:p>
            <a:r>
              <a:rPr lang="en-GB" dirty="0" smtClean="0"/>
              <a:t>Article 8 Charter of Fundamental Rights</a:t>
            </a:r>
          </a:p>
          <a:p>
            <a:r>
              <a:rPr lang="en-GB" dirty="0" smtClean="0"/>
              <a:t>Extra-territorial scope</a:t>
            </a:r>
            <a:endParaRPr lang="en-GB" dirty="0"/>
          </a:p>
          <a:p>
            <a:pPr marL="0" indent="0">
              <a:buNone/>
            </a:pPr>
            <a:r>
              <a:rPr lang="en-GB" b="1" dirty="0" smtClean="0"/>
              <a:t>United Kingdom General Data Protection Regulation </a:t>
            </a:r>
            <a:r>
              <a:rPr lang="en-GB" dirty="0" smtClean="0"/>
              <a:t>(UK GDPR)</a:t>
            </a:r>
          </a:p>
          <a:p>
            <a:r>
              <a:rPr lang="en-GB" dirty="0" smtClean="0"/>
              <a:t>Charter of Fundamental Rights no longer applies in the UK</a:t>
            </a:r>
          </a:p>
          <a:p>
            <a:endParaRPr lang="en-GB" dirty="0"/>
          </a:p>
        </p:txBody>
      </p:sp>
      <p:sp>
        <p:nvSpPr>
          <p:cNvPr id="4" name="Title 3"/>
          <p:cNvSpPr>
            <a:spLocks noGrp="1"/>
          </p:cNvSpPr>
          <p:nvPr>
            <p:ph type="title"/>
          </p:nvPr>
        </p:nvSpPr>
        <p:spPr/>
        <p:txBody>
          <a:bodyPr/>
          <a:lstStyle/>
          <a:p>
            <a:r>
              <a:rPr lang="en-GB" dirty="0" smtClean="0"/>
              <a:t>Context – EU and UK Data Protection Regimes</a:t>
            </a:r>
            <a:endParaRPr lang="en-GB" dirty="0"/>
          </a:p>
        </p:txBody>
      </p:sp>
    </p:spTree>
    <p:extLst>
      <p:ext uri="{BB962C8B-B14F-4D97-AF65-F5344CB8AC3E}">
        <p14:creationId xmlns:p14="http://schemas.microsoft.com/office/powerpoint/2010/main" val="198388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4</a:t>
            </a:fld>
            <a:endParaRPr lang="en-GB" dirty="0"/>
          </a:p>
        </p:txBody>
      </p:sp>
      <p:sp>
        <p:nvSpPr>
          <p:cNvPr id="3" name="Content Placeholder 2"/>
          <p:cNvSpPr>
            <a:spLocks noGrp="1"/>
          </p:cNvSpPr>
          <p:nvPr>
            <p:ph sz="quarter" idx="11"/>
          </p:nvPr>
        </p:nvSpPr>
        <p:spPr>
          <a:xfrm>
            <a:off x="540000" y="1652141"/>
            <a:ext cx="8207375" cy="3096000"/>
          </a:xfrm>
        </p:spPr>
        <p:txBody>
          <a:bodyPr/>
          <a:lstStyle/>
          <a:p>
            <a:pPr marL="0" indent="0">
              <a:buNone/>
            </a:pPr>
            <a:r>
              <a:rPr lang="en-GB" dirty="0" smtClean="0"/>
              <a:t>Chapter V of GDPR</a:t>
            </a:r>
          </a:p>
          <a:p>
            <a:pPr marL="0" indent="0">
              <a:buNone/>
            </a:pPr>
            <a:r>
              <a:rPr lang="en-GB" dirty="0"/>
              <a:t>T</a:t>
            </a:r>
            <a:r>
              <a:rPr lang="en-GB" dirty="0" smtClean="0"/>
              <a:t>hree main ways to transfer data out of EU</a:t>
            </a:r>
          </a:p>
          <a:p>
            <a:pPr marL="1177200" lvl="2" indent="-457200">
              <a:buFont typeface="+mj-lt"/>
              <a:buAutoNum type="arabicPeriod"/>
            </a:pPr>
            <a:r>
              <a:rPr lang="en-GB" sz="2000" dirty="0" smtClean="0"/>
              <a:t>Adequacy decisions (12)</a:t>
            </a:r>
          </a:p>
          <a:p>
            <a:pPr marL="1177200" lvl="2" indent="-457200">
              <a:buFont typeface="+mj-lt"/>
              <a:buAutoNum type="arabicPeriod"/>
            </a:pPr>
            <a:r>
              <a:rPr lang="en-GB" sz="2000" dirty="0" smtClean="0"/>
              <a:t>Standard Contractual Clauses</a:t>
            </a:r>
          </a:p>
          <a:p>
            <a:pPr marL="1177200" lvl="2" indent="-457200">
              <a:buFont typeface="+mj-lt"/>
              <a:buAutoNum type="arabicPeriod"/>
            </a:pPr>
            <a:r>
              <a:rPr lang="en-GB" sz="2000" dirty="0" smtClean="0"/>
              <a:t>Derogations</a:t>
            </a:r>
            <a:endParaRPr lang="en-GB" sz="2000" dirty="0"/>
          </a:p>
        </p:txBody>
      </p:sp>
      <p:sp>
        <p:nvSpPr>
          <p:cNvPr id="4" name="Title 3"/>
          <p:cNvSpPr>
            <a:spLocks noGrp="1"/>
          </p:cNvSpPr>
          <p:nvPr>
            <p:ph type="title"/>
          </p:nvPr>
        </p:nvSpPr>
        <p:spPr/>
        <p:txBody>
          <a:bodyPr/>
          <a:lstStyle/>
          <a:p>
            <a:r>
              <a:rPr lang="en-GB" dirty="0" smtClean="0"/>
              <a:t>Free flow of data from the EU</a:t>
            </a:r>
            <a:endParaRPr lang="en-GB" dirty="0"/>
          </a:p>
        </p:txBody>
      </p:sp>
    </p:spTree>
    <p:extLst>
      <p:ext uri="{BB962C8B-B14F-4D97-AF65-F5344CB8AC3E}">
        <p14:creationId xmlns:p14="http://schemas.microsoft.com/office/powerpoint/2010/main" val="368336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5</a:t>
            </a:fld>
            <a:endParaRPr lang="en-GB" dirty="0"/>
          </a:p>
        </p:txBody>
      </p:sp>
      <p:sp>
        <p:nvSpPr>
          <p:cNvPr id="3" name="Content Placeholder 2"/>
          <p:cNvSpPr>
            <a:spLocks noGrp="1"/>
          </p:cNvSpPr>
          <p:nvPr>
            <p:ph sz="quarter" idx="11"/>
          </p:nvPr>
        </p:nvSpPr>
        <p:spPr>
          <a:xfrm>
            <a:off x="540312" y="1483891"/>
            <a:ext cx="8207375" cy="3096000"/>
          </a:xfrm>
        </p:spPr>
        <p:txBody>
          <a:bodyPr/>
          <a:lstStyle/>
          <a:p>
            <a:pPr marL="0" indent="0">
              <a:buNone/>
            </a:pPr>
            <a:r>
              <a:rPr lang="en-GB" dirty="0" smtClean="0"/>
              <a:t>Commission assesses adequacy of the level of protection</a:t>
            </a:r>
          </a:p>
          <a:p>
            <a:pPr marL="0" indent="0">
              <a:buNone/>
            </a:pPr>
            <a:endParaRPr lang="en-GB" dirty="0"/>
          </a:p>
          <a:p>
            <a:pPr marL="0" indent="0">
              <a:buNone/>
            </a:pPr>
            <a:r>
              <a:rPr lang="en-GB" dirty="0" smtClean="0"/>
              <a:t> ‘essentially equivalent’ to that in the EU</a:t>
            </a:r>
          </a:p>
          <a:p>
            <a:pPr marL="0" indent="0">
              <a:buNone/>
            </a:pPr>
            <a:endParaRPr lang="en-GB" dirty="0"/>
          </a:p>
        </p:txBody>
      </p:sp>
      <p:sp>
        <p:nvSpPr>
          <p:cNvPr id="4" name="Title 3"/>
          <p:cNvSpPr>
            <a:spLocks noGrp="1"/>
          </p:cNvSpPr>
          <p:nvPr>
            <p:ph type="title"/>
          </p:nvPr>
        </p:nvSpPr>
        <p:spPr/>
        <p:txBody>
          <a:bodyPr/>
          <a:lstStyle/>
          <a:p>
            <a:r>
              <a:rPr lang="en-GB" dirty="0" smtClean="0"/>
              <a:t>Adequacy Decisions</a:t>
            </a:r>
            <a:endParaRPr lang="en-GB" dirty="0"/>
          </a:p>
        </p:txBody>
      </p:sp>
    </p:spTree>
    <p:extLst>
      <p:ext uri="{BB962C8B-B14F-4D97-AF65-F5344CB8AC3E}">
        <p14:creationId xmlns:p14="http://schemas.microsoft.com/office/powerpoint/2010/main" val="1600963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6</a:t>
            </a:fld>
            <a:endParaRPr lang="en-GB" dirty="0"/>
          </a:p>
        </p:txBody>
      </p:sp>
      <p:sp>
        <p:nvSpPr>
          <p:cNvPr id="3" name="Content Placeholder 2"/>
          <p:cNvSpPr>
            <a:spLocks noGrp="1"/>
          </p:cNvSpPr>
          <p:nvPr>
            <p:ph sz="quarter" idx="11"/>
          </p:nvPr>
        </p:nvSpPr>
        <p:spPr>
          <a:xfrm>
            <a:off x="540312" y="1349839"/>
            <a:ext cx="8207375" cy="3096000"/>
          </a:xfrm>
        </p:spPr>
        <p:txBody>
          <a:bodyPr/>
          <a:lstStyle/>
          <a:p>
            <a:r>
              <a:rPr lang="en-GB" dirty="0" smtClean="0"/>
              <a:t>the </a:t>
            </a:r>
            <a:r>
              <a:rPr lang="en-GB" dirty="0"/>
              <a:t>third country's laws and rules governing data protection,</a:t>
            </a:r>
          </a:p>
          <a:p>
            <a:r>
              <a:rPr lang="en-GB" dirty="0"/>
              <a:t>relevant legislation concerning public security, defence, national security and criminal law,</a:t>
            </a:r>
          </a:p>
          <a:p>
            <a:r>
              <a:rPr lang="en-GB" dirty="0"/>
              <a:t>the respect for the rule of law, human rights and fundamental freedoms more generally,</a:t>
            </a:r>
          </a:p>
          <a:p>
            <a:r>
              <a:rPr lang="en-GB" dirty="0"/>
              <a:t>the access to personal data by public authorities,</a:t>
            </a:r>
          </a:p>
          <a:p>
            <a:r>
              <a:rPr lang="en-GB" dirty="0"/>
              <a:t>the rules for the onward transfer of personal data, and</a:t>
            </a:r>
          </a:p>
          <a:p>
            <a:r>
              <a:rPr lang="en-GB" dirty="0"/>
              <a:t>any international commitments the third country has entered into.</a:t>
            </a:r>
          </a:p>
          <a:p>
            <a:pPr marL="0" indent="0">
              <a:buNone/>
            </a:pPr>
            <a:r>
              <a:rPr lang="en-GB" dirty="0"/>
              <a:t> </a:t>
            </a:r>
            <a:br>
              <a:rPr lang="en-GB" dirty="0"/>
            </a:br>
            <a:endParaRPr lang="en-GB" dirty="0"/>
          </a:p>
        </p:txBody>
      </p:sp>
      <p:sp>
        <p:nvSpPr>
          <p:cNvPr id="4" name="Title 3"/>
          <p:cNvSpPr>
            <a:spLocks noGrp="1"/>
          </p:cNvSpPr>
          <p:nvPr>
            <p:ph type="title"/>
          </p:nvPr>
        </p:nvSpPr>
        <p:spPr/>
        <p:txBody>
          <a:bodyPr/>
          <a:lstStyle/>
          <a:p>
            <a:r>
              <a:rPr lang="en-GB" dirty="0" smtClean="0"/>
              <a:t>Article 45 GDPR</a:t>
            </a:r>
            <a:endParaRPr lang="en-GB" dirty="0"/>
          </a:p>
        </p:txBody>
      </p:sp>
    </p:spTree>
    <p:extLst>
      <p:ext uri="{BB962C8B-B14F-4D97-AF65-F5344CB8AC3E}">
        <p14:creationId xmlns:p14="http://schemas.microsoft.com/office/powerpoint/2010/main" val="82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7</a:t>
            </a:fld>
            <a:endParaRPr lang="en-GB" dirty="0"/>
          </a:p>
        </p:txBody>
      </p:sp>
      <p:sp>
        <p:nvSpPr>
          <p:cNvPr id="3" name="Content Placeholder 2"/>
          <p:cNvSpPr>
            <a:spLocks noGrp="1"/>
          </p:cNvSpPr>
          <p:nvPr>
            <p:ph sz="quarter" idx="11"/>
          </p:nvPr>
        </p:nvSpPr>
        <p:spPr>
          <a:xfrm>
            <a:off x="540000" y="1666771"/>
            <a:ext cx="8207375" cy="3096000"/>
          </a:xfrm>
        </p:spPr>
        <p:txBody>
          <a:bodyPr/>
          <a:lstStyle/>
          <a:p>
            <a:pPr marL="0" indent="0">
              <a:buNone/>
            </a:pPr>
            <a:r>
              <a:rPr lang="en-GB" dirty="0" smtClean="0"/>
              <a:t>Criteria for determining engagement on adequacy:</a:t>
            </a:r>
          </a:p>
          <a:p>
            <a:r>
              <a:rPr lang="en-GB" dirty="0" smtClean="0"/>
              <a:t>extent </a:t>
            </a:r>
            <a:r>
              <a:rPr lang="en-GB" dirty="0"/>
              <a:t>of the EU's commercial relations with the third country (including the existence of ongoing negotiations around a free trade agreement),</a:t>
            </a:r>
          </a:p>
          <a:p>
            <a:r>
              <a:rPr lang="en-GB" dirty="0" smtClean="0"/>
              <a:t>extent </a:t>
            </a:r>
            <a:r>
              <a:rPr lang="en-GB" dirty="0"/>
              <a:t>of personal data flows from the EU to the third country, reflecting geographical and/or cultural ties,</a:t>
            </a:r>
          </a:p>
          <a:p>
            <a:r>
              <a:rPr lang="en-GB" dirty="0" smtClean="0"/>
              <a:t>role </a:t>
            </a:r>
            <a:r>
              <a:rPr lang="en-GB" dirty="0"/>
              <a:t>the third country plays in the field of privacy and data protection, and</a:t>
            </a:r>
          </a:p>
          <a:p>
            <a:r>
              <a:rPr lang="en-GB" dirty="0" smtClean="0"/>
              <a:t>overall </a:t>
            </a:r>
            <a:r>
              <a:rPr lang="en-GB" dirty="0"/>
              <a:t>political relationship with the third country in question.</a:t>
            </a:r>
          </a:p>
          <a:p>
            <a:endParaRPr lang="en-GB" dirty="0"/>
          </a:p>
        </p:txBody>
      </p:sp>
      <p:sp>
        <p:nvSpPr>
          <p:cNvPr id="4" name="Title 3"/>
          <p:cNvSpPr>
            <a:spLocks noGrp="1"/>
          </p:cNvSpPr>
          <p:nvPr>
            <p:ph type="title"/>
          </p:nvPr>
        </p:nvSpPr>
        <p:spPr/>
        <p:txBody>
          <a:bodyPr/>
          <a:lstStyle/>
          <a:p>
            <a:r>
              <a:rPr lang="en-GB" dirty="0" smtClean="0"/>
              <a:t>Further Criteria – Commission communication 10</a:t>
            </a:r>
            <a:r>
              <a:rPr lang="en-GB" baseline="30000" dirty="0" smtClean="0"/>
              <a:t>th</a:t>
            </a:r>
            <a:r>
              <a:rPr lang="en-GB" dirty="0" smtClean="0"/>
              <a:t> January 2017</a:t>
            </a:r>
            <a:endParaRPr lang="en-GB" dirty="0"/>
          </a:p>
        </p:txBody>
      </p:sp>
    </p:spTree>
    <p:extLst>
      <p:ext uri="{BB962C8B-B14F-4D97-AF65-F5344CB8AC3E}">
        <p14:creationId xmlns:p14="http://schemas.microsoft.com/office/powerpoint/2010/main" val="25979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8</a:t>
            </a:fld>
            <a:endParaRPr lang="en-GB" dirty="0"/>
          </a:p>
        </p:txBody>
      </p:sp>
      <p:sp>
        <p:nvSpPr>
          <p:cNvPr id="3" name="Content Placeholder 2"/>
          <p:cNvSpPr>
            <a:spLocks noGrp="1"/>
          </p:cNvSpPr>
          <p:nvPr>
            <p:ph sz="quarter" idx="11"/>
          </p:nvPr>
        </p:nvSpPr>
        <p:spPr>
          <a:xfrm>
            <a:off x="540000" y="1571673"/>
            <a:ext cx="8207375" cy="3096000"/>
          </a:xfrm>
        </p:spPr>
        <p:txBody>
          <a:bodyPr/>
          <a:lstStyle/>
          <a:p>
            <a:r>
              <a:rPr lang="en-GB" dirty="0" smtClean="0"/>
              <a:t>Published in draft February 2021</a:t>
            </a:r>
          </a:p>
          <a:p>
            <a:endParaRPr lang="en-GB" dirty="0"/>
          </a:p>
          <a:p>
            <a:r>
              <a:rPr lang="en-GB" dirty="0" smtClean="0"/>
              <a:t>Expected (departing Member State)</a:t>
            </a:r>
          </a:p>
          <a:p>
            <a:endParaRPr lang="en-GB" dirty="0"/>
          </a:p>
          <a:p>
            <a:r>
              <a:rPr lang="en-GB" dirty="0" smtClean="0"/>
              <a:t>Time limited (4 years)</a:t>
            </a:r>
          </a:p>
          <a:p>
            <a:endParaRPr lang="en-GB" dirty="0"/>
          </a:p>
          <a:p>
            <a:endParaRPr lang="en-GB" dirty="0"/>
          </a:p>
        </p:txBody>
      </p:sp>
      <p:sp>
        <p:nvSpPr>
          <p:cNvPr id="4" name="Title 3"/>
          <p:cNvSpPr>
            <a:spLocks noGrp="1"/>
          </p:cNvSpPr>
          <p:nvPr>
            <p:ph type="title"/>
          </p:nvPr>
        </p:nvSpPr>
        <p:spPr/>
        <p:txBody>
          <a:bodyPr/>
          <a:lstStyle/>
          <a:p>
            <a:r>
              <a:rPr lang="en-GB" dirty="0" smtClean="0"/>
              <a:t>UK’s data adequacy decisions</a:t>
            </a:r>
            <a:endParaRPr lang="en-GB" dirty="0"/>
          </a:p>
        </p:txBody>
      </p:sp>
    </p:spTree>
    <p:extLst>
      <p:ext uri="{BB962C8B-B14F-4D97-AF65-F5344CB8AC3E}">
        <p14:creationId xmlns:p14="http://schemas.microsoft.com/office/powerpoint/2010/main" val="396388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88FCD685-7351-44BA-95C6-C2AA00354D7E}" type="slidenum">
              <a:rPr lang="en-GB" smtClean="0"/>
              <a:pPr/>
              <a:t>9</a:t>
            </a:fld>
            <a:endParaRPr lang="en-GB" dirty="0"/>
          </a:p>
        </p:txBody>
      </p:sp>
      <p:sp>
        <p:nvSpPr>
          <p:cNvPr id="3" name="Content Placeholder 2"/>
          <p:cNvSpPr>
            <a:spLocks noGrp="1"/>
          </p:cNvSpPr>
          <p:nvPr>
            <p:ph sz="quarter" idx="11"/>
          </p:nvPr>
        </p:nvSpPr>
        <p:spPr>
          <a:xfrm>
            <a:off x="560662" y="1571673"/>
            <a:ext cx="8207375" cy="3096000"/>
          </a:xfrm>
        </p:spPr>
        <p:txBody>
          <a:bodyPr/>
          <a:lstStyle/>
          <a:p>
            <a:r>
              <a:rPr lang="en-GB" dirty="0" err="1" smtClean="0"/>
              <a:t>Schrems</a:t>
            </a:r>
            <a:r>
              <a:rPr lang="en-GB" dirty="0" smtClean="0"/>
              <a:t> I  – Safe </a:t>
            </a:r>
            <a:r>
              <a:rPr lang="en-GB" dirty="0" err="1" smtClean="0"/>
              <a:t>Harbor</a:t>
            </a:r>
            <a:r>
              <a:rPr lang="en-GB" dirty="0" smtClean="0"/>
              <a:t> </a:t>
            </a:r>
            <a:r>
              <a:rPr lang="en-GB" dirty="0"/>
              <a:t>Case C-362/14, </a:t>
            </a:r>
            <a:r>
              <a:rPr lang="en-GB" i="1" dirty="0"/>
              <a:t>Maximillian </a:t>
            </a:r>
            <a:r>
              <a:rPr lang="en-GB" i="1" dirty="0" err="1"/>
              <a:t>Schrems</a:t>
            </a:r>
            <a:r>
              <a:rPr lang="en-GB" dirty="0"/>
              <a:t> v </a:t>
            </a:r>
            <a:r>
              <a:rPr lang="en-GB" i="1" dirty="0"/>
              <a:t>Data Protection </a:t>
            </a:r>
            <a:r>
              <a:rPr lang="en-GB" i="1" dirty="0" smtClean="0"/>
              <a:t>Commissioner</a:t>
            </a:r>
            <a:r>
              <a:rPr lang="en-GB" dirty="0" smtClean="0"/>
              <a:t>, EU:C:2015:650</a:t>
            </a:r>
          </a:p>
          <a:p>
            <a:endParaRPr lang="en-GB" dirty="0"/>
          </a:p>
          <a:p>
            <a:r>
              <a:rPr lang="en-GB" dirty="0" err="1" smtClean="0"/>
              <a:t>Schrems</a:t>
            </a:r>
            <a:r>
              <a:rPr lang="en-GB" dirty="0" smtClean="0"/>
              <a:t> II – Privacy Shield,  Case C-311/18 </a:t>
            </a:r>
            <a:r>
              <a:rPr lang="en-GB" i="1" dirty="0" smtClean="0"/>
              <a:t>Data Protection Commissioner v Facebook Ireland and Maximillian </a:t>
            </a:r>
            <a:r>
              <a:rPr lang="en-GB" i="1" dirty="0" err="1" smtClean="0"/>
              <a:t>Schrems</a:t>
            </a:r>
            <a:r>
              <a:rPr lang="en-GB" dirty="0" smtClean="0"/>
              <a:t>, EU:C:2020:599</a:t>
            </a:r>
          </a:p>
          <a:p>
            <a:endParaRPr lang="en-GB" dirty="0" smtClean="0"/>
          </a:p>
          <a:p>
            <a:pPr lvl="1"/>
            <a:r>
              <a:rPr lang="en-GB" dirty="0" smtClean="0"/>
              <a:t>government </a:t>
            </a:r>
            <a:r>
              <a:rPr lang="en-GB" dirty="0"/>
              <a:t>access to personal data transferred from the </a:t>
            </a:r>
            <a:r>
              <a:rPr lang="en-GB" dirty="0" smtClean="0"/>
              <a:t>EU </a:t>
            </a:r>
            <a:endParaRPr lang="en-GB" dirty="0"/>
          </a:p>
          <a:p>
            <a:endParaRPr lang="en-GB" dirty="0" smtClean="0"/>
          </a:p>
          <a:p>
            <a:endParaRPr lang="en-GB" dirty="0"/>
          </a:p>
          <a:p>
            <a:pPr marL="0" indent="0">
              <a:buNone/>
            </a:pPr>
            <a:endParaRPr lang="en-GB" dirty="0" smtClean="0"/>
          </a:p>
          <a:p>
            <a:endParaRPr lang="en-GB" dirty="0"/>
          </a:p>
          <a:p>
            <a:endParaRPr lang="en-GB" dirty="0"/>
          </a:p>
        </p:txBody>
      </p:sp>
      <p:sp>
        <p:nvSpPr>
          <p:cNvPr id="4" name="Title 3"/>
          <p:cNvSpPr>
            <a:spLocks noGrp="1"/>
          </p:cNvSpPr>
          <p:nvPr>
            <p:ph type="title"/>
          </p:nvPr>
        </p:nvSpPr>
        <p:spPr/>
        <p:txBody>
          <a:bodyPr/>
          <a:lstStyle/>
          <a:p>
            <a:r>
              <a:rPr lang="en-GB" dirty="0" smtClean="0"/>
              <a:t>The problems with EU adequacy</a:t>
            </a:r>
            <a:endParaRPr lang="en-GB" dirty="0"/>
          </a:p>
        </p:txBody>
      </p:sp>
    </p:spTree>
    <p:extLst>
      <p:ext uri="{BB962C8B-B14F-4D97-AF65-F5344CB8AC3E}">
        <p14:creationId xmlns:p14="http://schemas.microsoft.com/office/powerpoint/2010/main" val="2101357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ELDFISHERPRESENTATIONVALID" val="True"/>
  <p:tag name="PRESENTATIONVERSION" val="1.08"/>
  <p:tag name="PRESENTATIONLOGO" val="Fieldfisher"/>
  <p:tag name="PRESENTATIONTYPE" val="Sector"/>
  <p:tag name="SECTORNAME" val="Competition &amp; Regulatory"/>
  <p:tag name="THEMENAME" val="Chess Pieces"/>
  <p:tag name="PRESENTATIONTITLE" val="EU-UK Trade and Cooperation Agreement and the free flow of personal data:  A solid foundation?"/>
  <p:tag name="PRESENTATIONTITLEUPDATE"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Slides WITH Presentation Title">
  <a:themeElements>
    <a:clrScheme name="Fieldfisher Marketing">
      <a:dk1>
        <a:sysClr val="windowText" lastClr="000000"/>
      </a:dk1>
      <a:lt1>
        <a:sysClr val="window" lastClr="FFFFFF"/>
      </a:lt1>
      <a:dk2>
        <a:srgbClr val="5D0749"/>
      </a:dk2>
      <a:lt2>
        <a:srgbClr val="E7E6E6"/>
      </a:lt2>
      <a:accent1>
        <a:srgbClr val="5D0749"/>
      </a:accent1>
      <a:accent2>
        <a:srgbClr val="0093D4"/>
      </a:accent2>
      <a:accent3>
        <a:srgbClr val="D81F84"/>
      </a:accent3>
      <a:accent4>
        <a:srgbClr val="005B87"/>
      </a:accent4>
      <a:accent5>
        <a:srgbClr val="007B63"/>
      </a:accent5>
      <a:accent6>
        <a:srgbClr val="E1580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side Slides WITHOUT Presentation Title">
  <a:themeElements>
    <a:clrScheme name="Fieldfisher Marketing">
      <a:dk1>
        <a:sysClr val="windowText" lastClr="000000"/>
      </a:dk1>
      <a:lt1>
        <a:sysClr val="window" lastClr="FFFFFF"/>
      </a:lt1>
      <a:dk2>
        <a:srgbClr val="5D0749"/>
      </a:dk2>
      <a:lt2>
        <a:srgbClr val="E7E6E6"/>
      </a:lt2>
      <a:accent1>
        <a:srgbClr val="5D0749"/>
      </a:accent1>
      <a:accent2>
        <a:srgbClr val="0093D4"/>
      </a:accent2>
      <a:accent3>
        <a:srgbClr val="D81F84"/>
      </a:accent3>
      <a:accent4>
        <a:srgbClr val="005B87"/>
      </a:accent4>
      <a:accent5>
        <a:srgbClr val="007B63"/>
      </a:accent5>
      <a:accent6>
        <a:srgbClr val="E1580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s">
  <a:themeElements>
    <a:clrScheme name="Fieldfisher">
      <a:dk1>
        <a:sysClr val="windowText" lastClr="000000"/>
      </a:dk1>
      <a:lt1>
        <a:sysClr val="window" lastClr="FFFFFF"/>
      </a:lt1>
      <a:dk2>
        <a:srgbClr val="5D0749"/>
      </a:dk2>
      <a:lt2>
        <a:srgbClr val="E7E6E6"/>
      </a:lt2>
      <a:accent1>
        <a:srgbClr val="5D0749"/>
      </a:accent1>
      <a:accent2>
        <a:srgbClr val="0093D4"/>
      </a:accent2>
      <a:accent3>
        <a:srgbClr val="D81F84"/>
      </a:accent3>
      <a:accent4>
        <a:srgbClr val="005B87"/>
      </a:accent4>
      <a:accent5>
        <a:srgbClr val="007B63"/>
      </a:accent5>
      <a:accent6>
        <a:srgbClr val="E1580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s">
  <a:themeElements>
    <a:clrScheme name="Fieldfisher Marketing">
      <a:dk1>
        <a:sysClr val="windowText" lastClr="000000"/>
      </a:dk1>
      <a:lt1>
        <a:sysClr val="window" lastClr="FFFFFF"/>
      </a:lt1>
      <a:dk2>
        <a:srgbClr val="5D0749"/>
      </a:dk2>
      <a:lt2>
        <a:srgbClr val="E7E6E6"/>
      </a:lt2>
      <a:accent1>
        <a:srgbClr val="5D0749"/>
      </a:accent1>
      <a:accent2>
        <a:srgbClr val="0093D4"/>
      </a:accent2>
      <a:accent3>
        <a:srgbClr val="D81F84"/>
      </a:accent3>
      <a:accent4>
        <a:srgbClr val="005B87"/>
      </a:accent4>
      <a:accent5>
        <a:srgbClr val="007B63"/>
      </a:accent5>
      <a:accent6>
        <a:srgbClr val="E1580A"/>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6702</TotalTime>
  <Words>1580</Words>
  <Application>Microsoft Office PowerPoint</Application>
  <PresentationFormat>On-screen Show (16:9)</PresentationFormat>
  <Paragraphs>209</Paragraphs>
  <Slides>29</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29</vt:i4>
      </vt:variant>
    </vt:vector>
  </HeadingPairs>
  <TitlesOfParts>
    <vt:vector size="37" baseType="lpstr">
      <vt:lpstr>Arial</vt:lpstr>
      <vt:lpstr>Calibri</vt:lpstr>
      <vt:lpstr>Calibri Light</vt:lpstr>
      <vt:lpstr>Office Theme</vt:lpstr>
      <vt:lpstr>Inside Slides WITH Presentation Title</vt:lpstr>
      <vt:lpstr>Inside Slides WITHOUT Presentation Title</vt:lpstr>
      <vt:lpstr>Title Slides</vt:lpstr>
      <vt:lpstr>Divider Slides</vt:lpstr>
      <vt:lpstr>EU-UK Trade and Cooperation Agreement and the free flow of personal data:  A solid foundation?</vt:lpstr>
      <vt:lpstr>Structure</vt:lpstr>
      <vt:lpstr>Context – EU and UK Data Protection Regimes</vt:lpstr>
      <vt:lpstr>Free flow of data from the EU</vt:lpstr>
      <vt:lpstr>Adequacy Decisions</vt:lpstr>
      <vt:lpstr>Article 45 GDPR</vt:lpstr>
      <vt:lpstr>Further Criteria – Commission communication 10th January 2017</vt:lpstr>
      <vt:lpstr>UK’s data adequacy decisions</vt:lpstr>
      <vt:lpstr>The problems with EU adequacy</vt:lpstr>
      <vt:lpstr>International transfers from the EU – a system in crisis?</vt:lpstr>
      <vt:lpstr>Mini-adequacy assessment - Article 45 GDPR</vt:lpstr>
      <vt:lpstr> Adopt technical, contractual or organisational measures to be able to transfer the data </vt:lpstr>
      <vt:lpstr>Technical measures</vt:lpstr>
      <vt:lpstr>Technical measures</vt:lpstr>
      <vt:lpstr>Technical measures</vt:lpstr>
      <vt:lpstr>TCA – provisions on cross border data flows/data protection</vt:lpstr>
      <vt:lpstr>EU’s Standard provisions</vt:lpstr>
      <vt:lpstr>Summary of standard provisions</vt:lpstr>
      <vt:lpstr>What do we see in the TCA?</vt:lpstr>
      <vt:lpstr>Changes to standard drafting </vt:lpstr>
      <vt:lpstr>Recommendations by the Partnership Council</vt:lpstr>
      <vt:lpstr>Data protection and the Partnership Council:  Law Enforcement</vt:lpstr>
      <vt:lpstr>National Data Strategy</vt:lpstr>
      <vt:lpstr>National Data strategy:  Mission five:  International flow of data</vt:lpstr>
      <vt:lpstr>Adequacy</vt:lpstr>
      <vt:lpstr>Standard Contractual Clauses</vt:lpstr>
      <vt:lpstr>What happens to Schrems II?</vt:lpstr>
      <vt:lpstr>Is it a solid foundation?</vt:lpstr>
      <vt:lpstr>References</vt:lpstr>
    </vt:vector>
  </TitlesOfParts>
  <Company>Fieldfisher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Eleonor Duhs</dc:creator>
  <cp:lastModifiedBy>Eleonor Duhs</cp:lastModifiedBy>
  <cp:revision>91</cp:revision>
  <dcterms:created xsi:type="dcterms:W3CDTF">2021-02-23T21:41:06Z</dcterms:created>
  <dcterms:modified xsi:type="dcterms:W3CDTF">2021-05-12T15:23:10Z</dcterms:modified>
</cp:coreProperties>
</file>