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6" r:id="rId4"/>
    <p:sldId id="259" r:id="rId5"/>
    <p:sldId id="260" r:id="rId6"/>
    <p:sldId id="267"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32"/>
  </p:normalViewPr>
  <p:slideViewPr>
    <p:cSldViewPr snapToGrid="0" snapToObjects="1">
      <p:cViewPr varScale="1">
        <p:scale>
          <a:sx n="106" d="100"/>
          <a:sy n="106" d="100"/>
        </p:scale>
        <p:origin x="616" y="184"/>
      </p:cViewPr>
      <p:guideLst/>
    </p:cSldViewPr>
  </p:slideViewPr>
  <p:notesTextViewPr>
    <p:cViewPr>
      <p:scale>
        <a:sx n="1" d="1"/>
        <a:sy n="1" d="1"/>
      </p:scale>
      <p:origin x="0" y="0"/>
    </p:cViewPr>
  </p:notesTextViewPr>
  <p:notesViewPr>
    <p:cSldViewPr snapToGrid="0" snapToObjects="1">
      <p:cViewPr varScale="1">
        <p:scale>
          <a:sx n="85" d="100"/>
          <a:sy n="85" d="100"/>
        </p:scale>
        <p:origin x="3712"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1356C-7677-D142-B9AF-CAED154C61DB}" type="datetimeFigureOut">
              <a:rPr lang="en-US" smtClean="0"/>
              <a:t>3/3/20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CF1E6-8DBE-4B43-8D7D-03F1076C74AC}" type="slidenum">
              <a:rPr lang="en-US" smtClean="0"/>
              <a:t>‹#›</a:t>
            </a:fld>
            <a:endParaRPr lang="en-US"/>
          </a:p>
        </p:txBody>
      </p:sp>
    </p:spTree>
    <p:extLst>
      <p:ext uri="{BB962C8B-B14F-4D97-AF65-F5344CB8AC3E}">
        <p14:creationId xmlns:p14="http://schemas.microsoft.com/office/powerpoint/2010/main" val="80069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1E6-8DBE-4B43-8D7D-03F1076C74AC}" type="slidenum">
              <a:rPr lang="en-US" smtClean="0"/>
              <a:t>1</a:t>
            </a:fld>
            <a:endParaRPr lang="en-US"/>
          </a:p>
        </p:txBody>
      </p:sp>
    </p:spTree>
    <p:extLst>
      <p:ext uri="{BB962C8B-B14F-4D97-AF65-F5344CB8AC3E}">
        <p14:creationId xmlns:p14="http://schemas.microsoft.com/office/powerpoint/2010/main" val="376151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talk about constitutional citizenship. And populism. And how they interrelate. The closing of discursive space. And actions have consequences.</a:t>
            </a:r>
          </a:p>
        </p:txBody>
      </p:sp>
      <p:sp>
        <p:nvSpPr>
          <p:cNvPr id="4" name="Slide Number Placeholder 3"/>
          <p:cNvSpPr>
            <a:spLocks noGrp="1"/>
          </p:cNvSpPr>
          <p:nvPr>
            <p:ph type="sldNum" sz="quarter" idx="5"/>
          </p:nvPr>
        </p:nvSpPr>
        <p:spPr/>
        <p:txBody>
          <a:bodyPr/>
          <a:lstStyle/>
          <a:p>
            <a:fld id="{394CF1E6-8DBE-4B43-8D7D-03F1076C74AC}" type="slidenum">
              <a:rPr lang="en-US" smtClean="0"/>
              <a:t>2</a:t>
            </a:fld>
            <a:endParaRPr lang="en-US"/>
          </a:p>
        </p:txBody>
      </p:sp>
    </p:spTree>
    <p:extLst>
      <p:ext uri="{BB962C8B-B14F-4D97-AF65-F5344CB8AC3E}">
        <p14:creationId xmlns:p14="http://schemas.microsoft.com/office/powerpoint/2010/main" val="386230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parts of the membership relation that go to the very heart of the polity and some of the conditions for the existence of that membership 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has focused on those matters relating to citizenship (such as status, rights, identity, etc.) which are not simple choices of ordinary politics or ordinary law, and which, precisely because they evolve over time, offer a set of messages about the essence of the polity and the principles and norms on which it is founded. The ‘unpacking process’ is, therefore, part observation and part interpretation, as highlighted in the methodological excursus at the end of Chapter 1. In the process of highlighting some examples of how citizenship and constitutions have interacted, we have also reflected back on the contested concepts of modern citizenship and constitutionalism, contributing in the process to the normative reconstruction of those concepts, initially in the context of the modern territorial state. This is most clearly shown in those sections of the chapter which observed that this relationship, while close, is not necessarily comfortable, highlighting that much of what we take for granted is based on a partial and westernised reading of citizenship (and indeed of constitutionalism and sovereignty). We will take this process much further in Part Two when we break the classical conception of citizenship down into its component parts for the purposes of excavating the tensions between in the citizenship / constitution relationship.</a:t>
            </a:r>
          </a:p>
          <a:p>
            <a:endParaRPr lang="en-US" dirty="0"/>
          </a:p>
        </p:txBody>
      </p:sp>
      <p:sp>
        <p:nvSpPr>
          <p:cNvPr id="4" name="Slide Number Placeholder 3"/>
          <p:cNvSpPr>
            <a:spLocks noGrp="1"/>
          </p:cNvSpPr>
          <p:nvPr>
            <p:ph type="sldNum" sz="quarter" idx="5"/>
          </p:nvPr>
        </p:nvSpPr>
        <p:spPr/>
        <p:txBody>
          <a:bodyPr/>
          <a:lstStyle/>
          <a:p>
            <a:fld id="{394CF1E6-8DBE-4B43-8D7D-03F1076C74AC}" type="slidenum">
              <a:rPr lang="en-US" smtClean="0"/>
              <a:t>4</a:t>
            </a:fld>
            <a:endParaRPr lang="en-US"/>
          </a:p>
        </p:txBody>
      </p:sp>
    </p:spTree>
    <p:extLst>
      <p:ext uri="{BB962C8B-B14F-4D97-AF65-F5344CB8AC3E}">
        <p14:creationId xmlns:p14="http://schemas.microsoft.com/office/powerpoint/2010/main" val="86010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Two particularly significant challenges to citizenship at the level of state or national constitutions stem from the political forces of populism and from trends towards globalisation and other ‘beyond the state’ dynamics. These challenges illustrate a variety of different ways in which the state-based model of constitutional citizenship has been put under pressure.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Populism is a style of politics that can operate to close down the discursive space within which citizens can operate as free and equal political agents. It can be said to eat away at those elements of the citizenship / constitutional law interaction which emphasise citizenship as a universal status, as a result of the populists’ appropriation of the notion of ‘the people’. It ramps up the split between the ideal of equality inherent in citizenship and the reality of a sharp divide between insiders and outsiders. Combined with other ideological stances such as nationalism, populism poses a threat to liberal democratic orders, and this can tear at the fabric of a conception of state-based citizenship premised on the ideal of equality.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Globalisation, meanwhile, describes the intensification of interactions or integration between countries, people and other actors such as companies, potentially without regard to the existence or disciplines of state borders and the legal orders within them. Globalisation challenges the citizenship / constitutional law interaction, because it puts into question the singularity of that relationship, pointing to multiple membership interactions between people and various legal orders at the national, supranational and international levels which need to be described and conceptualised. This pressure from above upon the state is often paired with pressure from below (the </a:t>
            </a:r>
            <a:r>
              <a:rPr lang="en-GB" sz="1200" kern="1200" dirty="0" err="1">
                <a:solidFill>
                  <a:schemeClr val="tx1"/>
                </a:solidFill>
                <a:effectLst/>
                <a:latin typeface="+mn-lt"/>
                <a:ea typeface="+mn-ea"/>
                <a:cs typeface="+mn-cs"/>
              </a:rPr>
              <a:t>substate</a:t>
            </a:r>
            <a:r>
              <a:rPr lang="en-GB" sz="1200" kern="1200" dirty="0">
                <a:solidFill>
                  <a:schemeClr val="tx1"/>
                </a:solidFill>
                <a:effectLst/>
                <a:latin typeface="+mn-lt"/>
                <a:ea typeface="+mn-ea"/>
                <a:cs typeface="+mn-cs"/>
              </a:rPr>
              <a:t> level), as well as horizontally from other state-level legal orders likewise simultaneously challenged by global forces. In that context, it seems better that our focus should be the broader topic of ‘the shifting </a:t>
            </a:r>
            <a:r>
              <a:rPr lang="en-GB" sz="1200" kern="1200" dirty="0" err="1">
                <a:solidFill>
                  <a:schemeClr val="tx1"/>
                </a:solidFill>
                <a:effectLst/>
                <a:latin typeface="+mn-lt"/>
                <a:ea typeface="+mn-ea"/>
                <a:cs typeface="+mn-cs"/>
              </a:rPr>
              <a:t>spatialities</a:t>
            </a:r>
            <a:r>
              <a:rPr lang="en-GB" sz="1200" kern="1200" dirty="0">
                <a:solidFill>
                  <a:schemeClr val="tx1"/>
                </a:solidFill>
                <a:effectLst/>
                <a:latin typeface="+mn-lt"/>
                <a:ea typeface="+mn-ea"/>
                <a:cs typeface="+mn-cs"/>
              </a:rPr>
              <a:t> of citizenship’ rather than just ‘the impact of globalisation on citizenship’. The fragmentation of governance arrangements is the watchword in this context. One of the most important questions that needs to be asked is whether any loss of autonomy or control at the national level in relation to the scope or quality of polity membership can be effectively compensated by reference to conditions for legitimate political action pertaining within the other legal orders. Or does the scenario of ‘citizenship beyond the state’ have an irresolvable democracy problem?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Populism and shifting </a:t>
            </a:r>
            <a:r>
              <a:rPr lang="en-GB" sz="1200" kern="1200" dirty="0" err="1">
                <a:solidFill>
                  <a:schemeClr val="tx1"/>
                </a:solidFill>
                <a:effectLst/>
                <a:latin typeface="+mn-lt"/>
                <a:ea typeface="+mn-ea"/>
                <a:cs typeface="+mn-cs"/>
              </a:rPr>
              <a:t>spatialities</a:t>
            </a:r>
            <a:r>
              <a:rPr lang="en-GB" sz="1200" kern="1200" dirty="0">
                <a:solidFill>
                  <a:schemeClr val="tx1"/>
                </a:solidFill>
                <a:effectLst/>
                <a:latin typeface="+mn-lt"/>
                <a:ea typeface="+mn-ea"/>
                <a:cs typeface="+mn-cs"/>
              </a:rPr>
              <a:t> are not parallel or even countervailing forces in the way that one might suggest ‘nationalism’ and ‘internationalism’ could be. They raise very different types of questions. There are distinct and obvious tensions between the two sets of ideas, not least because, as we shall discuss in Chapter 6, populist politics are in some respects a national reaction to what some would argue is the undemocratic liberalism of the international order that we will examine in Chapter 7. </a:t>
            </a:r>
            <a:endParaRPr lang="en-US" dirty="0"/>
          </a:p>
        </p:txBody>
      </p:sp>
      <p:sp>
        <p:nvSpPr>
          <p:cNvPr id="4" name="Slide Number Placeholder 3"/>
          <p:cNvSpPr>
            <a:spLocks noGrp="1"/>
          </p:cNvSpPr>
          <p:nvPr>
            <p:ph type="sldNum" sz="quarter" idx="5"/>
          </p:nvPr>
        </p:nvSpPr>
        <p:spPr/>
        <p:txBody>
          <a:bodyPr/>
          <a:lstStyle/>
          <a:p>
            <a:fld id="{394CF1E6-8DBE-4B43-8D7D-03F1076C74AC}" type="slidenum">
              <a:rPr lang="en-US" smtClean="0"/>
              <a:t>5</a:t>
            </a:fld>
            <a:endParaRPr lang="en-US"/>
          </a:p>
        </p:txBody>
      </p:sp>
    </p:spTree>
    <p:extLst>
      <p:ext uri="{BB962C8B-B14F-4D97-AF65-F5344CB8AC3E}">
        <p14:creationId xmlns:p14="http://schemas.microsoft.com/office/powerpoint/2010/main" val="366403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1E6-8DBE-4B43-8D7D-03F1076C74AC}" type="slidenum">
              <a:rPr lang="en-US" smtClean="0"/>
              <a:t>7</a:t>
            </a:fld>
            <a:endParaRPr lang="en-US"/>
          </a:p>
        </p:txBody>
      </p:sp>
    </p:spTree>
    <p:extLst>
      <p:ext uri="{BB962C8B-B14F-4D97-AF65-F5344CB8AC3E}">
        <p14:creationId xmlns:p14="http://schemas.microsoft.com/office/powerpoint/2010/main" val="205513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C02-59E0-2548-9CFA-DDA715E69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9D940-8D04-4449-BFCD-ADE12B6F1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237E18-0B6E-FA47-B46D-ED18A7BFFE69}"/>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5" name="Footer Placeholder 4">
            <a:extLst>
              <a:ext uri="{FF2B5EF4-FFF2-40B4-BE49-F238E27FC236}">
                <a16:creationId xmlns:a16="http://schemas.microsoft.com/office/drawing/2014/main" id="{0F973907-9F74-164D-950F-75896CA63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7AEC0-833A-774D-A67B-119BF021D7AA}"/>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296648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638F-EF35-8049-BE17-9410DC1C4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E2CE42-99F5-0D42-8375-B81F2C4258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3EDD2-803C-6448-A858-25BD3B6B5A0A}"/>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5" name="Footer Placeholder 4">
            <a:extLst>
              <a:ext uri="{FF2B5EF4-FFF2-40B4-BE49-F238E27FC236}">
                <a16:creationId xmlns:a16="http://schemas.microsoft.com/office/drawing/2014/main" id="{4F8E23BF-8731-A140-8644-A397E80F5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BC01E-87B9-7745-804C-50591268F714}"/>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28682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BC279-739A-1E4A-B6F3-64591FFE77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172FA2-E6C2-6747-942B-DAF3628856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B6CD4-6A10-324A-B823-0CC098B9BABD}"/>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5" name="Footer Placeholder 4">
            <a:extLst>
              <a:ext uri="{FF2B5EF4-FFF2-40B4-BE49-F238E27FC236}">
                <a16:creationId xmlns:a16="http://schemas.microsoft.com/office/drawing/2014/main" id="{F8221399-70CB-524F-ACEB-EB3CAFA74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2A24B-E27D-B043-8BC9-B104716DCEED}"/>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294804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5E81-685D-5743-8D5A-B59CE5899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F9F72-E749-934A-AEEA-6E3FD7FCBB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15D05-1845-C348-9A9D-07096F3CBEE5}"/>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5" name="Footer Placeholder 4">
            <a:extLst>
              <a:ext uri="{FF2B5EF4-FFF2-40B4-BE49-F238E27FC236}">
                <a16:creationId xmlns:a16="http://schemas.microsoft.com/office/drawing/2014/main" id="{A8679884-8396-5044-99C1-B24950265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FC764-2253-774C-ACBD-A53A3A33E584}"/>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90902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1629-E74E-3B49-96F0-C6FA22F57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DD62E-BDA2-9143-B7B4-221AF8DC3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E4E393-8D4E-C84B-8D75-12EFB04B8D2C}"/>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5" name="Footer Placeholder 4">
            <a:extLst>
              <a:ext uri="{FF2B5EF4-FFF2-40B4-BE49-F238E27FC236}">
                <a16:creationId xmlns:a16="http://schemas.microsoft.com/office/drawing/2014/main" id="{ABA991F8-4380-9145-A10B-6BD646396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2D1D-568B-4741-805F-BEDF9FED2B59}"/>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2382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8155-50DC-B142-BC79-58CD306B5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8810B-2AFF-F144-930C-03C2B365F3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B13DE-63E5-194C-BA68-7A6327F9A6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4518C2-8F1B-6142-A3D1-9945C6B55C3C}"/>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6" name="Footer Placeholder 5">
            <a:extLst>
              <a:ext uri="{FF2B5EF4-FFF2-40B4-BE49-F238E27FC236}">
                <a16:creationId xmlns:a16="http://schemas.microsoft.com/office/drawing/2014/main" id="{B0397F11-332D-6041-B7F7-341EE469C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BB055-401A-9140-AA61-DF51078F50AD}"/>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59160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9594-068F-A64E-BF32-1FC9F1F902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1ADA14-68DC-7849-95FA-4BF91B962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78DDEC-0717-A341-8485-E7CE836BD4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3C3263-DF6C-A148-AC27-F50FBF3A5B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DCFE34-5613-EF42-A18A-678AD5DE9F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4B79EC-A1C5-754F-B77D-F2092BDC5827}"/>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8" name="Footer Placeholder 7">
            <a:extLst>
              <a:ext uri="{FF2B5EF4-FFF2-40B4-BE49-F238E27FC236}">
                <a16:creationId xmlns:a16="http://schemas.microsoft.com/office/drawing/2014/main" id="{59140A90-8B83-4F46-B12B-E113E0E23D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912068-2138-B145-BD31-F1D96A5280CE}"/>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57243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6E60-FBFE-F54F-B32D-E6B6A163CB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AD356C-C1FF-E54F-98C7-826F4FE0C5A3}"/>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4" name="Footer Placeholder 3">
            <a:extLst>
              <a:ext uri="{FF2B5EF4-FFF2-40B4-BE49-F238E27FC236}">
                <a16:creationId xmlns:a16="http://schemas.microsoft.com/office/drawing/2014/main" id="{203F599B-B2A9-104E-AF0E-22BE4CFDED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D5C4E-A9A3-2C46-916B-6C1A31AFD0CE}"/>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128854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C2695-8089-6242-AF1B-D95F398151C5}"/>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3" name="Footer Placeholder 2">
            <a:extLst>
              <a:ext uri="{FF2B5EF4-FFF2-40B4-BE49-F238E27FC236}">
                <a16:creationId xmlns:a16="http://schemas.microsoft.com/office/drawing/2014/main" id="{9F4A9E03-49C5-CD4B-A623-EE6F868FF0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34FE0-5244-F94D-AA23-A95112893996}"/>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298462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BF8B-FEDA-994E-8900-BDD559EC8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CA1D8-B065-ED44-9F60-CF13A20EC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D92D0-9F7F-6A4A-85AC-AF096D4DB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E4FE15-22DD-2D43-A347-178C2828D4E5}"/>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6" name="Footer Placeholder 5">
            <a:extLst>
              <a:ext uri="{FF2B5EF4-FFF2-40B4-BE49-F238E27FC236}">
                <a16:creationId xmlns:a16="http://schemas.microsoft.com/office/drawing/2014/main" id="{B3575D42-CF74-B643-99B2-D33B0D177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8058C-2E37-3445-9B22-935CD60775CD}"/>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120425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1B97-6421-9A46-BB5E-1F38D7457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9096DD-77E2-8F45-B19C-5746F2DB4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732F7-4DC3-124B-8306-C2DCBC0E0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252959-8A22-604A-959C-775AA2D7FD21}"/>
              </a:ext>
            </a:extLst>
          </p:cNvPr>
          <p:cNvSpPr>
            <a:spLocks noGrp="1"/>
          </p:cNvSpPr>
          <p:nvPr>
            <p:ph type="dt" sz="half" idx="10"/>
          </p:nvPr>
        </p:nvSpPr>
        <p:spPr/>
        <p:txBody>
          <a:bodyPr/>
          <a:lstStyle/>
          <a:p>
            <a:fld id="{2DAD989F-8D19-F74E-B056-D7AECEF67C95}" type="datetimeFigureOut">
              <a:rPr lang="en-US" smtClean="0"/>
              <a:t>3/3/20</a:t>
            </a:fld>
            <a:endParaRPr lang="en-US"/>
          </a:p>
        </p:txBody>
      </p:sp>
      <p:sp>
        <p:nvSpPr>
          <p:cNvPr id="6" name="Footer Placeholder 5">
            <a:extLst>
              <a:ext uri="{FF2B5EF4-FFF2-40B4-BE49-F238E27FC236}">
                <a16:creationId xmlns:a16="http://schemas.microsoft.com/office/drawing/2014/main" id="{C99DE9E0-E4FB-334F-811D-94B4CC7BA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E3404-210C-A148-8B8E-7E01E6ACAEA9}"/>
              </a:ext>
            </a:extLst>
          </p:cNvPr>
          <p:cNvSpPr>
            <a:spLocks noGrp="1"/>
          </p:cNvSpPr>
          <p:nvPr>
            <p:ph type="sldNum" sz="quarter" idx="12"/>
          </p:nvPr>
        </p:nvSpPr>
        <p:spPr/>
        <p:txBody>
          <a:bodyPr/>
          <a:lstStyle/>
          <a:p>
            <a:fld id="{6E221E2C-953C-344A-8A33-D81DDBBD7C8B}" type="slidenum">
              <a:rPr lang="en-US" smtClean="0"/>
              <a:t>‹#›</a:t>
            </a:fld>
            <a:endParaRPr lang="en-US"/>
          </a:p>
        </p:txBody>
      </p:sp>
    </p:spTree>
    <p:extLst>
      <p:ext uri="{BB962C8B-B14F-4D97-AF65-F5344CB8AC3E}">
        <p14:creationId xmlns:p14="http://schemas.microsoft.com/office/powerpoint/2010/main" val="389257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7C487-8F24-ED41-AE11-7264E1058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567E89-3A54-DD4F-B46D-08575C03D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37D61-64F6-3948-B541-CB02B6A2C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D989F-8D19-F74E-B056-D7AECEF67C95}" type="datetimeFigureOut">
              <a:rPr lang="en-US" smtClean="0"/>
              <a:t>3/3/20</a:t>
            </a:fld>
            <a:endParaRPr lang="en-US"/>
          </a:p>
        </p:txBody>
      </p:sp>
      <p:sp>
        <p:nvSpPr>
          <p:cNvPr id="5" name="Footer Placeholder 4">
            <a:extLst>
              <a:ext uri="{FF2B5EF4-FFF2-40B4-BE49-F238E27FC236}">
                <a16:creationId xmlns:a16="http://schemas.microsoft.com/office/drawing/2014/main" id="{77DA5862-0417-7D45-BC7A-522878D0B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207023-826C-1845-9B2A-77C70C7B6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21E2C-953C-344A-8A33-D81DDBBD7C8B}" type="slidenum">
              <a:rPr lang="en-US" smtClean="0"/>
              <a:t>‹#›</a:t>
            </a:fld>
            <a:endParaRPr lang="en-US"/>
          </a:p>
        </p:txBody>
      </p:sp>
    </p:spTree>
    <p:extLst>
      <p:ext uri="{BB962C8B-B14F-4D97-AF65-F5344CB8AC3E}">
        <p14:creationId xmlns:p14="http://schemas.microsoft.com/office/powerpoint/2010/main" val="135817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ristoluniversitypress.co.uk/the-people-in-ques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commentisfree/2020/feb/24/trump-modi-citizenship-politics-fascis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DA39-1314-C646-AB47-597E765461BA}"/>
              </a:ext>
            </a:extLst>
          </p:cNvPr>
          <p:cNvSpPr>
            <a:spLocks noGrp="1"/>
          </p:cNvSpPr>
          <p:nvPr>
            <p:ph type="ctrTitle"/>
          </p:nvPr>
        </p:nvSpPr>
        <p:spPr>
          <a:xfrm>
            <a:off x="1524000" y="541421"/>
            <a:ext cx="9144000" cy="2968542"/>
          </a:xfrm>
        </p:spPr>
        <p:txBody>
          <a:bodyPr/>
          <a:lstStyle/>
          <a:p>
            <a:r>
              <a:rPr lang="en-US" dirty="0"/>
              <a:t>The populist challenge to constitutional citizenship</a:t>
            </a:r>
          </a:p>
        </p:txBody>
      </p:sp>
      <p:sp>
        <p:nvSpPr>
          <p:cNvPr id="3" name="Subtitle 2">
            <a:extLst>
              <a:ext uri="{FF2B5EF4-FFF2-40B4-BE49-F238E27FC236}">
                <a16:creationId xmlns:a16="http://schemas.microsoft.com/office/drawing/2014/main" id="{839D945C-A81D-3F47-BA69-490881F3A0F4}"/>
              </a:ext>
            </a:extLst>
          </p:cNvPr>
          <p:cNvSpPr>
            <a:spLocks noGrp="1"/>
          </p:cNvSpPr>
          <p:nvPr>
            <p:ph type="subTitle" idx="1"/>
          </p:nvPr>
        </p:nvSpPr>
        <p:spPr>
          <a:xfrm>
            <a:off x="1524000" y="3946358"/>
            <a:ext cx="9144000" cy="1311442"/>
          </a:xfrm>
        </p:spPr>
        <p:txBody>
          <a:bodyPr/>
          <a:lstStyle/>
          <a:p>
            <a:r>
              <a:rPr lang="en-US" dirty="0"/>
              <a:t>Jo Shaw</a:t>
            </a:r>
          </a:p>
          <a:p>
            <a:r>
              <a:rPr lang="en-US" dirty="0"/>
              <a:t>University of Edinburgh and Tampere University</a:t>
            </a:r>
          </a:p>
        </p:txBody>
      </p:sp>
    </p:spTree>
    <p:extLst>
      <p:ext uri="{BB962C8B-B14F-4D97-AF65-F5344CB8AC3E}">
        <p14:creationId xmlns:p14="http://schemas.microsoft.com/office/powerpoint/2010/main" val="294152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ACDD-3577-1F45-A35F-24320327103F}"/>
              </a:ext>
            </a:extLst>
          </p:cNvPr>
          <p:cNvSpPr>
            <a:spLocks noGrp="1"/>
          </p:cNvSpPr>
          <p:nvPr>
            <p:ph type="title"/>
          </p:nvPr>
        </p:nvSpPr>
        <p:spPr/>
        <p:txBody>
          <a:bodyPr/>
          <a:lstStyle/>
          <a:p>
            <a:pPr algn="ctr"/>
            <a:r>
              <a:rPr lang="en-US" b="1" dirty="0"/>
              <a:t>Conclusions</a:t>
            </a:r>
          </a:p>
        </p:txBody>
      </p:sp>
      <p:sp>
        <p:nvSpPr>
          <p:cNvPr id="3" name="Content Placeholder 2">
            <a:extLst>
              <a:ext uri="{FF2B5EF4-FFF2-40B4-BE49-F238E27FC236}">
                <a16:creationId xmlns:a16="http://schemas.microsoft.com/office/drawing/2014/main" id="{B82CC040-D96C-464D-B331-6D4252801F51}"/>
              </a:ext>
            </a:extLst>
          </p:cNvPr>
          <p:cNvSpPr>
            <a:spLocks noGrp="1"/>
          </p:cNvSpPr>
          <p:nvPr>
            <p:ph idx="1"/>
          </p:nvPr>
        </p:nvSpPr>
        <p:spPr/>
        <p:txBody>
          <a:bodyPr/>
          <a:lstStyle/>
          <a:p>
            <a:r>
              <a:rPr lang="en-US" dirty="0"/>
              <a:t>We’re at a populist moment where we should be vigilant about stories of peoplehood (Brubaker)</a:t>
            </a:r>
          </a:p>
          <a:p>
            <a:r>
              <a:rPr lang="en-US" dirty="0"/>
              <a:t>Decisive erosion of the ideal of citizenship as based on equality and self-rule?</a:t>
            </a:r>
          </a:p>
          <a:p>
            <a:r>
              <a:rPr lang="en-US" dirty="0"/>
              <a:t>The challenges of judicial interventions in the sphere of citizenship: what type of output legitimacy can they bring?</a:t>
            </a:r>
          </a:p>
          <a:p>
            <a:r>
              <a:rPr lang="en-US" dirty="0"/>
              <a:t>And what of input legitimacy – the re-invigoration of democracy that some defenders of populism promise?</a:t>
            </a:r>
          </a:p>
        </p:txBody>
      </p:sp>
    </p:spTree>
    <p:extLst>
      <p:ext uri="{BB962C8B-B14F-4D97-AF65-F5344CB8AC3E}">
        <p14:creationId xmlns:p14="http://schemas.microsoft.com/office/powerpoint/2010/main" val="28072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C7BE7-320F-794B-89FF-A6D56A4BF2B7}"/>
              </a:ext>
            </a:extLst>
          </p:cNvPr>
          <p:cNvSpPr>
            <a:spLocks noGrp="1"/>
          </p:cNvSpPr>
          <p:nvPr>
            <p:ph idx="1"/>
          </p:nvPr>
        </p:nvSpPr>
        <p:spPr>
          <a:xfrm>
            <a:off x="838200" y="469232"/>
            <a:ext cx="10515600" cy="5707731"/>
          </a:xfrm>
        </p:spPr>
        <p:txBody>
          <a:bodyPr/>
          <a:lstStyle/>
          <a:p>
            <a:pPr marL="0" indent="0" algn="ctr">
              <a:buNone/>
            </a:pPr>
            <a:r>
              <a:rPr lang="en-US" sz="3600" dirty="0"/>
              <a:t>Part of a book due to appear in early June 2020</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hlinkClick r:id="rId3"/>
            </a:endParaRPr>
          </a:p>
          <a:p>
            <a:pPr marL="0" indent="0" algn="ctr">
              <a:buNone/>
            </a:pPr>
            <a:r>
              <a:rPr lang="en-US" dirty="0">
                <a:hlinkClick r:id="rId3"/>
              </a:rPr>
              <a:t>https://bristoluniversitypress.co.uk/the-people-in-question</a:t>
            </a:r>
            <a:endParaRPr lang="en-US" dirty="0"/>
          </a:p>
        </p:txBody>
      </p:sp>
      <p:pic>
        <p:nvPicPr>
          <p:cNvPr id="5" name="Picture 4">
            <a:extLst>
              <a:ext uri="{FF2B5EF4-FFF2-40B4-BE49-F238E27FC236}">
                <a16:creationId xmlns:a16="http://schemas.microsoft.com/office/drawing/2014/main" id="{BE2EC4BC-465D-F343-B064-8E9D1540E5BE}"/>
              </a:ext>
            </a:extLst>
          </p:cNvPr>
          <p:cNvPicPr>
            <a:picLocks noChangeAspect="1"/>
          </p:cNvPicPr>
          <p:nvPr/>
        </p:nvPicPr>
        <p:blipFill>
          <a:blip r:embed="rId4"/>
          <a:stretch>
            <a:fillRect/>
          </a:stretch>
        </p:blipFill>
        <p:spPr>
          <a:xfrm>
            <a:off x="2538662" y="1052000"/>
            <a:ext cx="6172201" cy="4542194"/>
          </a:xfrm>
          <a:prstGeom prst="rect">
            <a:avLst/>
          </a:prstGeom>
        </p:spPr>
      </p:pic>
    </p:spTree>
    <p:extLst>
      <p:ext uri="{BB962C8B-B14F-4D97-AF65-F5344CB8AC3E}">
        <p14:creationId xmlns:p14="http://schemas.microsoft.com/office/powerpoint/2010/main" val="313680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D37DB4-173F-7247-A4CF-6326BCC50965}"/>
              </a:ext>
            </a:extLst>
          </p:cNvPr>
          <p:cNvPicPr>
            <a:picLocks noGrp="1" noChangeAspect="1"/>
          </p:cNvPicPr>
          <p:nvPr>
            <p:ph idx="1"/>
          </p:nvPr>
        </p:nvPicPr>
        <p:blipFill>
          <a:blip r:embed="rId2"/>
          <a:stretch>
            <a:fillRect/>
          </a:stretch>
        </p:blipFill>
        <p:spPr>
          <a:xfrm>
            <a:off x="1125132" y="902368"/>
            <a:ext cx="4132227" cy="4853489"/>
          </a:xfrm>
        </p:spPr>
      </p:pic>
      <p:pic>
        <p:nvPicPr>
          <p:cNvPr id="8" name="Picture 7">
            <a:extLst>
              <a:ext uri="{FF2B5EF4-FFF2-40B4-BE49-F238E27FC236}">
                <a16:creationId xmlns:a16="http://schemas.microsoft.com/office/drawing/2014/main" id="{DD595B8B-3670-C647-BF91-9781A63E2AA5}"/>
              </a:ext>
            </a:extLst>
          </p:cNvPr>
          <p:cNvPicPr>
            <a:picLocks noChangeAspect="1"/>
          </p:cNvPicPr>
          <p:nvPr/>
        </p:nvPicPr>
        <p:blipFill>
          <a:blip r:embed="rId3"/>
          <a:stretch>
            <a:fillRect/>
          </a:stretch>
        </p:blipFill>
        <p:spPr>
          <a:xfrm>
            <a:off x="5642811" y="1765675"/>
            <a:ext cx="4690311" cy="3126874"/>
          </a:xfrm>
          <a:prstGeom prst="rect">
            <a:avLst/>
          </a:prstGeom>
        </p:spPr>
      </p:pic>
    </p:spTree>
    <p:extLst>
      <p:ext uri="{BB962C8B-B14F-4D97-AF65-F5344CB8AC3E}">
        <p14:creationId xmlns:p14="http://schemas.microsoft.com/office/powerpoint/2010/main" val="125139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550C-D983-BC41-AEA9-493A1D6F99C7}"/>
              </a:ext>
            </a:extLst>
          </p:cNvPr>
          <p:cNvSpPr>
            <a:spLocks noGrp="1"/>
          </p:cNvSpPr>
          <p:nvPr>
            <p:ph type="title"/>
          </p:nvPr>
        </p:nvSpPr>
        <p:spPr/>
        <p:txBody>
          <a:bodyPr/>
          <a:lstStyle/>
          <a:p>
            <a:pPr algn="ctr"/>
            <a:r>
              <a:rPr lang="en-US" b="1" dirty="0"/>
              <a:t>Citizens / Constitutions</a:t>
            </a:r>
          </a:p>
        </p:txBody>
      </p:sp>
      <p:sp>
        <p:nvSpPr>
          <p:cNvPr id="3" name="Content Placeholder 2">
            <a:extLst>
              <a:ext uri="{FF2B5EF4-FFF2-40B4-BE49-F238E27FC236}">
                <a16:creationId xmlns:a16="http://schemas.microsoft.com/office/drawing/2014/main" id="{A7D7E147-7816-9B41-9211-753E140D385A}"/>
              </a:ext>
            </a:extLst>
          </p:cNvPr>
          <p:cNvSpPr>
            <a:spLocks noGrp="1"/>
          </p:cNvSpPr>
          <p:nvPr>
            <p:ph idx="1"/>
          </p:nvPr>
        </p:nvSpPr>
        <p:spPr/>
        <p:txBody>
          <a:bodyPr>
            <a:normAutofit lnSpcReduction="10000"/>
          </a:bodyPr>
          <a:lstStyle/>
          <a:p>
            <a:r>
              <a:rPr lang="en-US" dirty="0"/>
              <a:t>Constitutional citizenship: often cited and rarely fully articulated</a:t>
            </a:r>
          </a:p>
          <a:p>
            <a:endParaRPr lang="en-US" dirty="0"/>
          </a:p>
          <a:p>
            <a:pPr marL="457200" lvl="1" indent="0">
              <a:buNone/>
            </a:pPr>
            <a:r>
              <a:rPr lang="en-GB" dirty="0"/>
              <a:t>The conditions on which national citizenship is conferred, withheld or revoked are integral to the identity of the nation State. They touch the </a:t>
            </a:r>
            <a:r>
              <a:rPr lang="en-GB" i="1" dirty="0"/>
              <a:t>constitution</a:t>
            </a:r>
            <a:r>
              <a:rPr lang="en-GB" dirty="0"/>
              <a:t>; for they identify the </a:t>
            </a:r>
            <a:r>
              <a:rPr lang="en-GB" i="1" dirty="0"/>
              <a:t>constitution’s</a:t>
            </a:r>
            <a:r>
              <a:rPr lang="en-GB" dirty="0"/>
              <a:t> participants.</a:t>
            </a:r>
          </a:p>
          <a:p>
            <a:pPr marL="457200" lvl="1" indent="0">
              <a:buNone/>
            </a:pPr>
            <a:r>
              <a:rPr lang="en-US" dirty="0"/>
              <a:t>Lord Justice Laws in </a:t>
            </a:r>
            <a:r>
              <a:rPr lang="en-US" i="1" dirty="0"/>
              <a:t>G1</a:t>
            </a:r>
            <a:endParaRPr lang="en-US" dirty="0"/>
          </a:p>
          <a:p>
            <a:pPr marL="0" indent="0">
              <a:buNone/>
            </a:pPr>
            <a:endParaRPr lang="en-US" dirty="0"/>
          </a:p>
          <a:p>
            <a:r>
              <a:rPr lang="en-US" dirty="0"/>
              <a:t>Why study them together?</a:t>
            </a:r>
          </a:p>
          <a:p>
            <a:r>
              <a:rPr lang="en-US" dirty="0"/>
              <a:t>How to study them together?</a:t>
            </a:r>
          </a:p>
          <a:p>
            <a:r>
              <a:rPr lang="en-US" dirty="0"/>
              <a:t>Interpretation: involves choices e.g. about normative questions</a:t>
            </a:r>
          </a:p>
        </p:txBody>
      </p:sp>
      <p:cxnSp>
        <p:nvCxnSpPr>
          <p:cNvPr id="5" name="Straight Connector 4">
            <a:extLst>
              <a:ext uri="{FF2B5EF4-FFF2-40B4-BE49-F238E27FC236}">
                <a16:creationId xmlns:a16="http://schemas.microsoft.com/office/drawing/2014/main" id="{E3A4C99F-0407-474E-B468-5336997829FA}"/>
              </a:ext>
            </a:extLst>
          </p:cNvPr>
          <p:cNvCxnSpPr/>
          <p:nvPr/>
        </p:nvCxnSpPr>
        <p:spPr>
          <a:xfrm>
            <a:off x="1371600" y="2671011"/>
            <a:ext cx="97335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B2085C-C78D-FC4C-AEAB-C4C4EB6EE9DF}"/>
              </a:ext>
            </a:extLst>
          </p:cNvPr>
          <p:cNvCxnSpPr>
            <a:cxnSpLocks/>
          </p:cNvCxnSpPr>
          <p:nvPr/>
        </p:nvCxnSpPr>
        <p:spPr>
          <a:xfrm>
            <a:off x="1371600" y="4111166"/>
            <a:ext cx="9733546"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38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E28A-B8E5-864C-B625-B24626C0523B}"/>
              </a:ext>
            </a:extLst>
          </p:cNvPr>
          <p:cNvSpPr>
            <a:spLocks noGrp="1"/>
          </p:cNvSpPr>
          <p:nvPr>
            <p:ph type="title"/>
          </p:nvPr>
        </p:nvSpPr>
        <p:spPr/>
        <p:txBody>
          <a:bodyPr/>
          <a:lstStyle/>
          <a:p>
            <a:pPr algn="ctr"/>
            <a:r>
              <a:rPr lang="en-US" b="1" dirty="0"/>
              <a:t>Populism and citizenship</a:t>
            </a:r>
          </a:p>
        </p:txBody>
      </p:sp>
      <p:sp>
        <p:nvSpPr>
          <p:cNvPr id="3" name="Content Placeholder 2">
            <a:extLst>
              <a:ext uri="{FF2B5EF4-FFF2-40B4-BE49-F238E27FC236}">
                <a16:creationId xmlns:a16="http://schemas.microsoft.com/office/drawing/2014/main" id="{6B1B8C7F-89ED-8842-88A3-7B28E7719ABE}"/>
              </a:ext>
            </a:extLst>
          </p:cNvPr>
          <p:cNvSpPr>
            <a:spLocks noGrp="1"/>
          </p:cNvSpPr>
          <p:nvPr>
            <p:ph idx="1"/>
          </p:nvPr>
        </p:nvSpPr>
        <p:spPr/>
        <p:txBody>
          <a:bodyPr/>
          <a:lstStyle/>
          <a:p>
            <a:r>
              <a:rPr lang="en-US" dirty="0"/>
              <a:t>Why populism?</a:t>
            </a:r>
          </a:p>
          <a:p>
            <a:r>
              <a:rPr lang="en-US" dirty="0"/>
              <a:t>Paired in the context of the book also with the shifting </a:t>
            </a:r>
            <a:r>
              <a:rPr lang="en-US" dirty="0" err="1"/>
              <a:t>spatialities</a:t>
            </a:r>
            <a:r>
              <a:rPr lang="en-US" dirty="0"/>
              <a:t> of citizenship</a:t>
            </a:r>
          </a:p>
          <a:p>
            <a:r>
              <a:rPr lang="en-US" dirty="0"/>
              <a:t>Populism as a style of politics that can operate to close down the discursive space in which citizens can operate as free and equal political agents</a:t>
            </a:r>
          </a:p>
          <a:p>
            <a:r>
              <a:rPr lang="en-US" dirty="0"/>
              <a:t>Shifting </a:t>
            </a:r>
            <a:r>
              <a:rPr lang="en-US" dirty="0" err="1"/>
              <a:t>spatialities</a:t>
            </a:r>
            <a:r>
              <a:rPr lang="en-US" dirty="0"/>
              <a:t> decisively challenge the singularity of the citizen/polity relationship</a:t>
            </a:r>
          </a:p>
        </p:txBody>
      </p:sp>
    </p:spTree>
    <p:extLst>
      <p:ext uri="{BB962C8B-B14F-4D97-AF65-F5344CB8AC3E}">
        <p14:creationId xmlns:p14="http://schemas.microsoft.com/office/powerpoint/2010/main" val="105134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637-AF7A-C948-B01B-CFD065E8FC96}"/>
              </a:ext>
            </a:extLst>
          </p:cNvPr>
          <p:cNvSpPr>
            <a:spLocks noGrp="1"/>
          </p:cNvSpPr>
          <p:nvPr>
            <p:ph type="title"/>
          </p:nvPr>
        </p:nvSpPr>
        <p:spPr/>
        <p:txBody>
          <a:bodyPr/>
          <a:lstStyle/>
          <a:p>
            <a:pPr algn="ctr"/>
            <a:r>
              <a:rPr lang="en-US" dirty="0"/>
              <a:t>Modi and Trump: Jason Stanley</a:t>
            </a:r>
            <a:br>
              <a:rPr lang="en-US" dirty="0"/>
            </a:br>
            <a:r>
              <a:rPr lang="en-US" dirty="0"/>
              <a:t>in </a:t>
            </a:r>
            <a:r>
              <a:rPr lang="en-US" i="1" dirty="0"/>
              <a:t>The Guardian</a:t>
            </a:r>
          </a:p>
        </p:txBody>
      </p:sp>
      <p:pic>
        <p:nvPicPr>
          <p:cNvPr id="5" name="Content Placeholder 4">
            <a:extLst>
              <a:ext uri="{FF2B5EF4-FFF2-40B4-BE49-F238E27FC236}">
                <a16:creationId xmlns:a16="http://schemas.microsoft.com/office/drawing/2014/main" id="{8C2BC9B7-EC4A-C44E-B3FE-79531AE192E0}"/>
              </a:ext>
            </a:extLst>
          </p:cNvPr>
          <p:cNvPicPr>
            <a:picLocks noGrp="1" noChangeAspect="1"/>
          </p:cNvPicPr>
          <p:nvPr>
            <p:ph idx="1"/>
          </p:nvPr>
        </p:nvPicPr>
        <p:blipFill>
          <a:blip r:embed="rId2"/>
          <a:stretch>
            <a:fillRect/>
          </a:stretch>
        </p:blipFill>
        <p:spPr>
          <a:xfrm>
            <a:off x="2025650" y="1690688"/>
            <a:ext cx="8140700" cy="3530600"/>
          </a:xfrm>
        </p:spPr>
      </p:pic>
      <p:sp>
        <p:nvSpPr>
          <p:cNvPr id="6" name="TextBox 5">
            <a:extLst>
              <a:ext uri="{FF2B5EF4-FFF2-40B4-BE49-F238E27FC236}">
                <a16:creationId xmlns:a16="http://schemas.microsoft.com/office/drawing/2014/main" id="{845A1D1A-14EA-D447-9030-069A1C056DB0}"/>
              </a:ext>
            </a:extLst>
          </p:cNvPr>
          <p:cNvSpPr txBox="1"/>
          <p:nvPr/>
        </p:nvSpPr>
        <p:spPr>
          <a:xfrm>
            <a:off x="1022684" y="5799221"/>
            <a:ext cx="10331116" cy="369332"/>
          </a:xfrm>
          <a:prstGeom prst="rect">
            <a:avLst/>
          </a:prstGeom>
          <a:noFill/>
        </p:spPr>
        <p:txBody>
          <a:bodyPr wrap="square" rtlCol="0">
            <a:spAutoFit/>
          </a:bodyPr>
          <a:lstStyle/>
          <a:p>
            <a:pPr algn="ctr"/>
            <a:r>
              <a:rPr lang="en-US" dirty="0">
                <a:hlinkClick r:id="rId3"/>
              </a:rPr>
              <a:t>https://www.theguardian.com/commentisfree/2020/feb/24/trump-modi-citizenship-politics-fascism</a:t>
            </a:r>
            <a:r>
              <a:rPr lang="en-US" dirty="0"/>
              <a:t> </a:t>
            </a:r>
          </a:p>
        </p:txBody>
      </p:sp>
    </p:spTree>
    <p:extLst>
      <p:ext uri="{BB962C8B-B14F-4D97-AF65-F5344CB8AC3E}">
        <p14:creationId xmlns:p14="http://schemas.microsoft.com/office/powerpoint/2010/main" val="74559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4654-64F9-BE41-BBFF-A1E97D0584B8}"/>
              </a:ext>
            </a:extLst>
          </p:cNvPr>
          <p:cNvSpPr>
            <a:spLocks noGrp="1"/>
          </p:cNvSpPr>
          <p:nvPr>
            <p:ph type="title"/>
          </p:nvPr>
        </p:nvSpPr>
        <p:spPr/>
        <p:txBody>
          <a:bodyPr/>
          <a:lstStyle/>
          <a:p>
            <a:pPr algn="ctr"/>
            <a:r>
              <a:rPr lang="en-US" b="1" dirty="0"/>
              <a:t>What’s different about the populist challenge to citizenship?</a:t>
            </a:r>
          </a:p>
        </p:txBody>
      </p:sp>
      <p:sp>
        <p:nvSpPr>
          <p:cNvPr id="3" name="Content Placeholder 2">
            <a:extLst>
              <a:ext uri="{FF2B5EF4-FFF2-40B4-BE49-F238E27FC236}">
                <a16:creationId xmlns:a16="http://schemas.microsoft.com/office/drawing/2014/main" id="{577CB77B-EEBE-D744-9152-D4233B47E857}"/>
              </a:ext>
            </a:extLst>
          </p:cNvPr>
          <p:cNvSpPr>
            <a:spLocks noGrp="1"/>
          </p:cNvSpPr>
          <p:nvPr>
            <p:ph idx="1"/>
          </p:nvPr>
        </p:nvSpPr>
        <p:spPr/>
        <p:txBody>
          <a:bodyPr/>
          <a:lstStyle/>
          <a:p>
            <a:r>
              <a:rPr lang="en-US" dirty="0"/>
              <a:t>Looking for ‘the people’ in constitutional citizenship</a:t>
            </a:r>
          </a:p>
          <a:p>
            <a:r>
              <a:rPr lang="en-US" dirty="0"/>
              <a:t>Functions of ‘the people’ in</a:t>
            </a:r>
          </a:p>
          <a:p>
            <a:pPr lvl="1"/>
            <a:r>
              <a:rPr lang="en-US" dirty="0"/>
              <a:t>Citizenship</a:t>
            </a:r>
          </a:p>
          <a:p>
            <a:pPr lvl="1"/>
            <a:r>
              <a:rPr lang="en-US" dirty="0"/>
              <a:t>Constitution</a:t>
            </a:r>
          </a:p>
          <a:p>
            <a:r>
              <a:rPr lang="en-US" dirty="0"/>
              <a:t>The neglect of the ‘unitary collective particular’ (Neil Walker)</a:t>
            </a:r>
          </a:p>
          <a:p>
            <a:r>
              <a:rPr lang="en-US" dirty="0"/>
              <a:t>Public law in the era of populism cannot be defended in court; it must be defended in the streets (Julian </a:t>
            </a:r>
            <a:r>
              <a:rPr lang="en-US" dirty="0" err="1"/>
              <a:t>Scholtes</a:t>
            </a:r>
            <a:r>
              <a:rPr lang="en-US" dirty="0"/>
              <a:t>)</a:t>
            </a:r>
          </a:p>
          <a:p>
            <a:r>
              <a:rPr lang="en-US" dirty="0"/>
              <a:t>Specifically why a useful optic on the case of Hungary (and other cases such as UK/Brexit, US, Canada, India)</a:t>
            </a:r>
          </a:p>
          <a:p>
            <a:pPr lvl="8"/>
            <a:endParaRPr lang="en-US" dirty="0"/>
          </a:p>
          <a:p>
            <a:endParaRPr lang="en-US" dirty="0"/>
          </a:p>
        </p:txBody>
      </p:sp>
    </p:spTree>
    <p:extLst>
      <p:ext uri="{BB962C8B-B14F-4D97-AF65-F5344CB8AC3E}">
        <p14:creationId xmlns:p14="http://schemas.microsoft.com/office/powerpoint/2010/main" val="355015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27D8-5AF2-F142-91C8-DB243B3692FB}"/>
              </a:ext>
            </a:extLst>
          </p:cNvPr>
          <p:cNvSpPr>
            <a:spLocks noGrp="1"/>
          </p:cNvSpPr>
          <p:nvPr>
            <p:ph type="title"/>
          </p:nvPr>
        </p:nvSpPr>
        <p:spPr/>
        <p:txBody>
          <a:bodyPr/>
          <a:lstStyle/>
          <a:p>
            <a:pPr algn="ctr"/>
            <a:r>
              <a:rPr lang="en-US" b="1" dirty="0"/>
              <a:t>Populism and citizenship in Hungary</a:t>
            </a:r>
          </a:p>
        </p:txBody>
      </p:sp>
      <p:sp>
        <p:nvSpPr>
          <p:cNvPr id="3" name="Content Placeholder 2">
            <a:extLst>
              <a:ext uri="{FF2B5EF4-FFF2-40B4-BE49-F238E27FC236}">
                <a16:creationId xmlns:a16="http://schemas.microsoft.com/office/drawing/2014/main" id="{3320145E-7D89-544C-94AA-258B426012EF}"/>
              </a:ext>
            </a:extLst>
          </p:cNvPr>
          <p:cNvSpPr>
            <a:spLocks noGrp="1"/>
          </p:cNvSpPr>
          <p:nvPr>
            <p:ph idx="1"/>
          </p:nvPr>
        </p:nvSpPr>
        <p:spPr/>
        <p:txBody>
          <a:bodyPr/>
          <a:lstStyle/>
          <a:p>
            <a:r>
              <a:rPr lang="en-US" dirty="0"/>
              <a:t>The importance of (liberal and ethnic) citizenship after 1989 – the paradox</a:t>
            </a:r>
          </a:p>
          <a:p>
            <a:r>
              <a:rPr lang="en-US" dirty="0"/>
              <a:t>Hungary’s delayed constitutional ‘revolution’ (since 2011)</a:t>
            </a:r>
          </a:p>
          <a:p>
            <a:r>
              <a:rPr lang="en-US" dirty="0"/>
              <a:t>Impact on citizenship: e.g. redefinition of the constitutional identity</a:t>
            </a:r>
          </a:p>
          <a:p>
            <a:r>
              <a:rPr lang="en-US" dirty="0"/>
              <a:t>Extension of external citizenship (and voting)</a:t>
            </a:r>
          </a:p>
          <a:p>
            <a:r>
              <a:rPr lang="en-US" dirty="0"/>
              <a:t>Aggressive constitutional politics – multiple constitutional amendments; wiping away of case law of the Constitutional Court</a:t>
            </a:r>
          </a:p>
          <a:p>
            <a:r>
              <a:rPr lang="en-US" dirty="0"/>
              <a:t>Asylum seekers and burden sharing – a European challenge</a:t>
            </a:r>
          </a:p>
          <a:p>
            <a:r>
              <a:rPr lang="en-US" dirty="0"/>
              <a:t>Decision of the Constitutional Court on the ‘Stop Soros’ laws (2019)</a:t>
            </a:r>
          </a:p>
        </p:txBody>
      </p:sp>
    </p:spTree>
    <p:extLst>
      <p:ext uri="{BB962C8B-B14F-4D97-AF65-F5344CB8AC3E}">
        <p14:creationId xmlns:p14="http://schemas.microsoft.com/office/powerpoint/2010/main" val="271799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DB94-0CD3-1B42-8597-7C75CA8295BA}"/>
              </a:ext>
            </a:extLst>
          </p:cNvPr>
          <p:cNvSpPr>
            <a:spLocks noGrp="1"/>
          </p:cNvSpPr>
          <p:nvPr>
            <p:ph type="title"/>
          </p:nvPr>
        </p:nvSpPr>
        <p:spPr/>
        <p:txBody>
          <a:bodyPr/>
          <a:lstStyle/>
          <a:p>
            <a:pPr algn="ctr"/>
            <a:r>
              <a:rPr lang="en-US" b="1" dirty="0" err="1"/>
              <a:t>Orban’s</a:t>
            </a:r>
            <a:r>
              <a:rPr lang="en-US" b="1" dirty="0"/>
              <a:t> populism as a ‘European game’</a:t>
            </a:r>
          </a:p>
        </p:txBody>
      </p:sp>
      <p:sp>
        <p:nvSpPr>
          <p:cNvPr id="3" name="Content Placeholder 2">
            <a:extLst>
              <a:ext uri="{FF2B5EF4-FFF2-40B4-BE49-F238E27FC236}">
                <a16:creationId xmlns:a16="http://schemas.microsoft.com/office/drawing/2014/main" id="{646D9099-4E88-6C4A-A24C-706F4156037F}"/>
              </a:ext>
            </a:extLst>
          </p:cNvPr>
          <p:cNvSpPr>
            <a:spLocks noGrp="1"/>
          </p:cNvSpPr>
          <p:nvPr>
            <p:ph idx="1"/>
          </p:nvPr>
        </p:nvSpPr>
        <p:spPr/>
        <p:txBody>
          <a:bodyPr/>
          <a:lstStyle/>
          <a:p>
            <a:pPr marL="0" indent="0">
              <a:buNone/>
            </a:pPr>
            <a:endParaRPr lang="en-GB" dirty="0"/>
          </a:p>
          <a:p>
            <a:pPr marL="0" indent="0">
              <a:buNone/>
            </a:pPr>
            <a:r>
              <a:rPr lang="en-GB" dirty="0"/>
              <a:t>The greatest shift in </a:t>
            </a:r>
            <a:r>
              <a:rPr lang="en-GB" dirty="0" err="1"/>
              <a:t>Orbán’s</a:t>
            </a:r>
            <a:r>
              <a:rPr lang="en-GB" dirty="0"/>
              <a:t> (re)construction of “the people,” … came with the migration crisis. Instead of simply associating the Hungarians with “the people,” </a:t>
            </a:r>
            <a:r>
              <a:rPr lang="en-GB" dirty="0" err="1"/>
              <a:t>Orbán</a:t>
            </a:r>
            <a:r>
              <a:rPr lang="en-GB" dirty="0"/>
              <a:t> elevated “the people” into the European sphere of action. Hence, he identified “the people” first as “the European people” …, “we, Europeans” …, and “we, the peoples of Europe” (Robert </a:t>
            </a:r>
            <a:r>
              <a:rPr lang="en-GB" dirty="0" err="1"/>
              <a:t>Csehi</a:t>
            </a:r>
            <a:r>
              <a:rPr lang="en-GB" dirty="0"/>
              <a:t>)</a:t>
            </a:r>
          </a:p>
          <a:p>
            <a:endParaRPr lang="en-US" dirty="0"/>
          </a:p>
        </p:txBody>
      </p:sp>
      <p:cxnSp>
        <p:nvCxnSpPr>
          <p:cNvPr id="5" name="Straight Connector 4">
            <a:extLst>
              <a:ext uri="{FF2B5EF4-FFF2-40B4-BE49-F238E27FC236}">
                <a16:creationId xmlns:a16="http://schemas.microsoft.com/office/drawing/2014/main" id="{056B7F53-2E61-2A48-8181-A9B05A9F023B}"/>
              </a:ext>
            </a:extLst>
          </p:cNvPr>
          <p:cNvCxnSpPr/>
          <p:nvPr/>
        </p:nvCxnSpPr>
        <p:spPr>
          <a:xfrm>
            <a:off x="938463" y="2201779"/>
            <a:ext cx="10214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8206B9-1432-A148-A3E3-8054703B7892}"/>
              </a:ext>
            </a:extLst>
          </p:cNvPr>
          <p:cNvCxnSpPr/>
          <p:nvPr/>
        </p:nvCxnSpPr>
        <p:spPr>
          <a:xfrm>
            <a:off x="986589" y="4836695"/>
            <a:ext cx="102388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64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1341</Words>
  <Application>Microsoft Macintosh PowerPoint</Application>
  <PresentationFormat>Widescreen</PresentationFormat>
  <Paragraphs>69</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populist challenge to constitutional citizenship</vt:lpstr>
      <vt:lpstr>PowerPoint Presentation</vt:lpstr>
      <vt:lpstr>PowerPoint Presentation</vt:lpstr>
      <vt:lpstr>Citizens / Constitutions</vt:lpstr>
      <vt:lpstr>Populism and citizenship</vt:lpstr>
      <vt:lpstr>Modi and Trump: Jason Stanley in The Guardian</vt:lpstr>
      <vt:lpstr>What’s different about the populist challenge to citizenship?</vt:lpstr>
      <vt:lpstr>Populism and citizenship in Hungary</vt:lpstr>
      <vt:lpstr>Orban’s populism as a ‘European game’</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populist challenge to citizenship</dc:title>
  <dc:creator>Jo Shaw</dc:creator>
  <cp:lastModifiedBy>Jo Shaw</cp:lastModifiedBy>
  <cp:revision>19</cp:revision>
  <dcterms:created xsi:type="dcterms:W3CDTF">2019-11-20T12:48:03Z</dcterms:created>
  <dcterms:modified xsi:type="dcterms:W3CDTF">2020-03-03T11:25:27Z</dcterms:modified>
</cp:coreProperties>
</file>