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sldIdLst>
    <p:sldId id="256" r:id="rId2"/>
    <p:sldId id="257" r:id="rId3"/>
    <p:sldId id="258" r:id="rId4"/>
    <p:sldId id="266" r:id="rId5"/>
    <p:sldId id="267" r:id="rId6"/>
    <p:sldId id="259" r:id="rId7"/>
    <p:sldId id="261" r:id="rId8"/>
    <p:sldId id="260" r:id="rId9"/>
    <p:sldId id="262" r:id="rId10"/>
    <p:sldId id="264"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BB852D-8E0B-9546-B8B4-22C5DCAD4067}" type="datetimeFigureOut">
              <a:rPr lang="it-IT" smtClean="0"/>
              <a:t>05/02/20</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669F96-3065-014A-BBE2-7506379C7584}" type="slidenum">
              <a:rPr lang="it-IT" smtClean="0"/>
              <a:t>‹#›</a:t>
            </a:fld>
            <a:endParaRPr lang="it-IT"/>
          </a:p>
        </p:txBody>
      </p:sp>
    </p:spTree>
    <p:extLst>
      <p:ext uri="{BB962C8B-B14F-4D97-AF65-F5344CB8AC3E}">
        <p14:creationId xmlns:p14="http://schemas.microsoft.com/office/powerpoint/2010/main" val="1502719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45F8A-15E1-FE45-9DD7-6DDFA05D2C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BA28AECC-B407-2C4E-815C-99C5C0DB67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045EA12B-0D14-344A-B2E3-64D981202DBD}"/>
              </a:ext>
            </a:extLst>
          </p:cNvPr>
          <p:cNvSpPr>
            <a:spLocks noGrp="1"/>
          </p:cNvSpPr>
          <p:nvPr>
            <p:ph type="dt" sz="half" idx="10"/>
          </p:nvPr>
        </p:nvSpPr>
        <p:spPr/>
        <p:txBody>
          <a:bodyPr/>
          <a:lstStyle/>
          <a:p>
            <a:fld id="{E4714AD2-9520-144E-B52D-0A9505397B8E}" type="datetime1">
              <a:rPr lang="it-IT" smtClean="0"/>
              <a:t>05/02/20</a:t>
            </a:fld>
            <a:endParaRPr lang="it-IT"/>
          </a:p>
        </p:txBody>
      </p:sp>
      <p:sp>
        <p:nvSpPr>
          <p:cNvPr id="5" name="Footer Placeholder 4">
            <a:extLst>
              <a:ext uri="{FF2B5EF4-FFF2-40B4-BE49-F238E27FC236}">
                <a16:creationId xmlns:a16="http://schemas.microsoft.com/office/drawing/2014/main" id="{77F9864A-BC15-8E42-8D17-C87066BB9FB9}"/>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9C4BFBA3-D39F-1441-8DEE-B5523F475216}"/>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331662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1CC8-5BF8-744F-8891-1DEA72BB90C7}"/>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21E1596A-80B9-0E4F-AD12-81655AD30A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9823B112-3521-8447-B117-C91FBA80FE03}"/>
              </a:ext>
            </a:extLst>
          </p:cNvPr>
          <p:cNvSpPr>
            <a:spLocks noGrp="1"/>
          </p:cNvSpPr>
          <p:nvPr>
            <p:ph type="dt" sz="half" idx="10"/>
          </p:nvPr>
        </p:nvSpPr>
        <p:spPr/>
        <p:txBody>
          <a:bodyPr/>
          <a:lstStyle/>
          <a:p>
            <a:fld id="{D1FA829B-3FBA-294B-8C72-66998F4F4A6C}" type="datetime1">
              <a:rPr lang="it-IT" smtClean="0"/>
              <a:t>05/02/20</a:t>
            </a:fld>
            <a:endParaRPr lang="it-IT"/>
          </a:p>
        </p:txBody>
      </p:sp>
      <p:sp>
        <p:nvSpPr>
          <p:cNvPr id="5" name="Footer Placeholder 4">
            <a:extLst>
              <a:ext uri="{FF2B5EF4-FFF2-40B4-BE49-F238E27FC236}">
                <a16:creationId xmlns:a16="http://schemas.microsoft.com/office/drawing/2014/main" id="{B426E89D-0655-7B42-A32C-860D66DD13DF}"/>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5EDCC056-E51A-1E4F-A1D6-D171C4349F10}"/>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378266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0542D6-C6B1-8B46-9116-8810DAC6A4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AE01114B-2F86-EC4F-B870-AA46799E07C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ADF6065C-217E-004B-8E8B-DB8EFF527471}"/>
              </a:ext>
            </a:extLst>
          </p:cNvPr>
          <p:cNvSpPr>
            <a:spLocks noGrp="1"/>
          </p:cNvSpPr>
          <p:nvPr>
            <p:ph type="dt" sz="half" idx="10"/>
          </p:nvPr>
        </p:nvSpPr>
        <p:spPr/>
        <p:txBody>
          <a:bodyPr/>
          <a:lstStyle/>
          <a:p>
            <a:fld id="{ECFB1842-2C9D-A74E-86B0-643BF2F662DF}" type="datetime1">
              <a:rPr lang="it-IT" smtClean="0"/>
              <a:t>05/02/20</a:t>
            </a:fld>
            <a:endParaRPr lang="it-IT"/>
          </a:p>
        </p:txBody>
      </p:sp>
      <p:sp>
        <p:nvSpPr>
          <p:cNvPr id="5" name="Footer Placeholder 4">
            <a:extLst>
              <a:ext uri="{FF2B5EF4-FFF2-40B4-BE49-F238E27FC236}">
                <a16:creationId xmlns:a16="http://schemas.microsoft.com/office/drawing/2014/main" id="{9D61031E-5F4F-A842-86A7-095D4584C641}"/>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3DFF1B2D-8A32-2746-B2C9-0A15FAA91CC2}"/>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197689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C0007-185D-A848-A7D2-609B81A26E22}"/>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FC2A2A27-039B-EE45-A9A4-64AA5CB40D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C20FF2D0-79A7-054A-AE72-C3A871C475B0}"/>
              </a:ext>
            </a:extLst>
          </p:cNvPr>
          <p:cNvSpPr>
            <a:spLocks noGrp="1"/>
          </p:cNvSpPr>
          <p:nvPr>
            <p:ph type="dt" sz="half" idx="10"/>
          </p:nvPr>
        </p:nvSpPr>
        <p:spPr/>
        <p:txBody>
          <a:bodyPr/>
          <a:lstStyle/>
          <a:p>
            <a:fld id="{02310879-2F54-364D-BD76-B6B21D728FDA}" type="datetime1">
              <a:rPr lang="it-IT" smtClean="0"/>
              <a:t>05/02/20</a:t>
            </a:fld>
            <a:endParaRPr lang="it-IT"/>
          </a:p>
        </p:txBody>
      </p:sp>
      <p:sp>
        <p:nvSpPr>
          <p:cNvPr id="5" name="Footer Placeholder 4">
            <a:extLst>
              <a:ext uri="{FF2B5EF4-FFF2-40B4-BE49-F238E27FC236}">
                <a16:creationId xmlns:a16="http://schemas.microsoft.com/office/drawing/2014/main" id="{60CB5BB6-08E9-DA42-9930-0B0FF9D122F2}"/>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046411D2-B557-864A-B741-C679BDB2EDC3}"/>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233677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B3A78-E615-E54A-88A8-F41E08DC4B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8E0AA57B-CDA7-B646-A00C-30F1CC89EB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6380C32-758F-8C43-A065-FBC8F325944D}"/>
              </a:ext>
            </a:extLst>
          </p:cNvPr>
          <p:cNvSpPr>
            <a:spLocks noGrp="1"/>
          </p:cNvSpPr>
          <p:nvPr>
            <p:ph type="dt" sz="half" idx="10"/>
          </p:nvPr>
        </p:nvSpPr>
        <p:spPr/>
        <p:txBody>
          <a:bodyPr/>
          <a:lstStyle/>
          <a:p>
            <a:fld id="{C6A7A6FB-A9F6-554B-963F-59C384A7867E}" type="datetime1">
              <a:rPr lang="it-IT" smtClean="0"/>
              <a:t>05/02/20</a:t>
            </a:fld>
            <a:endParaRPr lang="it-IT"/>
          </a:p>
        </p:txBody>
      </p:sp>
      <p:sp>
        <p:nvSpPr>
          <p:cNvPr id="5" name="Footer Placeholder 4">
            <a:extLst>
              <a:ext uri="{FF2B5EF4-FFF2-40B4-BE49-F238E27FC236}">
                <a16:creationId xmlns:a16="http://schemas.microsoft.com/office/drawing/2014/main" id="{967AE1E4-74CB-3844-8902-2CE65EC131FF}"/>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455543CD-EAE3-1043-B3E5-8438E6FAFE08}"/>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100427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EB21E-8823-6E49-909D-67BCEA2B1622}"/>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BFA21B1B-B563-674A-8318-1092B0B750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B7D9FF48-C615-2E48-84E8-3AC7571463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FA713CA8-0E91-C94C-A5F7-48575A17B238}"/>
              </a:ext>
            </a:extLst>
          </p:cNvPr>
          <p:cNvSpPr>
            <a:spLocks noGrp="1"/>
          </p:cNvSpPr>
          <p:nvPr>
            <p:ph type="dt" sz="half" idx="10"/>
          </p:nvPr>
        </p:nvSpPr>
        <p:spPr/>
        <p:txBody>
          <a:bodyPr/>
          <a:lstStyle/>
          <a:p>
            <a:fld id="{8C97994D-7FE1-214E-8EC4-0ABE0A61F782}" type="datetime1">
              <a:rPr lang="it-IT" smtClean="0"/>
              <a:t>05/02/20</a:t>
            </a:fld>
            <a:endParaRPr lang="it-IT"/>
          </a:p>
        </p:txBody>
      </p:sp>
      <p:sp>
        <p:nvSpPr>
          <p:cNvPr id="6" name="Footer Placeholder 5">
            <a:extLst>
              <a:ext uri="{FF2B5EF4-FFF2-40B4-BE49-F238E27FC236}">
                <a16:creationId xmlns:a16="http://schemas.microsoft.com/office/drawing/2014/main" id="{6EE95B72-D570-4545-B2AE-CFA58F03D959}"/>
              </a:ext>
            </a:extLst>
          </p:cNvPr>
          <p:cNvSpPr>
            <a:spLocks noGrp="1"/>
          </p:cNvSpPr>
          <p:nvPr>
            <p:ph type="ftr" sz="quarter" idx="11"/>
          </p:nvPr>
        </p:nvSpPr>
        <p:spPr/>
        <p:txBody>
          <a:bodyPr/>
          <a:lstStyle/>
          <a:p>
            <a:r>
              <a:rPr lang="it-IT"/>
              <a:t>Hans Micklitz The EU as regulator in private law </a:t>
            </a:r>
          </a:p>
        </p:txBody>
      </p:sp>
      <p:sp>
        <p:nvSpPr>
          <p:cNvPr id="7" name="Slide Number Placeholder 6">
            <a:extLst>
              <a:ext uri="{FF2B5EF4-FFF2-40B4-BE49-F238E27FC236}">
                <a16:creationId xmlns:a16="http://schemas.microsoft.com/office/drawing/2014/main" id="{5A6B7B1C-985D-3D45-A907-A1C1EED10A7A}"/>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3048717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A0A5-A91D-0B4F-9EDB-0C7F3AA944F9}"/>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D1E1FCA5-CF5D-254D-A6DA-04588413C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9F044A-79B9-5B49-B9B2-F697233708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BCA461BE-2D0F-1645-B543-79177E8B33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F9D5D0-F44C-9644-8DB8-1AD5C62404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78A28A91-7EF3-634B-BE56-FB84152F3CF1}"/>
              </a:ext>
            </a:extLst>
          </p:cNvPr>
          <p:cNvSpPr>
            <a:spLocks noGrp="1"/>
          </p:cNvSpPr>
          <p:nvPr>
            <p:ph type="dt" sz="half" idx="10"/>
          </p:nvPr>
        </p:nvSpPr>
        <p:spPr/>
        <p:txBody>
          <a:bodyPr/>
          <a:lstStyle/>
          <a:p>
            <a:fld id="{228E585C-DBE9-434D-A123-9EABCD6A715E}" type="datetime1">
              <a:rPr lang="it-IT" smtClean="0"/>
              <a:t>05/02/20</a:t>
            </a:fld>
            <a:endParaRPr lang="it-IT"/>
          </a:p>
        </p:txBody>
      </p:sp>
      <p:sp>
        <p:nvSpPr>
          <p:cNvPr id="8" name="Footer Placeholder 7">
            <a:extLst>
              <a:ext uri="{FF2B5EF4-FFF2-40B4-BE49-F238E27FC236}">
                <a16:creationId xmlns:a16="http://schemas.microsoft.com/office/drawing/2014/main" id="{0B17E8FC-835E-EA41-955A-97E6FFB6D671}"/>
              </a:ext>
            </a:extLst>
          </p:cNvPr>
          <p:cNvSpPr>
            <a:spLocks noGrp="1"/>
          </p:cNvSpPr>
          <p:nvPr>
            <p:ph type="ftr" sz="quarter" idx="11"/>
          </p:nvPr>
        </p:nvSpPr>
        <p:spPr/>
        <p:txBody>
          <a:bodyPr/>
          <a:lstStyle/>
          <a:p>
            <a:r>
              <a:rPr lang="it-IT"/>
              <a:t>Hans Micklitz The EU as regulator in private law </a:t>
            </a:r>
          </a:p>
        </p:txBody>
      </p:sp>
      <p:sp>
        <p:nvSpPr>
          <p:cNvPr id="9" name="Slide Number Placeholder 8">
            <a:extLst>
              <a:ext uri="{FF2B5EF4-FFF2-40B4-BE49-F238E27FC236}">
                <a16:creationId xmlns:a16="http://schemas.microsoft.com/office/drawing/2014/main" id="{BA5DAC89-4B3D-9840-B946-A69470A8B5F4}"/>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733475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C42D6-FE16-1642-9673-2500856AC76B}"/>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D09EBB55-921B-A842-94DE-E752653C42EB}"/>
              </a:ext>
            </a:extLst>
          </p:cNvPr>
          <p:cNvSpPr>
            <a:spLocks noGrp="1"/>
          </p:cNvSpPr>
          <p:nvPr>
            <p:ph type="dt" sz="half" idx="10"/>
          </p:nvPr>
        </p:nvSpPr>
        <p:spPr/>
        <p:txBody>
          <a:bodyPr/>
          <a:lstStyle/>
          <a:p>
            <a:fld id="{4A492172-EC11-484F-8BBA-4FE7BB481DB3}" type="datetime1">
              <a:rPr lang="it-IT" smtClean="0"/>
              <a:t>05/02/20</a:t>
            </a:fld>
            <a:endParaRPr lang="it-IT"/>
          </a:p>
        </p:txBody>
      </p:sp>
      <p:sp>
        <p:nvSpPr>
          <p:cNvPr id="4" name="Footer Placeholder 3">
            <a:extLst>
              <a:ext uri="{FF2B5EF4-FFF2-40B4-BE49-F238E27FC236}">
                <a16:creationId xmlns:a16="http://schemas.microsoft.com/office/drawing/2014/main" id="{F019D8E9-69BB-7D43-B000-9A5BC01534E3}"/>
              </a:ext>
            </a:extLst>
          </p:cNvPr>
          <p:cNvSpPr>
            <a:spLocks noGrp="1"/>
          </p:cNvSpPr>
          <p:nvPr>
            <p:ph type="ftr" sz="quarter" idx="11"/>
          </p:nvPr>
        </p:nvSpPr>
        <p:spPr/>
        <p:txBody>
          <a:bodyPr/>
          <a:lstStyle/>
          <a:p>
            <a:r>
              <a:rPr lang="it-IT"/>
              <a:t>Hans Micklitz The EU as regulator in private law </a:t>
            </a:r>
          </a:p>
        </p:txBody>
      </p:sp>
      <p:sp>
        <p:nvSpPr>
          <p:cNvPr id="5" name="Slide Number Placeholder 4">
            <a:extLst>
              <a:ext uri="{FF2B5EF4-FFF2-40B4-BE49-F238E27FC236}">
                <a16:creationId xmlns:a16="http://schemas.microsoft.com/office/drawing/2014/main" id="{EC7E67F2-0B6A-204E-8F56-B452AFEB3769}"/>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230634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88668-27DA-9640-B5ED-1409E610399E}"/>
              </a:ext>
            </a:extLst>
          </p:cNvPr>
          <p:cNvSpPr>
            <a:spLocks noGrp="1"/>
          </p:cNvSpPr>
          <p:nvPr>
            <p:ph type="dt" sz="half" idx="10"/>
          </p:nvPr>
        </p:nvSpPr>
        <p:spPr/>
        <p:txBody>
          <a:bodyPr/>
          <a:lstStyle/>
          <a:p>
            <a:fld id="{ED5BA162-5B82-5C43-86E9-0B91E1D72AA5}" type="datetime1">
              <a:rPr lang="it-IT" smtClean="0"/>
              <a:t>05/02/20</a:t>
            </a:fld>
            <a:endParaRPr lang="it-IT"/>
          </a:p>
        </p:txBody>
      </p:sp>
      <p:sp>
        <p:nvSpPr>
          <p:cNvPr id="3" name="Footer Placeholder 2">
            <a:extLst>
              <a:ext uri="{FF2B5EF4-FFF2-40B4-BE49-F238E27FC236}">
                <a16:creationId xmlns:a16="http://schemas.microsoft.com/office/drawing/2014/main" id="{CA47BFCF-DEAB-384C-A49F-43BCBBE79C7D}"/>
              </a:ext>
            </a:extLst>
          </p:cNvPr>
          <p:cNvSpPr>
            <a:spLocks noGrp="1"/>
          </p:cNvSpPr>
          <p:nvPr>
            <p:ph type="ftr" sz="quarter" idx="11"/>
          </p:nvPr>
        </p:nvSpPr>
        <p:spPr/>
        <p:txBody>
          <a:bodyPr/>
          <a:lstStyle/>
          <a:p>
            <a:r>
              <a:rPr lang="it-IT"/>
              <a:t>Hans Micklitz The EU as regulator in private law </a:t>
            </a:r>
          </a:p>
        </p:txBody>
      </p:sp>
      <p:sp>
        <p:nvSpPr>
          <p:cNvPr id="4" name="Slide Number Placeholder 3">
            <a:extLst>
              <a:ext uri="{FF2B5EF4-FFF2-40B4-BE49-F238E27FC236}">
                <a16:creationId xmlns:a16="http://schemas.microsoft.com/office/drawing/2014/main" id="{1D3D8CEC-94DB-9843-8D78-5642B566979E}"/>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336825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42A15-289F-F740-8C5C-3AD0172A36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A62D4924-4E2D-F247-BB4E-5321F1C3A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8154095D-50E9-9C42-AF89-D4D661750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06B2066-E143-4442-9C69-1E44F55657EE}"/>
              </a:ext>
            </a:extLst>
          </p:cNvPr>
          <p:cNvSpPr>
            <a:spLocks noGrp="1"/>
          </p:cNvSpPr>
          <p:nvPr>
            <p:ph type="dt" sz="half" idx="10"/>
          </p:nvPr>
        </p:nvSpPr>
        <p:spPr/>
        <p:txBody>
          <a:bodyPr/>
          <a:lstStyle/>
          <a:p>
            <a:fld id="{0C51BCC3-3205-984F-9A7E-844F1EA8A93D}" type="datetime1">
              <a:rPr lang="it-IT" smtClean="0"/>
              <a:t>05/02/20</a:t>
            </a:fld>
            <a:endParaRPr lang="it-IT"/>
          </a:p>
        </p:txBody>
      </p:sp>
      <p:sp>
        <p:nvSpPr>
          <p:cNvPr id="6" name="Footer Placeholder 5">
            <a:extLst>
              <a:ext uri="{FF2B5EF4-FFF2-40B4-BE49-F238E27FC236}">
                <a16:creationId xmlns:a16="http://schemas.microsoft.com/office/drawing/2014/main" id="{96E774DD-908E-1642-A693-525A9C25AD90}"/>
              </a:ext>
            </a:extLst>
          </p:cNvPr>
          <p:cNvSpPr>
            <a:spLocks noGrp="1"/>
          </p:cNvSpPr>
          <p:nvPr>
            <p:ph type="ftr" sz="quarter" idx="11"/>
          </p:nvPr>
        </p:nvSpPr>
        <p:spPr/>
        <p:txBody>
          <a:bodyPr/>
          <a:lstStyle/>
          <a:p>
            <a:r>
              <a:rPr lang="it-IT"/>
              <a:t>Hans Micklitz The EU as regulator in private law </a:t>
            </a:r>
          </a:p>
        </p:txBody>
      </p:sp>
      <p:sp>
        <p:nvSpPr>
          <p:cNvPr id="7" name="Slide Number Placeholder 6">
            <a:extLst>
              <a:ext uri="{FF2B5EF4-FFF2-40B4-BE49-F238E27FC236}">
                <a16:creationId xmlns:a16="http://schemas.microsoft.com/office/drawing/2014/main" id="{DE1BC0BA-8C27-F746-AB09-0DD58A11A052}"/>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2685661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A5538-88CD-BC41-B7D8-03D504157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7775536D-A546-5543-91B7-FD83B83AB3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880ABD11-FDA8-5C42-AF1A-BFAA16CEAB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2CBA10-7EC4-9D4C-92DF-6317008B6976}"/>
              </a:ext>
            </a:extLst>
          </p:cNvPr>
          <p:cNvSpPr>
            <a:spLocks noGrp="1"/>
          </p:cNvSpPr>
          <p:nvPr>
            <p:ph type="dt" sz="half" idx="10"/>
          </p:nvPr>
        </p:nvSpPr>
        <p:spPr/>
        <p:txBody>
          <a:bodyPr/>
          <a:lstStyle/>
          <a:p>
            <a:fld id="{8B062837-D0C2-FD44-916B-ADA9E9F2433F}" type="datetime1">
              <a:rPr lang="it-IT" smtClean="0"/>
              <a:t>05/02/20</a:t>
            </a:fld>
            <a:endParaRPr lang="it-IT"/>
          </a:p>
        </p:txBody>
      </p:sp>
      <p:sp>
        <p:nvSpPr>
          <p:cNvPr id="6" name="Footer Placeholder 5">
            <a:extLst>
              <a:ext uri="{FF2B5EF4-FFF2-40B4-BE49-F238E27FC236}">
                <a16:creationId xmlns:a16="http://schemas.microsoft.com/office/drawing/2014/main" id="{212E1885-9A1E-B447-BA39-13D5CCE9BEF4}"/>
              </a:ext>
            </a:extLst>
          </p:cNvPr>
          <p:cNvSpPr>
            <a:spLocks noGrp="1"/>
          </p:cNvSpPr>
          <p:nvPr>
            <p:ph type="ftr" sz="quarter" idx="11"/>
          </p:nvPr>
        </p:nvSpPr>
        <p:spPr/>
        <p:txBody>
          <a:bodyPr/>
          <a:lstStyle/>
          <a:p>
            <a:r>
              <a:rPr lang="it-IT"/>
              <a:t>Hans Micklitz The EU as regulator in private law </a:t>
            </a:r>
          </a:p>
        </p:txBody>
      </p:sp>
      <p:sp>
        <p:nvSpPr>
          <p:cNvPr id="7" name="Slide Number Placeholder 6">
            <a:extLst>
              <a:ext uri="{FF2B5EF4-FFF2-40B4-BE49-F238E27FC236}">
                <a16:creationId xmlns:a16="http://schemas.microsoft.com/office/drawing/2014/main" id="{489143D6-678B-8045-A556-A716AAB96184}"/>
              </a:ext>
            </a:extLst>
          </p:cNvPr>
          <p:cNvSpPr>
            <a:spLocks noGrp="1"/>
          </p:cNvSpPr>
          <p:nvPr>
            <p:ph type="sldNum" sz="quarter" idx="12"/>
          </p:nvPr>
        </p:nvSpPr>
        <p:spPr/>
        <p:txBody>
          <a:bodyPr/>
          <a:lstStyle/>
          <a:p>
            <a:fld id="{BCDFB97E-EDFD-7E4F-A652-F35C3412A262}" type="slidenum">
              <a:rPr lang="it-IT" smtClean="0"/>
              <a:t>‹#›</a:t>
            </a:fld>
            <a:endParaRPr lang="it-IT"/>
          </a:p>
        </p:txBody>
      </p:sp>
    </p:spTree>
    <p:extLst>
      <p:ext uri="{BB962C8B-B14F-4D97-AF65-F5344CB8AC3E}">
        <p14:creationId xmlns:p14="http://schemas.microsoft.com/office/powerpoint/2010/main" val="99311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03B096-A9DE-9C4F-9A43-A0C22F2D08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34F418DA-CD1B-8143-8B21-F9A9E8B320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B0F83CFD-5533-9746-9C7C-A308B0E868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7EECB-6988-F74B-A07A-1AC77E3AEB7D}" type="datetime1">
              <a:rPr lang="it-IT" smtClean="0"/>
              <a:t>05/02/20</a:t>
            </a:fld>
            <a:endParaRPr lang="it-IT"/>
          </a:p>
        </p:txBody>
      </p:sp>
      <p:sp>
        <p:nvSpPr>
          <p:cNvPr id="5" name="Footer Placeholder 4">
            <a:extLst>
              <a:ext uri="{FF2B5EF4-FFF2-40B4-BE49-F238E27FC236}">
                <a16:creationId xmlns:a16="http://schemas.microsoft.com/office/drawing/2014/main" id="{CF3B6E0E-E2BC-0B4D-A541-ECAAEC6750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Hans Micklitz The EU as regulator in private law </a:t>
            </a:r>
          </a:p>
        </p:txBody>
      </p:sp>
      <p:sp>
        <p:nvSpPr>
          <p:cNvPr id="6" name="Slide Number Placeholder 5">
            <a:extLst>
              <a:ext uri="{FF2B5EF4-FFF2-40B4-BE49-F238E27FC236}">
                <a16:creationId xmlns:a16="http://schemas.microsoft.com/office/drawing/2014/main" id="{3D5385D1-8879-1148-BEA5-63D254280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FB97E-EDFD-7E4F-A652-F35C3412A262}" type="slidenum">
              <a:rPr lang="it-IT" smtClean="0"/>
              <a:t>‹#›</a:t>
            </a:fld>
            <a:endParaRPr lang="it-IT"/>
          </a:p>
        </p:txBody>
      </p:sp>
    </p:spTree>
    <p:extLst>
      <p:ext uri="{BB962C8B-B14F-4D97-AF65-F5344CB8AC3E}">
        <p14:creationId xmlns:p14="http://schemas.microsoft.com/office/powerpoint/2010/main" val="145656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EE20-77EA-3142-B0D0-008549974ECE}"/>
              </a:ext>
            </a:extLst>
          </p:cNvPr>
          <p:cNvSpPr>
            <a:spLocks noGrp="1"/>
          </p:cNvSpPr>
          <p:nvPr>
            <p:ph type="ctrTitle"/>
          </p:nvPr>
        </p:nvSpPr>
        <p:spPr/>
        <p:txBody>
          <a:bodyPr>
            <a:normAutofit fontScale="90000"/>
          </a:bodyPr>
          <a:lstStyle/>
          <a:p>
            <a:r>
              <a:rPr lang="it-IT" dirty="0"/>
              <a:t>The EU </a:t>
            </a:r>
            <a:r>
              <a:rPr lang="it-IT" dirty="0" err="1"/>
              <a:t>as</a:t>
            </a:r>
            <a:r>
              <a:rPr lang="it-IT" dirty="0"/>
              <a:t> global </a:t>
            </a:r>
            <a:r>
              <a:rPr lang="it-IT" dirty="0" err="1"/>
              <a:t>regulator</a:t>
            </a:r>
            <a:r>
              <a:rPr lang="it-IT" dirty="0"/>
              <a:t> in</a:t>
            </a:r>
            <a:br>
              <a:rPr lang="it-IT" dirty="0"/>
            </a:br>
            <a:r>
              <a:rPr lang="it-IT" dirty="0"/>
              <a:t>private law: a </a:t>
            </a:r>
            <a:r>
              <a:rPr lang="it-IT" dirty="0" err="1"/>
              <a:t>neo-liberal</a:t>
            </a:r>
            <a:r>
              <a:rPr lang="it-IT" dirty="0"/>
              <a:t> or a </a:t>
            </a:r>
            <a:r>
              <a:rPr lang="it-IT" dirty="0" err="1"/>
              <a:t>civiliser</a:t>
            </a:r>
            <a:r>
              <a:rPr lang="it-IT" dirty="0"/>
              <a:t> of </a:t>
            </a:r>
            <a:r>
              <a:rPr lang="it-IT" dirty="0" err="1"/>
              <a:t>capitalist</a:t>
            </a:r>
            <a:r>
              <a:rPr lang="it-IT" dirty="0"/>
              <a:t> </a:t>
            </a:r>
            <a:r>
              <a:rPr lang="it-IT" dirty="0" err="1"/>
              <a:t>enterprises</a:t>
            </a:r>
            <a:endParaRPr lang="it-IT" dirty="0"/>
          </a:p>
        </p:txBody>
      </p:sp>
      <p:sp>
        <p:nvSpPr>
          <p:cNvPr id="3" name="Subtitle 2">
            <a:extLst>
              <a:ext uri="{FF2B5EF4-FFF2-40B4-BE49-F238E27FC236}">
                <a16:creationId xmlns:a16="http://schemas.microsoft.com/office/drawing/2014/main" id="{E26EF09C-BD45-0D4B-97A0-AA19E7502D7B}"/>
              </a:ext>
            </a:extLst>
          </p:cNvPr>
          <p:cNvSpPr>
            <a:spLocks noGrp="1"/>
          </p:cNvSpPr>
          <p:nvPr>
            <p:ph type="subTitle" idx="1"/>
          </p:nvPr>
        </p:nvSpPr>
        <p:spPr/>
        <p:txBody>
          <a:bodyPr>
            <a:normAutofit lnSpcReduction="10000"/>
          </a:bodyPr>
          <a:lstStyle/>
          <a:p>
            <a:endParaRPr lang="it-IT" dirty="0"/>
          </a:p>
          <a:p>
            <a:r>
              <a:rPr lang="it-IT" dirty="0"/>
              <a:t>Hans-</a:t>
            </a:r>
            <a:r>
              <a:rPr lang="it-IT" dirty="0" err="1"/>
              <a:t>W</a:t>
            </a:r>
            <a:r>
              <a:rPr lang="it-IT" dirty="0"/>
              <a:t>. Micklitz</a:t>
            </a:r>
          </a:p>
          <a:p>
            <a:r>
              <a:rPr lang="it-IT" dirty="0" err="1"/>
              <a:t>University</a:t>
            </a:r>
            <a:r>
              <a:rPr lang="it-IT" dirty="0"/>
              <a:t> of Helsinki/EUI Florence</a:t>
            </a:r>
          </a:p>
          <a:p>
            <a:r>
              <a:rPr lang="it-IT" dirty="0"/>
              <a:t>5-2-2020</a:t>
            </a:r>
          </a:p>
          <a:p>
            <a:endParaRPr lang="it-IT" dirty="0"/>
          </a:p>
          <a:p>
            <a:endParaRPr lang="it-IT" dirty="0"/>
          </a:p>
        </p:txBody>
      </p:sp>
    </p:spTree>
    <p:extLst>
      <p:ext uri="{BB962C8B-B14F-4D97-AF65-F5344CB8AC3E}">
        <p14:creationId xmlns:p14="http://schemas.microsoft.com/office/powerpoint/2010/main" val="1389922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9AF46-6664-9C4D-A311-083220DC66B4}"/>
              </a:ext>
            </a:extLst>
          </p:cNvPr>
          <p:cNvSpPr>
            <a:spLocks noGrp="1"/>
          </p:cNvSpPr>
          <p:nvPr>
            <p:ph type="title"/>
          </p:nvPr>
        </p:nvSpPr>
        <p:spPr/>
        <p:txBody>
          <a:bodyPr/>
          <a:lstStyle/>
          <a:p>
            <a:pPr algn="ctr"/>
            <a:r>
              <a:rPr lang="it-IT" dirty="0"/>
              <a:t>ERPL </a:t>
            </a:r>
            <a:r>
              <a:rPr lang="it-IT" dirty="0" err="1"/>
              <a:t>as</a:t>
            </a:r>
            <a:r>
              <a:rPr lang="it-IT" dirty="0"/>
              <a:t> a </a:t>
            </a:r>
            <a:r>
              <a:rPr lang="it-IT" dirty="0" err="1"/>
              <a:t>gentle</a:t>
            </a:r>
            <a:r>
              <a:rPr lang="it-IT" dirty="0"/>
              <a:t> </a:t>
            </a:r>
            <a:r>
              <a:rPr lang="it-IT" dirty="0" err="1"/>
              <a:t>civilizer</a:t>
            </a:r>
            <a:r>
              <a:rPr lang="it-IT" dirty="0"/>
              <a:t> of </a:t>
            </a:r>
            <a:r>
              <a:rPr lang="it-IT" dirty="0" err="1"/>
              <a:t>capitalist</a:t>
            </a:r>
            <a:r>
              <a:rPr lang="it-IT" dirty="0"/>
              <a:t> companies?</a:t>
            </a:r>
          </a:p>
        </p:txBody>
      </p:sp>
      <p:sp>
        <p:nvSpPr>
          <p:cNvPr id="3" name="Content Placeholder 2">
            <a:extLst>
              <a:ext uri="{FF2B5EF4-FFF2-40B4-BE49-F238E27FC236}">
                <a16:creationId xmlns:a16="http://schemas.microsoft.com/office/drawing/2014/main" id="{D77D7DC2-72D5-C049-91AD-E209A1514B95}"/>
              </a:ext>
            </a:extLst>
          </p:cNvPr>
          <p:cNvSpPr>
            <a:spLocks noGrp="1"/>
          </p:cNvSpPr>
          <p:nvPr>
            <p:ph idx="1"/>
          </p:nvPr>
        </p:nvSpPr>
        <p:spPr/>
        <p:txBody>
          <a:bodyPr>
            <a:normAutofit lnSpcReduction="10000"/>
          </a:bodyPr>
          <a:lstStyle/>
          <a:p>
            <a:r>
              <a:rPr lang="it-IT" sz="3600" dirty="0" err="1"/>
              <a:t>Empirical</a:t>
            </a:r>
            <a:r>
              <a:rPr lang="it-IT" sz="3600" dirty="0"/>
              <a:t> </a:t>
            </a:r>
            <a:r>
              <a:rPr lang="it-IT" sz="3600" dirty="0" err="1"/>
              <a:t>research</a:t>
            </a:r>
            <a:r>
              <a:rPr lang="it-IT" sz="3600" dirty="0"/>
              <a:t> on </a:t>
            </a:r>
            <a:r>
              <a:rPr lang="it-IT" sz="3600" dirty="0" err="1"/>
              <a:t>technical</a:t>
            </a:r>
            <a:r>
              <a:rPr lang="it-IT" sz="3600" dirty="0"/>
              <a:t> </a:t>
            </a:r>
            <a:r>
              <a:rPr lang="it-IT" sz="3600" dirty="0" err="1"/>
              <a:t>standards</a:t>
            </a:r>
            <a:r>
              <a:rPr lang="it-IT" sz="3600" dirty="0"/>
              <a:t>, </a:t>
            </a:r>
            <a:r>
              <a:rPr lang="it-IT" sz="3600" dirty="0" err="1"/>
              <a:t>codes</a:t>
            </a:r>
            <a:r>
              <a:rPr lang="it-IT" sz="3600" dirty="0"/>
              <a:t> and </a:t>
            </a:r>
            <a:r>
              <a:rPr lang="it-IT" sz="3600" dirty="0" err="1"/>
              <a:t>contracts</a:t>
            </a:r>
            <a:r>
              <a:rPr lang="it-IT" sz="3600" dirty="0"/>
              <a:t> (Cantero &amp; Micklitz, </a:t>
            </a:r>
            <a:r>
              <a:rPr lang="it-IT" sz="3600" dirty="0" err="1"/>
              <a:t>Elgar</a:t>
            </a:r>
            <a:r>
              <a:rPr lang="it-IT" sz="3600" dirty="0"/>
              <a:t> 2020)</a:t>
            </a:r>
          </a:p>
          <a:p>
            <a:r>
              <a:rPr lang="it-IT" sz="3600" dirty="0"/>
              <a:t>Access to the </a:t>
            </a:r>
            <a:r>
              <a:rPr lang="it-IT" sz="3600" dirty="0" err="1"/>
              <a:t>research</a:t>
            </a:r>
            <a:r>
              <a:rPr lang="it-IT" sz="3600" dirty="0"/>
              <a:t> </a:t>
            </a:r>
            <a:r>
              <a:rPr lang="it-IT" sz="3600" dirty="0" err="1"/>
              <a:t>field</a:t>
            </a:r>
            <a:r>
              <a:rPr lang="it-IT" sz="3600" dirty="0"/>
              <a:t> and expertise in the </a:t>
            </a:r>
            <a:r>
              <a:rPr lang="it-IT" sz="3600" dirty="0" err="1"/>
              <a:t>research</a:t>
            </a:r>
            <a:r>
              <a:rPr lang="it-IT" sz="3600" dirty="0"/>
              <a:t> </a:t>
            </a:r>
            <a:r>
              <a:rPr lang="it-IT" sz="3600" dirty="0" err="1"/>
              <a:t>field</a:t>
            </a:r>
            <a:endParaRPr lang="it-IT" sz="3600" dirty="0"/>
          </a:p>
          <a:p>
            <a:r>
              <a:rPr lang="it-IT" sz="3600" dirty="0"/>
              <a:t>Private, public and </a:t>
            </a:r>
            <a:r>
              <a:rPr lang="it-IT" sz="3600" dirty="0" err="1"/>
              <a:t>semiprivate</a:t>
            </a:r>
            <a:r>
              <a:rPr lang="it-IT" sz="3600" dirty="0"/>
              <a:t> </a:t>
            </a:r>
            <a:r>
              <a:rPr lang="it-IT" sz="3600" dirty="0" err="1"/>
              <a:t>actors</a:t>
            </a:r>
            <a:endParaRPr lang="it-IT" sz="3600" dirty="0"/>
          </a:p>
          <a:p>
            <a:r>
              <a:rPr lang="it-IT" sz="3600" dirty="0"/>
              <a:t>The </a:t>
            </a:r>
            <a:r>
              <a:rPr lang="it-IT" sz="3600" dirty="0" err="1"/>
              <a:t>better</a:t>
            </a:r>
            <a:r>
              <a:rPr lang="it-IT" sz="3600" dirty="0"/>
              <a:t> </a:t>
            </a:r>
            <a:r>
              <a:rPr lang="it-IT" sz="3600" dirty="0" err="1"/>
              <a:t>rhetoric</a:t>
            </a:r>
            <a:endParaRPr lang="it-IT" sz="3600" dirty="0"/>
          </a:p>
          <a:p>
            <a:r>
              <a:rPr lang="it-IT" sz="3600" dirty="0"/>
              <a:t>A word on </a:t>
            </a:r>
            <a:r>
              <a:rPr lang="it-IT" sz="3600" dirty="0" err="1"/>
              <a:t>legitimacy</a:t>
            </a:r>
            <a:r>
              <a:rPr lang="it-IT" sz="3600" dirty="0"/>
              <a:t>, </a:t>
            </a:r>
            <a:r>
              <a:rPr lang="it-IT" sz="3600" dirty="0" err="1"/>
              <a:t>potentiality</a:t>
            </a:r>
            <a:r>
              <a:rPr lang="it-IT" sz="3600" dirty="0"/>
              <a:t> and </a:t>
            </a:r>
            <a:r>
              <a:rPr lang="it-IT" sz="3600" dirty="0" err="1"/>
              <a:t>transnational</a:t>
            </a:r>
            <a:r>
              <a:rPr lang="it-IT" sz="3600" dirty="0"/>
              <a:t> </a:t>
            </a:r>
            <a:r>
              <a:rPr lang="it-IT" sz="3600" dirty="0" err="1"/>
              <a:t>competition</a:t>
            </a:r>
            <a:endParaRPr lang="it-IT" sz="3600" dirty="0"/>
          </a:p>
        </p:txBody>
      </p:sp>
      <p:sp>
        <p:nvSpPr>
          <p:cNvPr id="4" name="Date Placeholder 3">
            <a:extLst>
              <a:ext uri="{FF2B5EF4-FFF2-40B4-BE49-F238E27FC236}">
                <a16:creationId xmlns:a16="http://schemas.microsoft.com/office/drawing/2014/main" id="{F7BC465D-93B6-2A4F-A431-E34C785A5FEE}"/>
              </a:ext>
            </a:extLst>
          </p:cNvPr>
          <p:cNvSpPr>
            <a:spLocks noGrp="1"/>
          </p:cNvSpPr>
          <p:nvPr>
            <p:ph type="dt" sz="half" idx="10"/>
          </p:nvPr>
        </p:nvSpPr>
        <p:spPr/>
        <p:txBody>
          <a:bodyPr/>
          <a:lstStyle/>
          <a:p>
            <a:fld id="{CCC40861-17C1-3C44-9FD7-2048AD127373}" type="datetime1">
              <a:rPr lang="it-IT" smtClean="0"/>
              <a:t>05/02/20</a:t>
            </a:fld>
            <a:endParaRPr lang="it-IT"/>
          </a:p>
        </p:txBody>
      </p:sp>
      <p:sp>
        <p:nvSpPr>
          <p:cNvPr id="5" name="Footer Placeholder 4">
            <a:extLst>
              <a:ext uri="{FF2B5EF4-FFF2-40B4-BE49-F238E27FC236}">
                <a16:creationId xmlns:a16="http://schemas.microsoft.com/office/drawing/2014/main" id="{659A0B10-5CE2-5445-8FF1-B81799FD4F5E}"/>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8C5E2630-89CE-4240-99BD-DF27B4B2916A}"/>
              </a:ext>
            </a:extLst>
          </p:cNvPr>
          <p:cNvSpPr>
            <a:spLocks noGrp="1"/>
          </p:cNvSpPr>
          <p:nvPr>
            <p:ph type="sldNum" sz="quarter" idx="12"/>
          </p:nvPr>
        </p:nvSpPr>
        <p:spPr/>
        <p:txBody>
          <a:bodyPr/>
          <a:lstStyle/>
          <a:p>
            <a:fld id="{BCDFB97E-EDFD-7E4F-A652-F35C3412A262}" type="slidenum">
              <a:rPr lang="it-IT" smtClean="0"/>
              <a:t>10</a:t>
            </a:fld>
            <a:endParaRPr lang="it-IT"/>
          </a:p>
        </p:txBody>
      </p:sp>
    </p:spTree>
    <p:extLst>
      <p:ext uri="{BB962C8B-B14F-4D97-AF65-F5344CB8AC3E}">
        <p14:creationId xmlns:p14="http://schemas.microsoft.com/office/powerpoint/2010/main" val="4294395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50D0-672E-1A40-9C31-A16E97EA94EF}"/>
              </a:ext>
            </a:extLst>
          </p:cNvPr>
          <p:cNvSpPr>
            <a:spLocks noGrp="1"/>
          </p:cNvSpPr>
          <p:nvPr>
            <p:ph type="title"/>
          </p:nvPr>
        </p:nvSpPr>
        <p:spPr/>
        <p:txBody>
          <a:bodyPr/>
          <a:lstStyle/>
          <a:p>
            <a:r>
              <a:rPr lang="it-IT" dirty="0"/>
              <a:t>An American case to </a:t>
            </a:r>
            <a:r>
              <a:rPr lang="it-IT" dirty="0" err="1"/>
              <a:t>tell</a:t>
            </a:r>
            <a:r>
              <a:rPr lang="it-IT" dirty="0"/>
              <a:t> a </a:t>
            </a:r>
            <a:r>
              <a:rPr lang="it-IT" dirty="0" err="1"/>
              <a:t>European</a:t>
            </a:r>
            <a:r>
              <a:rPr lang="it-IT" dirty="0"/>
              <a:t> story?</a:t>
            </a:r>
          </a:p>
        </p:txBody>
      </p:sp>
      <p:sp>
        <p:nvSpPr>
          <p:cNvPr id="3" name="Content Placeholder 2">
            <a:extLst>
              <a:ext uri="{FF2B5EF4-FFF2-40B4-BE49-F238E27FC236}">
                <a16:creationId xmlns:a16="http://schemas.microsoft.com/office/drawing/2014/main" id="{C1B04445-C6DE-1842-93D8-3BCFD14BC5E3}"/>
              </a:ext>
            </a:extLst>
          </p:cNvPr>
          <p:cNvSpPr>
            <a:spLocks noGrp="1"/>
          </p:cNvSpPr>
          <p:nvPr>
            <p:ph idx="1"/>
          </p:nvPr>
        </p:nvSpPr>
        <p:spPr/>
        <p:txBody>
          <a:bodyPr>
            <a:normAutofit fontScale="92500" lnSpcReduction="10000"/>
          </a:bodyPr>
          <a:lstStyle/>
          <a:p>
            <a:r>
              <a:rPr lang="en-US" i="1" dirty="0"/>
              <a:t>The Shell Petroleum Development Company of Nigeria, Ltd., one of the respondents, operated oil production facilities in the </a:t>
            </a:r>
            <a:r>
              <a:rPr lang="en-US" i="1" dirty="0" err="1"/>
              <a:t>Ogoniland</a:t>
            </a:r>
            <a:r>
              <a:rPr lang="en-US" i="1" dirty="0"/>
              <a:t> region of Nigeria. Esther </a:t>
            </a:r>
            <a:r>
              <a:rPr lang="en-US" i="1" dirty="0" err="1"/>
              <a:t>Kiobel</a:t>
            </a:r>
            <a:r>
              <a:rPr lang="en-US" i="1" dirty="0"/>
              <a:t> and the other petitioners were Nigerian nationals who alleged that they, or their relatives, were killed, tortured, unlawfully detained, deprived of their property, and forced into exile by the Nigerian government. The US Supreme Court had to deal with two questions</a:t>
            </a:r>
            <a:r>
              <a:rPr lang="it-IT" dirty="0">
                <a:effectLst/>
              </a:rPr>
              <a:t> </a:t>
            </a:r>
          </a:p>
          <a:p>
            <a:r>
              <a:rPr lang="en-US" i="1" dirty="0"/>
              <a:t>1. Under the Alien Tort Statute, are corporations immune from tort liability for violations of the law of nations, such as torture, extrajudicial executions, or genocide?</a:t>
            </a:r>
            <a:endParaRPr lang="it-IT" dirty="0"/>
          </a:p>
          <a:p>
            <a:r>
              <a:rPr lang="en-US" i="1" dirty="0"/>
              <a:t>2. Upon </a:t>
            </a:r>
            <a:r>
              <a:rPr lang="en-US" i="1" dirty="0" err="1"/>
              <a:t>reargument</a:t>
            </a:r>
            <a:r>
              <a:rPr lang="en-US" i="1" dirty="0"/>
              <a:t>, does the Alien Tort Statute allow courts to recognize a cause of action for violations of the law of nations occurring within the territory of a sovereign other than the United States</a:t>
            </a:r>
            <a:r>
              <a:rPr lang="it-IT" dirty="0">
                <a:effectLst/>
              </a:rPr>
              <a:t> </a:t>
            </a:r>
            <a:endParaRPr lang="it-IT" dirty="0"/>
          </a:p>
          <a:p>
            <a:endParaRPr lang="it-IT" dirty="0"/>
          </a:p>
        </p:txBody>
      </p:sp>
      <p:sp>
        <p:nvSpPr>
          <p:cNvPr id="4" name="Date Placeholder 3">
            <a:extLst>
              <a:ext uri="{FF2B5EF4-FFF2-40B4-BE49-F238E27FC236}">
                <a16:creationId xmlns:a16="http://schemas.microsoft.com/office/drawing/2014/main" id="{81A66660-6968-4649-94AE-B48337019092}"/>
              </a:ext>
            </a:extLst>
          </p:cNvPr>
          <p:cNvSpPr>
            <a:spLocks noGrp="1"/>
          </p:cNvSpPr>
          <p:nvPr>
            <p:ph type="dt" sz="half" idx="10"/>
          </p:nvPr>
        </p:nvSpPr>
        <p:spPr/>
        <p:txBody>
          <a:bodyPr/>
          <a:lstStyle/>
          <a:p>
            <a:fld id="{B31B8816-2EB7-AE43-9E33-BC3888BD5800}" type="datetime1">
              <a:rPr lang="it-IT" smtClean="0"/>
              <a:t>05/02/20</a:t>
            </a:fld>
            <a:endParaRPr lang="it-IT"/>
          </a:p>
        </p:txBody>
      </p:sp>
      <p:sp>
        <p:nvSpPr>
          <p:cNvPr id="5" name="Footer Placeholder 4">
            <a:extLst>
              <a:ext uri="{FF2B5EF4-FFF2-40B4-BE49-F238E27FC236}">
                <a16:creationId xmlns:a16="http://schemas.microsoft.com/office/drawing/2014/main" id="{8330EB12-D550-0E43-A305-6E1466D316E0}"/>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8A9E0858-57BF-4D4E-BFCA-370FECE98B32}"/>
              </a:ext>
            </a:extLst>
          </p:cNvPr>
          <p:cNvSpPr>
            <a:spLocks noGrp="1"/>
          </p:cNvSpPr>
          <p:nvPr>
            <p:ph type="sldNum" sz="quarter" idx="12"/>
          </p:nvPr>
        </p:nvSpPr>
        <p:spPr/>
        <p:txBody>
          <a:bodyPr/>
          <a:lstStyle/>
          <a:p>
            <a:fld id="{BCDFB97E-EDFD-7E4F-A652-F35C3412A262}" type="slidenum">
              <a:rPr lang="it-IT" smtClean="0"/>
              <a:t>2</a:t>
            </a:fld>
            <a:endParaRPr lang="it-IT"/>
          </a:p>
        </p:txBody>
      </p:sp>
    </p:spTree>
    <p:extLst>
      <p:ext uri="{BB962C8B-B14F-4D97-AF65-F5344CB8AC3E}">
        <p14:creationId xmlns:p14="http://schemas.microsoft.com/office/powerpoint/2010/main" val="389303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2568-E911-EA4A-928D-36DAA3C3AC7F}"/>
              </a:ext>
            </a:extLst>
          </p:cNvPr>
          <p:cNvSpPr>
            <a:spLocks noGrp="1"/>
          </p:cNvSpPr>
          <p:nvPr>
            <p:ph type="title"/>
          </p:nvPr>
        </p:nvSpPr>
        <p:spPr/>
        <p:txBody>
          <a:bodyPr/>
          <a:lstStyle/>
          <a:p>
            <a:pPr algn="ctr"/>
            <a:r>
              <a:rPr lang="it-IT" dirty="0"/>
              <a:t>MS + EU </a:t>
            </a:r>
            <a:r>
              <a:rPr lang="it-IT" dirty="0" err="1"/>
              <a:t>involvement</a:t>
            </a:r>
            <a:r>
              <a:rPr lang="it-IT" dirty="0"/>
              <a:t> </a:t>
            </a:r>
            <a:r>
              <a:rPr lang="it-IT" dirty="0" err="1"/>
              <a:t>through</a:t>
            </a:r>
            <a:r>
              <a:rPr lang="it-IT" dirty="0"/>
              <a:t> </a:t>
            </a:r>
            <a:r>
              <a:rPr lang="it-IT" dirty="0" err="1"/>
              <a:t>amicus</a:t>
            </a:r>
            <a:r>
              <a:rPr lang="it-IT" dirty="0"/>
              <a:t> </a:t>
            </a:r>
            <a:r>
              <a:rPr lang="it-IT" dirty="0" err="1"/>
              <a:t>curiae</a:t>
            </a:r>
            <a:endParaRPr lang="it-IT" dirty="0"/>
          </a:p>
        </p:txBody>
      </p:sp>
      <p:sp>
        <p:nvSpPr>
          <p:cNvPr id="3" name="Content Placeholder 2">
            <a:extLst>
              <a:ext uri="{FF2B5EF4-FFF2-40B4-BE49-F238E27FC236}">
                <a16:creationId xmlns:a16="http://schemas.microsoft.com/office/drawing/2014/main" id="{CE046046-0917-D245-B883-E6E965AC145A}"/>
              </a:ext>
            </a:extLst>
          </p:cNvPr>
          <p:cNvSpPr>
            <a:spLocks noGrp="1"/>
          </p:cNvSpPr>
          <p:nvPr>
            <p:ph idx="1"/>
          </p:nvPr>
        </p:nvSpPr>
        <p:spPr/>
        <p:txBody>
          <a:bodyPr/>
          <a:lstStyle/>
          <a:p>
            <a:r>
              <a:rPr lang="it-IT" dirty="0"/>
              <a:t>On the side of Shell </a:t>
            </a:r>
            <a:r>
              <a:rPr lang="it-IT" dirty="0" err="1"/>
              <a:t>rejecting</a:t>
            </a:r>
            <a:r>
              <a:rPr lang="it-IT" dirty="0"/>
              <a:t> </a:t>
            </a:r>
            <a:r>
              <a:rPr lang="it-IT" dirty="0" err="1"/>
              <a:t>liability</a:t>
            </a:r>
            <a:endParaRPr lang="it-IT" dirty="0"/>
          </a:p>
          <a:p>
            <a:pPr marL="0" indent="0">
              <a:buNone/>
            </a:pPr>
            <a:r>
              <a:rPr lang="it-IT" dirty="0"/>
              <a:t>	The Netherlands and the UK</a:t>
            </a:r>
          </a:p>
          <a:p>
            <a:r>
              <a:rPr lang="it-IT" dirty="0"/>
              <a:t>On </a:t>
            </a:r>
            <a:r>
              <a:rPr lang="it-IT" dirty="0" err="1"/>
              <a:t>neither</a:t>
            </a:r>
            <a:r>
              <a:rPr lang="it-IT" dirty="0"/>
              <a:t> side the </a:t>
            </a:r>
            <a:r>
              <a:rPr lang="it-IT" dirty="0" err="1"/>
              <a:t>European</a:t>
            </a:r>
            <a:r>
              <a:rPr lang="it-IT" dirty="0"/>
              <a:t> </a:t>
            </a:r>
            <a:r>
              <a:rPr lang="it-IT" dirty="0" err="1"/>
              <a:t>Commission</a:t>
            </a:r>
            <a:r>
              <a:rPr lang="it-IT" dirty="0"/>
              <a:t> </a:t>
            </a:r>
            <a:r>
              <a:rPr lang="it-IT" dirty="0" err="1"/>
              <a:t>but</a:t>
            </a:r>
            <a:r>
              <a:rPr lang="it-IT" dirty="0"/>
              <a:t> in </a:t>
            </a:r>
            <a:r>
              <a:rPr lang="it-IT" dirty="0" err="1"/>
              <a:t>fact</a:t>
            </a:r>
            <a:r>
              <a:rPr lang="it-IT" dirty="0"/>
              <a:t> </a:t>
            </a:r>
            <a:r>
              <a:rPr lang="it-IT" dirty="0" err="1"/>
              <a:t>supporting</a:t>
            </a:r>
            <a:r>
              <a:rPr lang="it-IT" dirty="0"/>
              <a:t> </a:t>
            </a:r>
            <a:r>
              <a:rPr lang="it-IT" dirty="0" err="1"/>
              <a:t>Kiobel</a:t>
            </a:r>
            <a:r>
              <a:rPr lang="it-IT" dirty="0"/>
              <a:t>:</a:t>
            </a:r>
          </a:p>
          <a:p>
            <a:pPr marL="0" indent="0">
              <a:buNone/>
            </a:pPr>
            <a:r>
              <a:rPr lang="it-IT" dirty="0"/>
              <a:t>	</a:t>
            </a:r>
            <a:r>
              <a:rPr lang="it-IT" i="1" dirty="0"/>
              <a:t>The </a:t>
            </a:r>
            <a:r>
              <a:rPr lang="it-IT" i="1" dirty="0" err="1"/>
              <a:t>United</a:t>
            </a:r>
            <a:r>
              <a:rPr lang="it-IT" i="1" dirty="0"/>
              <a:t> </a:t>
            </a:r>
            <a:r>
              <a:rPr lang="it-IT" i="1" dirty="0" err="1"/>
              <a:t>States</a:t>
            </a:r>
            <a:r>
              <a:rPr lang="it-IT" i="1" dirty="0"/>
              <a:t> can assume </a:t>
            </a:r>
            <a:r>
              <a:rPr lang="it-IT" i="1" dirty="0" err="1"/>
              <a:t>universal</a:t>
            </a:r>
            <a:r>
              <a:rPr lang="it-IT" i="1" dirty="0"/>
              <a:t> </a:t>
            </a:r>
            <a:r>
              <a:rPr lang="it-IT" i="1" dirty="0" err="1"/>
              <a:t>jurisdictions</a:t>
            </a:r>
            <a:r>
              <a:rPr lang="it-IT" i="1" dirty="0"/>
              <a:t> over a 	</a:t>
            </a:r>
            <a:r>
              <a:rPr lang="it-IT" i="1" dirty="0" err="1"/>
              <a:t>narrow</a:t>
            </a:r>
            <a:r>
              <a:rPr lang="it-IT" i="1" dirty="0"/>
              <a:t> </a:t>
            </a:r>
            <a:r>
              <a:rPr lang="it-IT" i="1" dirty="0" err="1"/>
              <a:t>category</a:t>
            </a:r>
            <a:r>
              <a:rPr lang="it-IT" i="1" dirty="0"/>
              <a:t> of the </a:t>
            </a:r>
            <a:r>
              <a:rPr lang="it-IT" i="1" dirty="0" err="1"/>
              <a:t>most</a:t>
            </a:r>
            <a:r>
              <a:rPr lang="it-IT" i="1" dirty="0"/>
              <a:t> grave </a:t>
            </a:r>
            <a:r>
              <a:rPr lang="it-IT" i="1" dirty="0" err="1"/>
              <a:t>international</a:t>
            </a:r>
            <a:r>
              <a:rPr lang="it-IT" i="1" dirty="0"/>
              <a:t> law </a:t>
            </a:r>
            <a:r>
              <a:rPr lang="it-IT" i="1" dirty="0" err="1"/>
              <a:t>violations</a:t>
            </a:r>
            <a:r>
              <a:rPr lang="it-IT" i="1" dirty="0"/>
              <a:t>… 	In </a:t>
            </a:r>
            <a:r>
              <a:rPr lang="it-IT" i="1" dirty="0" err="1"/>
              <a:t>doing</a:t>
            </a:r>
            <a:r>
              <a:rPr lang="it-IT" i="1" dirty="0"/>
              <a:t> so </a:t>
            </a:r>
            <a:r>
              <a:rPr lang="it-IT" i="1" dirty="0" err="1"/>
              <a:t>extraterritorials</a:t>
            </a:r>
            <a:r>
              <a:rPr lang="it-IT" i="1" dirty="0"/>
              <a:t> </a:t>
            </a:r>
            <a:r>
              <a:rPr lang="it-IT" i="1" dirty="0" err="1"/>
              <a:t>application</a:t>
            </a:r>
            <a:r>
              <a:rPr lang="it-IT" i="1" dirty="0"/>
              <a:t> of the ATS </a:t>
            </a:r>
            <a:r>
              <a:rPr lang="it-IT" i="1" dirty="0" err="1"/>
              <a:t>not</a:t>
            </a:r>
            <a:r>
              <a:rPr lang="it-IT" i="1" dirty="0"/>
              <a:t> </a:t>
            </a:r>
            <a:r>
              <a:rPr lang="it-IT" i="1" dirty="0" err="1"/>
              <a:t>only</a:t>
            </a:r>
            <a:r>
              <a:rPr lang="it-IT" i="1" dirty="0"/>
              <a:t> 	</a:t>
            </a:r>
            <a:r>
              <a:rPr lang="it-IT" i="1" dirty="0" err="1"/>
              <a:t>respects</a:t>
            </a:r>
            <a:r>
              <a:rPr lang="it-IT" i="1" dirty="0"/>
              <a:t> </a:t>
            </a:r>
            <a:r>
              <a:rPr lang="it-IT" i="1" dirty="0" err="1"/>
              <a:t>comity</a:t>
            </a:r>
            <a:r>
              <a:rPr lang="it-IT" i="1" dirty="0"/>
              <a:t> </a:t>
            </a:r>
            <a:r>
              <a:rPr lang="it-IT" i="1" dirty="0" err="1"/>
              <a:t>but</a:t>
            </a:r>
            <a:r>
              <a:rPr lang="it-IT" i="1" dirty="0"/>
              <a:t> </a:t>
            </a:r>
            <a:r>
              <a:rPr lang="it-IT" i="1" dirty="0" err="1"/>
              <a:t>also</a:t>
            </a:r>
            <a:r>
              <a:rPr lang="it-IT" i="1" dirty="0"/>
              <a:t> </a:t>
            </a:r>
            <a:r>
              <a:rPr lang="it-IT" i="1" dirty="0" err="1"/>
              <a:t>ensure</a:t>
            </a:r>
            <a:r>
              <a:rPr lang="it-IT" i="1" dirty="0"/>
              <a:t> </a:t>
            </a:r>
            <a:r>
              <a:rPr lang="it-IT" i="1" dirty="0" err="1"/>
              <a:t>that</a:t>
            </a:r>
            <a:r>
              <a:rPr lang="it-IT" i="1" dirty="0"/>
              <a:t> </a:t>
            </a:r>
            <a:r>
              <a:rPr lang="it-IT" i="1" dirty="0" err="1"/>
              <a:t>courts</a:t>
            </a:r>
            <a:r>
              <a:rPr lang="it-IT" i="1" dirty="0"/>
              <a:t> </a:t>
            </a:r>
            <a:r>
              <a:rPr lang="it-IT" i="1" dirty="0" err="1"/>
              <a:t>remain</a:t>
            </a:r>
            <a:r>
              <a:rPr lang="it-IT" i="1" dirty="0"/>
              <a:t> open to 	</a:t>
            </a:r>
            <a:r>
              <a:rPr lang="it-IT" i="1" dirty="0" err="1"/>
              <a:t>claimants</a:t>
            </a:r>
            <a:r>
              <a:rPr lang="it-IT" i="1" dirty="0"/>
              <a:t> </a:t>
            </a:r>
            <a:r>
              <a:rPr lang="it-IT" i="1" dirty="0" err="1"/>
              <a:t>who</a:t>
            </a:r>
            <a:r>
              <a:rPr lang="it-IT" i="1" dirty="0"/>
              <a:t> </a:t>
            </a:r>
            <a:r>
              <a:rPr lang="it-IT" i="1" dirty="0" err="1"/>
              <a:t>might</a:t>
            </a:r>
            <a:r>
              <a:rPr lang="it-IT" i="1" dirty="0"/>
              <a:t> </a:t>
            </a:r>
            <a:r>
              <a:rPr lang="it-IT" i="1" dirty="0" err="1"/>
              <a:t>otherwise</a:t>
            </a:r>
            <a:r>
              <a:rPr lang="it-IT" i="1" dirty="0"/>
              <a:t> be </a:t>
            </a:r>
            <a:r>
              <a:rPr lang="it-IT" i="1" dirty="0" err="1"/>
              <a:t>subject</a:t>
            </a:r>
            <a:r>
              <a:rPr lang="it-IT" i="1" dirty="0"/>
              <a:t> to </a:t>
            </a:r>
            <a:r>
              <a:rPr lang="it-IT" i="1" dirty="0" err="1"/>
              <a:t>denial</a:t>
            </a:r>
            <a:r>
              <a:rPr lang="it-IT" i="1" dirty="0"/>
              <a:t> of </a:t>
            </a:r>
            <a:r>
              <a:rPr lang="it-IT" i="1" dirty="0" err="1"/>
              <a:t>justice</a:t>
            </a:r>
            <a:endParaRPr lang="it-IT" i="1" dirty="0"/>
          </a:p>
        </p:txBody>
      </p:sp>
      <p:sp>
        <p:nvSpPr>
          <p:cNvPr id="4" name="Date Placeholder 3">
            <a:extLst>
              <a:ext uri="{FF2B5EF4-FFF2-40B4-BE49-F238E27FC236}">
                <a16:creationId xmlns:a16="http://schemas.microsoft.com/office/drawing/2014/main" id="{43DA5FAB-E5A2-484D-92ED-9636050DC136}"/>
              </a:ext>
            </a:extLst>
          </p:cNvPr>
          <p:cNvSpPr>
            <a:spLocks noGrp="1"/>
          </p:cNvSpPr>
          <p:nvPr>
            <p:ph type="dt" sz="half" idx="10"/>
          </p:nvPr>
        </p:nvSpPr>
        <p:spPr/>
        <p:txBody>
          <a:bodyPr/>
          <a:lstStyle/>
          <a:p>
            <a:fld id="{28358CF9-3FBE-5A44-8657-5EB7C46D1A2F}" type="datetime1">
              <a:rPr lang="it-IT" smtClean="0"/>
              <a:t>05/02/20</a:t>
            </a:fld>
            <a:endParaRPr lang="it-IT"/>
          </a:p>
        </p:txBody>
      </p:sp>
      <p:sp>
        <p:nvSpPr>
          <p:cNvPr id="5" name="Footer Placeholder 4">
            <a:extLst>
              <a:ext uri="{FF2B5EF4-FFF2-40B4-BE49-F238E27FC236}">
                <a16:creationId xmlns:a16="http://schemas.microsoft.com/office/drawing/2014/main" id="{CE797FF1-A93A-464F-A493-706752791E46}"/>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5F829DF2-C478-D142-9CD0-5AE3D4B61F1D}"/>
              </a:ext>
            </a:extLst>
          </p:cNvPr>
          <p:cNvSpPr>
            <a:spLocks noGrp="1"/>
          </p:cNvSpPr>
          <p:nvPr>
            <p:ph type="sldNum" sz="quarter" idx="12"/>
          </p:nvPr>
        </p:nvSpPr>
        <p:spPr/>
        <p:txBody>
          <a:bodyPr/>
          <a:lstStyle/>
          <a:p>
            <a:fld id="{BCDFB97E-EDFD-7E4F-A652-F35C3412A262}" type="slidenum">
              <a:rPr lang="it-IT" smtClean="0"/>
              <a:t>3</a:t>
            </a:fld>
            <a:endParaRPr lang="it-IT"/>
          </a:p>
        </p:txBody>
      </p:sp>
    </p:spTree>
    <p:extLst>
      <p:ext uri="{BB962C8B-B14F-4D97-AF65-F5344CB8AC3E}">
        <p14:creationId xmlns:p14="http://schemas.microsoft.com/office/powerpoint/2010/main" val="2748645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BE0EF-0170-434A-B7CD-BE0AD888304C}"/>
              </a:ext>
            </a:extLst>
          </p:cNvPr>
          <p:cNvSpPr>
            <a:spLocks noGrp="1"/>
          </p:cNvSpPr>
          <p:nvPr>
            <p:ph type="title"/>
          </p:nvPr>
        </p:nvSpPr>
        <p:spPr/>
        <p:txBody>
          <a:bodyPr/>
          <a:lstStyle/>
          <a:p>
            <a:pPr algn="ctr"/>
            <a:r>
              <a:rPr lang="it-IT" dirty="0"/>
              <a:t>How to </a:t>
            </a:r>
            <a:r>
              <a:rPr lang="it-IT" dirty="0" err="1"/>
              <a:t>qualify</a:t>
            </a:r>
            <a:r>
              <a:rPr lang="it-IT" dirty="0"/>
              <a:t> the EU in </a:t>
            </a:r>
            <a:r>
              <a:rPr lang="it-IT" dirty="0" err="1"/>
              <a:t>trade</a:t>
            </a:r>
            <a:r>
              <a:rPr lang="it-IT" dirty="0"/>
              <a:t> and </a:t>
            </a:r>
            <a:r>
              <a:rPr lang="it-IT" dirty="0" err="1"/>
              <a:t>international</a:t>
            </a:r>
            <a:r>
              <a:rPr lang="it-IT" dirty="0"/>
              <a:t> public law?</a:t>
            </a:r>
          </a:p>
        </p:txBody>
      </p:sp>
      <p:sp>
        <p:nvSpPr>
          <p:cNvPr id="3" name="Content Placeholder 2">
            <a:extLst>
              <a:ext uri="{FF2B5EF4-FFF2-40B4-BE49-F238E27FC236}">
                <a16:creationId xmlns:a16="http://schemas.microsoft.com/office/drawing/2014/main" id="{68ADE28D-B954-8746-A187-795D705DC365}"/>
              </a:ext>
            </a:extLst>
          </p:cNvPr>
          <p:cNvSpPr>
            <a:spLocks noGrp="1"/>
          </p:cNvSpPr>
          <p:nvPr>
            <p:ph idx="1"/>
          </p:nvPr>
        </p:nvSpPr>
        <p:spPr/>
        <p:txBody>
          <a:bodyPr/>
          <a:lstStyle/>
          <a:p>
            <a:r>
              <a:rPr lang="it-IT" dirty="0" err="1"/>
              <a:t>Neo-liberal</a:t>
            </a:r>
            <a:r>
              <a:rPr lang="it-IT" dirty="0"/>
              <a:t> (</a:t>
            </a:r>
            <a:r>
              <a:rPr lang="it-IT" dirty="0" err="1"/>
              <a:t>W</a:t>
            </a:r>
            <a:r>
              <a:rPr lang="it-IT" dirty="0"/>
              <a:t>. </a:t>
            </a:r>
            <a:r>
              <a:rPr lang="it-IT" dirty="0" err="1"/>
              <a:t>Streeck</a:t>
            </a:r>
            <a:r>
              <a:rPr lang="it-IT" dirty="0"/>
              <a:t>):  </a:t>
            </a:r>
            <a:r>
              <a:rPr lang="en-GB" dirty="0"/>
              <a:t>Originally, the EU was an organisation for joint economic planning among six adjacent countries. </a:t>
            </a:r>
          </a:p>
          <a:p>
            <a:pPr marL="0" indent="0">
              <a:buNone/>
            </a:pPr>
            <a:r>
              <a:rPr lang="en-GB" dirty="0"/>
              <a:t>	Then it grew into a free-trade zone, increasingly devoted to 	spreading neoliberal internationalism, in particular the free 	movement of goods, services, capital and labour, under the 	rubric of the Internal Market. </a:t>
            </a:r>
            <a:endParaRPr lang="it-IT" dirty="0"/>
          </a:p>
          <a:p>
            <a:r>
              <a:rPr lang="it-IT" dirty="0"/>
              <a:t>The </a:t>
            </a:r>
            <a:r>
              <a:rPr lang="it-IT" dirty="0" err="1"/>
              <a:t>gentle</a:t>
            </a:r>
            <a:r>
              <a:rPr lang="it-IT" dirty="0"/>
              <a:t> </a:t>
            </a:r>
            <a:r>
              <a:rPr lang="it-IT" dirty="0" err="1"/>
              <a:t>civilizer</a:t>
            </a:r>
            <a:r>
              <a:rPr lang="it-IT" dirty="0"/>
              <a:t> of </a:t>
            </a:r>
            <a:r>
              <a:rPr lang="it-IT" dirty="0" err="1"/>
              <a:t>nations</a:t>
            </a:r>
            <a:r>
              <a:rPr lang="it-IT" dirty="0"/>
              <a:t>: the rise and </a:t>
            </a:r>
            <a:r>
              <a:rPr lang="it-IT" dirty="0" err="1"/>
              <a:t>fall</a:t>
            </a:r>
            <a:r>
              <a:rPr lang="it-IT" dirty="0"/>
              <a:t> of </a:t>
            </a:r>
            <a:r>
              <a:rPr lang="it-IT" dirty="0" err="1"/>
              <a:t>international</a:t>
            </a:r>
            <a:r>
              <a:rPr lang="it-IT" dirty="0"/>
              <a:t> law (M. </a:t>
            </a:r>
            <a:r>
              <a:rPr lang="it-IT" dirty="0" err="1"/>
              <a:t>Koskenniemi</a:t>
            </a:r>
            <a:r>
              <a:rPr lang="it-IT" dirty="0"/>
              <a:t>)</a:t>
            </a:r>
          </a:p>
        </p:txBody>
      </p:sp>
      <p:sp>
        <p:nvSpPr>
          <p:cNvPr id="4" name="Date Placeholder 3">
            <a:extLst>
              <a:ext uri="{FF2B5EF4-FFF2-40B4-BE49-F238E27FC236}">
                <a16:creationId xmlns:a16="http://schemas.microsoft.com/office/drawing/2014/main" id="{C94C6A32-97FA-C74A-83D2-1E593E53F212}"/>
              </a:ext>
            </a:extLst>
          </p:cNvPr>
          <p:cNvSpPr>
            <a:spLocks noGrp="1"/>
          </p:cNvSpPr>
          <p:nvPr>
            <p:ph type="dt" sz="half" idx="10"/>
          </p:nvPr>
        </p:nvSpPr>
        <p:spPr/>
        <p:txBody>
          <a:bodyPr/>
          <a:lstStyle/>
          <a:p>
            <a:fld id="{E803B543-8878-CF4F-A758-062305910D23}" type="datetime1">
              <a:rPr lang="it-IT" smtClean="0"/>
              <a:t>05/02/20</a:t>
            </a:fld>
            <a:endParaRPr lang="it-IT"/>
          </a:p>
        </p:txBody>
      </p:sp>
      <p:sp>
        <p:nvSpPr>
          <p:cNvPr id="5" name="Footer Placeholder 4">
            <a:extLst>
              <a:ext uri="{FF2B5EF4-FFF2-40B4-BE49-F238E27FC236}">
                <a16:creationId xmlns:a16="http://schemas.microsoft.com/office/drawing/2014/main" id="{7477F253-A949-A74C-B6F3-C3A7BC8F61BA}"/>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88913BC3-A36D-AC4F-B3CF-8BD71B900515}"/>
              </a:ext>
            </a:extLst>
          </p:cNvPr>
          <p:cNvSpPr>
            <a:spLocks noGrp="1"/>
          </p:cNvSpPr>
          <p:nvPr>
            <p:ph type="sldNum" sz="quarter" idx="12"/>
          </p:nvPr>
        </p:nvSpPr>
        <p:spPr/>
        <p:txBody>
          <a:bodyPr/>
          <a:lstStyle/>
          <a:p>
            <a:fld id="{BCDFB97E-EDFD-7E4F-A652-F35C3412A262}" type="slidenum">
              <a:rPr lang="it-IT" smtClean="0"/>
              <a:t>4</a:t>
            </a:fld>
            <a:endParaRPr lang="it-IT"/>
          </a:p>
        </p:txBody>
      </p:sp>
    </p:spTree>
    <p:extLst>
      <p:ext uri="{BB962C8B-B14F-4D97-AF65-F5344CB8AC3E}">
        <p14:creationId xmlns:p14="http://schemas.microsoft.com/office/powerpoint/2010/main" val="222282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0C8B7-F86B-CB47-B30C-525C1CE53A88}"/>
              </a:ext>
            </a:extLst>
          </p:cNvPr>
          <p:cNvSpPr>
            <a:spLocks noGrp="1"/>
          </p:cNvSpPr>
          <p:nvPr>
            <p:ph type="title"/>
          </p:nvPr>
        </p:nvSpPr>
        <p:spPr/>
        <p:txBody>
          <a:bodyPr/>
          <a:lstStyle/>
          <a:p>
            <a:pPr algn="ctr"/>
            <a:r>
              <a:rPr lang="it-IT" dirty="0"/>
              <a:t>The EU in private law: </a:t>
            </a:r>
            <a:r>
              <a:rPr lang="it-IT" dirty="0" err="1"/>
              <a:t>gentle</a:t>
            </a:r>
            <a:r>
              <a:rPr lang="it-IT" dirty="0"/>
              <a:t> </a:t>
            </a:r>
            <a:r>
              <a:rPr lang="it-IT" dirty="0" err="1"/>
              <a:t>cilizer</a:t>
            </a:r>
            <a:r>
              <a:rPr lang="it-IT" dirty="0"/>
              <a:t> of </a:t>
            </a:r>
            <a:r>
              <a:rPr lang="it-IT" dirty="0" err="1"/>
              <a:t>capitalist</a:t>
            </a:r>
            <a:r>
              <a:rPr lang="it-IT" dirty="0"/>
              <a:t> companies?</a:t>
            </a:r>
          </a:p>
        </p:txBody>
      </p:sp>
      <p:sp>
        <p:nvSpPr>
          <p:cNvPr id="3" name="Content Placeholder 2">
            <a:extLst>
              <a:ext uri="{FF2B5EF4-FFF2-40B4-BE49-F238E27FC236}">
                <a16:creationId xmlns:a16="http://schemas.microsoft.com/office/drawing/2014/main" id="{974DD009-23DE-8B4F-AB1C-BFEF45203488}"/>
              </a:ext>
            </a:extLst>
          </p:cNvPr>
          <p:cNvSpPr>
            <a:spLocks noGrp="1"/>
          </p:cNvSpPr>
          <p:nvPr>
            <p:ph idx="1"/>
          </p:nvPr>
        </p:nvSpPr>
        <p:spPr/>
        <p:txBody>
          <a:bodyPr/>
          <a:lstStyle/>
          <a:p>
            <a:r>
              <a:rPr lang="it-IT" dirty="0"/>
              <a:t>The private law </a:t>
            </a:r>
            <a:r>
              <a:rPr lang="it-IT" dirty="0" err="1"/>
              <a:t>perspective</a:t>
            </a:r>
            <a:r>
              <a:rPr lang="it-IT" dirty="0"/>
              <a:t> on the </a:t>
            </a:r>
            <a:r>
              <a:rPr lang="it-IT" dirty="0" err="1"/>
              <a:t>making</a:t>
            </a:r>
            <a:r>
              <a:rPr lang="it-IT" dirty="0"/>
              <a:t> of the EU</a:t>
            </a:r>
          </a:p>
          <a:p>
            <a:r>
              <a:rPr lang="it-IT" dirty="0"/>
              <a:t>The EU </a:t>
            </a:r>
            <a:r>
              <a:rPr lang="it-IT" dirty="0" err="1"/>
              <a:t>missions</a:t>
            </a:r>
            <a:r>
              <a:rPr lang="it-IT" dirty="0"/>
              <a:t>: </a:t>
            </a:r>
          </a:p>
          <a:p>
            <a:pPr marL="0" indent="0">
              <a:buNone/>
            </a:pPr>
            <a:r>
              <a:rPr lang="it-IT" dirty="0"/>
              <a:t>	</a:t>
            </a:r>
            <a:r>
              <a:rPr lang="it-IT" dirty="0" err="1"/>
              <a:t>peace</a:t>
            </a:r>
            <a:r>
              <a:rPr lang="it-IT" dirty="0"/>
              <a:t> </a:t>
            </a:r>
            <a:r>
              <a:rPr lang="it-IT" dirty="0" err="1"/>
              <a:t>through</a:t>
            </a:r>
            <a:r>
              <a:rPr lang="it-IT" dirty="0"/>
              <a:t> </a:t>
            </a:r>
            <a:r>
              <a:rPr lang="it-IT" dirty="0" err="1"/>
              <a:t>trade</a:t>
            </a:r>
            <a:r>
              <a:rPr lang="it-IT" dirty="0"/>
              <a:t> – 1950-1986  (</a:t>
            </a:r>
            <a:r>
              <a:rPr lang="it-IT" dirty="0" err="1"/>
              <a:t>direct</a:t>
            </a:r>
            <a:r>
              <a:rPr lang="it-IT" dirty="0"/>
              <a:t> </a:t>
            </a:r>
            <a:r>
              <a:rPr lang="it-IT" dirty="0" err="1"/>
              <a:t>effect</a:t>
            </a:r>
            <a:r>
              <a:rPr lang="it-IT" dirty="0"/>
              <a:t> and </a:t>
            </a:r>
            <a:r>
              <a:rPr lang="it-IT" dirty="0" err="1"/>
              <a:t>supremacy</a:t>
            </a:r>
            <a:r>
              <a:rPr lang="it-IT" dirty="0"/>
              <a:t>)</a:t>
            </a:r>
          </a:p>
          <a:p>
            <a:pPr marL="0" indent="0">
              <a:buNone/>
            </a:pPr>
            <a:r>
              <a:rPr lang="it-IT" dirty="0"/>
              <a:t>	</a:t>
            </a:r>
            <a:r>
              <a:rPr lang="it-IT" dirty="0" err="1"/>
              <a:t>internal</a:t>
            </a:r>
            <a:r>
              <a:rPr lang="it-IT" dirty="0"/>
              <a:t> market with a social face  1986 (SEA) - </a:t>
            </a:r>
            <a:r>
              <a:rPr lang="it-IT" dirty="0" err="1"/>
              <a:t>until</a:t>
            </a:r>
            <a:r>
              <a:rPr lang="it-IT" dirty="0"/>
              <a:t> </a:t>
            </a:r>
            <a:r>
              <a:rPr lang="it-IT" dirty="0" err="1"/>
              <a:t>today</a:t>
            </a:r>
            <a:r>
              <a:rPr lang="it-IT" dirty="0"/>
              <a:t> 	(</a:t>
            </a:r>
            <a:r>
              <a:rPr lang="it-IT" dirty="0" err="1"/>
              <a:t>labour</a:t>
            </a:r>
            <a:r>
              <a:rPr lang="it-IT" dirty="0"/>
              <a:t>, non-</a:t>
            </a:r>
            <a:r>
              <a:rPr lang="it-IT" dirty="0" err="1"/>
              <a:t>discrimination</a:t>
            </a:r>
            <a:r>
              <a:rPr lang="it-IT" dirty="0"/>
              <a:t>, </a:t>
            </a:r>
            <a:r>
              <a:rPr lang="it-IT" dirty="0" err="1"/>
              <a:t>environment</a:t>
            </a:r>
            <a:r>
              <a:rPr lang="it-IT" dirty="0"/>
              <a:t>)</a:t>
            </a:r>
          </a:p>
          <a:p>
            <a:pPr marL="0" indent="0">
              <a:buNone/>
            </a:pPr>
            <a:r>
              <a:rPr lang="it-IT" dirty="0"/>
              <a:t>	global player, 2000 (</a:t>
            </a:r>
            <a:r>
              <a:rPr lang="it-IT" dirty="0" err="1"/>
              <a:t>Lisbon</a:t>
            </a:r>
            <a:r>
              <a:rPr lang="it-IT" dirty="0"/>
              <a:t> Summit) - </a:t>
            </a:r>
            <a:r>
              <a:rPr lang="it-IT" dirty="0" err="1"/>
              <a:t>until</a:t>
            </a:r>
            <a:r>
              <a:rPr lang="it-IT" dirty="0"/>
              <a:t> </a:t>
            </a:r>
            <a:r>
              <a:rPr lang="it-IT" dirty="0" err="1"/>
              <a:t>today</a:t>
            </a:r>
            <a:endParaRPr lang="it-IT" dirty="0"/>
          </a:p>
          <a:p>
            <a:r>
              <a:rPr lang="it-IT" dirty="0"/>
              <a:t>The </a:t>
            </a:r>
            <a:r>
              <a:rPr lang="it-IT" dirty="0" err="1"/>
              <a:t>colonial</a:t>
            </a:r>
            <a:r>
              <a:rPr lang="it-IT" dirty="0"/>
              <a:t> </a:t>
            </a:r>
            <a:r>
              <a:rPr lang="it-IT" dirty="0" err="1"/>
              <a:t>legacy</a:t>
            </a:r>
            <a:r>
              <a:rPr lang="it-IT" dirty="0"/>
              <a:t> – </a:t>
            </a:r>
            <a:r>
              <a:rPr lang="it-IT" dirty="0" err="1"/>
              <a:t>civilizing</a:t>
            </a:r>
            <a:r>
              <a:rPr lang="it-IT" dirty="0"/>
              <a:t> companies and </a:t>
            </a:r>
            <a:r>
              <a:rPr lang="it-IT" dirty="0" err="1"/>
              <a:t>civilizing</a:t>
            </a:r>
            <a:r>
              <a:rPr lang="it-IT" dirty="0"/>
              <a:t> </a:t>
            </a:r>
            <a:r>
              <a:rPr lang="it-IT" dirty="0" err="1"/>
              <a:t>countries</a:t>
            </a:r>
            <a:r>
              <a:rPr lang="it-IT" dirty="0"/>
              <a:t> (‘</a:t>
            </a:r>
            <a:r>
              <a:rPr lang="it-IT" dirty="0" err="1"/>
              <a:t>this</a:t>
            </a:r>
            <a:r>
              <a:rPr lang="it-IT" dirty="0"/>
              <a:t> time </a:t>
            </a:r>
            <a:r>
              <a:rPr lang="it-IT" dirty="0" err="1"/>
              <a:t>we</a:t>
            </a:r>
            <a:r>
              <a:rPr lang="it-IT" dirty="0"/>
              <a:t> </a:t>
            </a:r>
            <a:r>
              <a:rPr lang="it-IT" dirty="0" err="1"/>
              <a:t>get</a:t>
            </a:r>
            <a:r>
              <a:rPr lang="it-IT" dirty="0"/>
              <a:t> </a:t>
            </a:r>
            <a:r>
              <a:rPr lang="it-IT" dirty="0" err="1"/>
              <a:t>it</a:t>
            </a:r>
            <a:r>
              <a:rPr lang="it-IT" dirty="0"/>
              <a:t> right’)</a:t>
            </a:r>
          </a:p>
          <a:p>
            <a:endParaRPr lang="it-IT" dirty="0"/>
          </a:p>
        </p:txBody>
      </p:sp>
      <p:sp>
        <p:nvSpPr>
          <p:cNvPr id="4" name="Date Placeholder 3">
            <a:extLst>
              <a:ext uri="{FF2B5EF4-FFF2-40B4-BE49-F238E27FC236}">
                <a16:creationId xmlns:a16="http://schemas.microsoft.com/office/drawing/2014/main" id="{3E040AAF-6BC9-E240-A7C7-D72BD2CC7604}"/>
              </a:ext>
            </a:extLst>
          </p:cNvPr>
          <p:cNvSpPr>
            <a:spLocks noGrp="1"/>
          </p:cNvSpPr>
          <p:nvPr>
            <p:ph type="dt" sz="half" idx="10"/>
          </p:nvPr>
        </p:nvSpPr>
        <p:spPr/>
        <p:txBody>
          <a:bodyPr/>
          <a:lstStyle/>
          <a:p>
            <a:fld id="{02310879-2F54-364D-BD76-B6B21D728FDA}" type="datetime1">
              <a:rPr lang="it-IT" smtClean="0"/>
              <a:t>05/02/20</a:t>
            </a:fld>
            <a:endParaRPr lang="it-IT"/>
          </a:p>
        </p:txBody>
      </p:sp>
      <p:sp>
        <p:nvSpPr>
          <p:cNvPr id="5" name="Footer Placeholder 4">
            <a:extLst>
              <a:ext uri="{FF2B5EF4-FFF2-40B4-BE49-F238E27FC236}">
                <a16:creationId xmlns:a16="http://schemas.microsoft.com/office/drawing/2014/main" id="{4D3C6F22-BFDA-024A-A6C2-9180DDC09A9A}"/>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973D4900-F446-1D4E-87A4-4A9E11254C6B}"/>
              </a:ext>
            </a:extLst>
          </p:cNvPr>
          <p:cNvSpPr>
            <a:spLocks noGrp="1"/>
          </p:cNvSpPr>
          <p:nvPr>
            <p:ph type="sldNum" sz="quarter" idx="12"/>
          </p:nvPr>
        </p:nvSpPr>
        <p:spPr/>
        <p:txBody>
          <a:bodyPr/>
          <a:lstStyle/>
          <a:p>
            <a:fld id="{BCDFB97E-EDFD-7E4F-A652-F35C3412A262}" type="slidenum">
              <a:rPr lang="it-IT" smtClean="0"/>
              <a:t>5</a:t>
            </a:fld>
            <a:endParaRPr lang="it-IT"/>
          </a:p>
        </p:txBody>
      </p:sp>
    </p:spTree>
    <p:extLst>
      <p:ext uri="{BB962C8B-B14F-4D97-AF65-F5344CB8AC3E}">
        <p14:creationId xmlns:p14="http://schemas.microsoft.com/office/powerpoint/2010/main" val="433346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7EA42-D858-824C-A605-FE58362AE7C7}"/>
              </a:ext>
            </a:extLst>
          </p:cNvPr>
          <p:cNvSpPr>
            <a:spLocks noGrp="1"/>
          </p:cNvSpPr>
          <p:nvPr>
            <p:ph type="title"/>
          </p:nvPr>
        </p:nvSpPr>
        <p:spPr/>
        <p:txBody>
          <a:bodyPr/>
          <a:lstStyle/>
          <a:p>
            <a:pPr algn="ctr"/>
            <a:r>
              <a:rPr lang="it-IT" dirty="0" err="1"/>
              <a:t>What</a:t>
            </a:r>
            <a:r>
              <a:rPr lang="it-IT" dirty="0"/>
              <a:t> the EU </a:t>
            </a:r>
            <a:r>
              <a:rPr lang="it-IT" dirty="0" err="1"/>
              <a:t>does</a:t>
            </a:r>
            <a:r>
              <a:rPr lang="it-IT" dirty="0"/>
              <a:t>: </a:t>
            </a:r>
            <a:br>
              <a:rPr lang="it-IT" dirty="0"/>
            </a:br>
            <a:r>
              <a:rPr lang="it-IT" dirty="0"/>
              <a:t>  private law </a:t>
            </a:r>
            <a:r>
              <a:rPr lang="it-IT" dirty="0" err="1"/>
              <a:t>regulation</a:t>
            </a:r>
            <a:endParaRPr lang="it-IT" dirty="0"/>
          </a:p>
        </p:txBody>
      </p:sp>
      <p:sp>
        <p:nvSpPr>
          <p:cNvPr id="3" name="Content Placeholder 2">
            <a:extLst>
              <a:ext uri="{FF2B5EF4-FFF2-40B4-BE49-F238E27FC236}">
                <a16:creationId xmlns:a16="http://schemas.microsoft.com/office/drawing/2014/main" id="{96F054E1-07E2-1E44-A30C-4DACED7B35A3}"/>
              </a:ext>
            </a:extLst>
          </p:cNvPr>
          <p:cNvSpPr>
            <a:spLocks noGrp="1"/>
          </p:cNvSpPr>
          <p:nvPr>
            <p:ph idx="1"/>
          </p:nvPr>
        </p:nvSpPr>
        <p:spPr/>
        <p:txBody>
          <a:bodyPr>
            <a:noAutofit/>
          </a:bodyPr>
          <a:lstStyle/>
          <a:p>
            <a:r>
              <a:rPr lang="it-IT" sz="3200" dirty="0" err="1"/>
              <a:t>European</a:t>
            </a:r>
            <a:r>
              <a:rPr lang="it-IT" sz="3200" dirty="0"/>
              <a:t> </a:t>
            </a:r>
            <a:r>
              <a:rPr lang="it-IT" sz="3200" dirty="0" err="1"/>
              <a:t>international</a:t>
            </a:r>
            <a:r>
              <a:rPr lang="it-IT" sz="3200" dirty="0"/>
              <a:t> private law, </a:t>
            </a:r>
            <a:r>
              <a:rPr lang="it-IT" sz="3200" dirty="0" err="1"/>
              <a:t>Brussels</a:t>
            </a:r>
            <a:r>
              <a:rPr lang="it-IT" sz="3200" dirty="0"/>
              <a:t> </a:t>
            </a:r>
            <a:r>
              <a:rPr lang="it-IT" sz="3200" dirty="0" err="1"/>
              <a:t>Regulation</a:t>
            </a:r>
            <a:r>
              <a:rPr lang="it-IT" sz="3200" dirty="0"/>
              <a:t> and Rome I and Rome II</a:t>
            </a:r>
          </a:p>
          <a:p>
            <a:r>
              <a:rPr lang="it-IT" sz="3200" dirty="0"/>
              <a:t>The global </a:t>
            </a:r>
            <a:r>
              <a:rPr lang="it-IT" sz="3200" dirty="0" err="1"/>
              <a:t>reach</a:t>
            </a:r>
            <a:r>
              <a:rPr lang="it-IT" sz="3200" dirty="0"/>
              <a:t> of </a:t>
            </a:r>
            <a:r>
              <a:rPr lang="it-IT" sz="3200" dirty="0" err="1"/>
              <a:t>horizontally</a:t>
            </a:r>
            <a:r>
              <a:rPr lang="it-IT" sz="3200" dirty="0"/>
              <a:t> </a:t>
            </a:r>
            <a:r>
              <a:rPr lang="it-IT" sz="3200" dirty="0" err="1"/>
              <a:t>harmonised</a:t>
            </a:r>
            <a:r>
              <a:rPr lang="it-IT" sz="3200" dirty="0"/>
              <a:t> private law </a:t>
            </a:r>
          </a:p>
          <a:p>
            <a:r>
              <a:rPr lang="it-IT" sz="3200" dirty="0"/>
              <a:t>The global </a:t>
            </a:r>
            <a:r>
              <a:rPr lang="it-IT" sz="3200" dirty="0" err="1"/>
              <a:t>reach</a:t>
            </a:r>
            <a:r>
              <a:rPr lang="it-IT" sz="3200" dirty="0"/>
              <a:t> of </a:t>
            </a:r>
            <a:r>
              <a:rPr lang="it-IT" sz="3200" dirty="0" err="1"/>
              <a:t>vertically</a:t>
            </a:r>
            <a:r>
              <a:rPr lang="it-IT" sz="3200" dirty="0"/>
              <a:t> </a:t>
            </a:r>
            <a:r>
              <a:rPr lang="it-IT" sz="3200" dirty="0" err="1"/>
              <a:t>harmonised</a:t>
            </a:r>
            <a:r>
              <a:rPr lang="it-IT" sz="3200" dirty="0"/>
              <a:t> private in </a:t>
            </a:r>
            <a:r>
              <a:rPr lang="it-IT" sz="3200" dirty="0" err="1"/>
              <a:t>regulated</a:t>
            </a:r>
            <a:r>
              <a:rPr lang="it-IT" sz="3200" dirty="0"/>
              <a:t> </a:t>
            </a:r>
            <a:r>
              <a:rPr lang="it-IT" sz="3200" dirty="0" err="1"/>
              <a:t>markets</a:t>
            </a:r>
            <a:r>
              <a:rPr lang="it-IT" sz="3200" dirty="0"/>
              <a:t> (</a:t>
            </a:r>
            <a:r>
              <a:rPr lang="it-IT" sz="3200" dirty="0" err="1"/>
              <a:t>telecom</a:t>
            </a:r>
            <a:r>
              <a:rPr lang="it-IT" sz="3200" dirty="0"/>
              <a:t>, </a:t>
            </a:r>
            <a:r>
              <a:rPr lang="it-IT" sz="3200" dirty="0" err="1"/>
              <a:t>energy</a:t>
            </a:r>
            <a:r>
              <a:rPr lang="it-IT" sz="3200" dirty="0"/>
              <a:t>, </a:t>
            </a:r>
            <a:r>
              <a:rPr lang="it-IT" sz="3200" dirty="0" err="1"/>
              <a:t>finance</a:t>
            </a:r>
            <a:r>
              <a:rPr lang="it-IT" sz="3200" dirty="0"/>
              <a:t>, </a:t>
            </a:r>
            <a:r>
              <a:rPr lang="it-IT" sz="3200" dirty="0" err="1"/>
              <a:t>transport</a:t>
            </a:r>
            <a:r>
              <a:rPr lang="it-IT" sz="3200" dirty="0"/>
              <a:t>)</a:t>
            </a:r>
          </a:p>
          <a:p>
            <a:r>
              <a:rPr lang="it-IT" sz="3200" dirty="0"/>
              <a:t>The global </a:t>
            </a:r>
            <a:r>
              <a:rPr lang="it-IT" sz="3200" dirty="0" err="1"/>
              <a:t>reach</a:t>
            </a:r>
            <a:r>
              <a:rPr lang="it-IT" sz="3200" dirty="0"/>
              <a:t> of private </a:t>
            </a:r>
            <a:r>
              <a:rPr lang="it-IT" sz="3200" dirty="0" err="1"/>
              <a:t>ordering</a:t>
            </a:r>
            <a:r>
              <a:rPr lang="it-IT" sz="3200" dirty="0"/>
              <a:t>= private </a:t>
            </a:r>
            <a:r>
              <a:rPr lang="it-IT" sz="3200" dirty="0" err="1"/>
              <a:t>regulation</a:t>
            </a:r>
            <a:r>
              <a:rPr lang="it-IT" sz="3200" dirty="0"/>
              <a:t> (</a:t>
            </a:r>
            <a:r>
              <a:rPr lang="it-IT" sz="3200" dirty="0" err="1"/>
              <a:t>contracts</a:t>
            </a:r>
            <a:r>
              <a:rPr lang="it-IT" sz="3200" dirty="0"/>
              <a:t> in </a:t>
            </a:r>
            <a:r>
              <a:rPr lang="it-IT" sz="3200" dirty="0" err="1"/>
              <a:t>GVCs</a:t>
            </a:r>
            <a:r>
              <a:rPr lang="it-IT" sz="3200" dirty="0"/>
              <a:t>, </a:t>
            </a:r>
            <a:r>
              <a:rPr lang="it-IT" sz="3200" dirty="0" err="1"/>
              <a:t>codes</a:t>
            </a:r>
            <a:r>
              <a:rPr lang="it-IT" sz="3200" dirty="0"/>
              <a:t> of </a:t>
            </a:r>
            <a:r>
              <a:rPr lang="it-IT" sz="3200" dirty="0" err="1"/>
              <a:t>conducts</a:t>
            </a:r>
            <a:r>
              <a:rPr lang="it-IT" sz="3200" dirty="0"/>
              <a:t> and </a:t>
            </a:r>
            <a:r>
              <a:rPr lang="it-IT" sz="3200" dirty="0" err="1"/>
              <a:t>technical</a:t>
            </a:r>
            <a:r>
              <a:rPr lang="it-IT" sz="3200" dirty="0"/>
              <a:t> </a:t>
            </a:r>
            <a:r>
              <a:rPr lang="it-IT" sz="3200" dirty="0" err="1"/>
              <a:t>standards</a:t>
            </a:r>
            <a:endParaRPr lang="it-IT" sz="3200" dirty="0"/>
          </a:p>
        </p:txBody>
      </p:sp>
      <p:sp>
        <p:nvSpPr>
          <p:cNvPr id="4" name="Date Placeholder 3">
            <a:extLst>
              <a:ext uri="{FF2B5EF4-FFF2-40B4-BE49-F238E27FC236}">
                <a16:creationId xmlns:a16="http://schemas.microsoft.com/office/drawing/2014/main" id="{4F4352CC-9004-0342-A0CF-FBA03AA8A634}"/>
              </a:ext>
            </a:extLst>
          </p:cNvPr>
          <p:cNvSpPr>
            <a:spLocks noGrp="1"/>
          </p:cNvSpPr>
          <p:nvPr>
            <p:ph type="dt" sz="half" idx="10"/>
          </p:nvPr>
        </p:nvSpPr>
        <p:spPr/>
        <p:txBody>
          <a:bodyPr/>
          <a:lstStyle/>
          <a:p>
            <a:fld id="{88E3C789-896B-1F4C-BF73-CE4B66A774C1}" type="datetime1">
              <a:rPr lang="it-IT" smtClean="0"/>
              <a:t>05/02/20</a:t>
            </a:fld>
            <a:endParaRPr lang="it-IT"/>
          </a:p>
        </p:txBody>
      </p:sp>
      <p:sp>
        <p:nvSpPr>
          <p:cNvPr id="5" name="Footer Placeholder 4">
            <a:extLst>
              <a:ext uri="{FF2B5EF4-FFF2-40B4-BE49-F238E27FC236}">
                <a16:creationId xmlns:a16="http://schemas.microsoft.com/office/drawing/2014/main" id="{D1D2B1C4-EF3E-674D-BE97-222936F0E4D4}"/>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081AAA2B-5139-344A-8382-1493B1C1FCF7}"/>
              </a:ext>
            </a:extLst>
          </p:cNvPr>
          <p:cNvSpPr>
            <a:spLocks noGrp="1"/>
          </p:cNvSpPr>
          <p:nvPr>
            <p:ph type="sldNum" sz="quarter" idx="12"/>
          </p:nvPr>
        </p:nvSpPr>
        <p:spPr/>
        <p:txBody>
          <a:bodyPr/>
          <a:lstStyle/>
          <a:p>
            <a:fld id="{BCDFB97E-EDFD-7E4F-A652-F35C3412A262}" type="slidenum">
              <a:rPr lang="it-IT" smtClean="0"/>
              <a:t>6</a:t>
            </a:fld>
            <a:endParaRPr lang="it-IT"/>
          </a:p>
        </p:txBody>
      </p:sp>
    </p:spTree>
    <p:extLst>
      <p:ext uri="{BB962C8B-B14F-4D97-AF65-F5344CB8AC3E}">
        <p14:creationId xmlns:p14="http://schemas.microsoft.com/office/powerpoint/2010/main" val="4292867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3A04A-360D-1F46-AF7B-693C555B2A1E}"/>
              </a:ext>
            </a:extLst>
          </p:cNvPr>
          <p:cNvSpPr>
            <a:spLocks noGrp="1"/>
          </p:cNvSpPr>
          <p:nvPr>
            <p:ph type="title"/>
          </p:nvPr>
        </p:nvSpPr>
        <p:spPr/>
        <p:txBody>
          <a:bodyPr/>
          <a:lstStyle/>
          <a:p>
            <a:pPr algn="ctr"/>
            <a:r>
              <a:rPr lang="it-IT" dirty="0"/>
              <a:t>The EU toolbox</a:t>
            </a:r>
          </a:p>
        </p:txBody>
      </p:sp>
      <p:sp>
        <p:nvSpPr>
          <p:cNvPr id="3" name="Content Placeholder 2">
            <a:extLst>
              <a:ext uri="{FF2B5EF4-FFF2-40B4-BE49-F238E27FC236}">
                <a16:creationId xmlns:a16="http://schemas.microsoft.com/office/drawing/2014/main" id="{8FA1BF3B-274A-D14E-840F-52F3AC32B457}"/>
              </a:ext>
            </a:extLst>
          </p:cNvPr>
          <p:cNvSpPr>
            <a:spLocks noGrp="1"/>
          </p:cNvSpPr>
          <p:nvPr>
            <p:ph idx="1"/>
          </p:nvPr>
        </p:nvSpPr>
        <p:spPr/>
        <p:txBody>
          <a:bodyPr>
            <a:noAutofit/>
          </a:bodyPr>
          <a:lstStyle/>
          <a:p>
            <a:pPr marL="0" indent="0">
              <a:buNone/>
            </a:pPr>
            <a:r>
              <a:rPr lang="it-IT" sz="3200" b="1" dirty="0" err="1"/>
              <a:t>Traditional</a:t>
            </a:r>
            <a:r>
              <a:rPr lang="it-IT" sz="3200" b="1" dirty="0"/>
              <a:t> </a:t>
            </a:r>
            <a:r>
              <a:rPr lang="it-IT" sz="3200" b="1" dirty="0" err="1"/>
              <a:t>tools</a:t>
            </a:r>
            <a:r>
              <a:rPr lang="it-IT" sz="3200" b="1" dirty="0"/>
              <a:t> : </a:t>
            </a:r>
            <a:r>
              <a:rPr lang="it-IT" sz="3200" dirty="0" err="1"/>
              <a:t>European</a:t>
            </a:r>
            <a:r>
              <a:rPr lang="it-IT" sz="3200" dirty="0"/>
              <a:t> </a:t>
            </a:r>
            <a:r>
              <a:rPr lang="it-IT" sz="3200" dirty="0" err="1"/>
              <a:t>regulations</a:t>
            </a:r>
            <a:r>
              <a:rPr lang="it-IT" sz="3200" dirty="0"/>
              <a:t> and </a:t>
            </a:r>
            <a:r>
              <a:rPr lang="it-IT" sz="3200" dirty="0" err="1"/>
              <a:t>European</a:t>
            </a:r>
            <a:r>
              <a:rPr lang="it-IT" sz="3200" dirty="0"/>
              <a:t> </a:t>
            </a:r>
            <a:r>
              <a:rPr lang="it-IT" sz="3200" dirty="0" err="1"/>
              <a:t>directives</a:t>
            </a:r>
            <a:r>
              <a:rPr lang="it-IT" sz="3200" dirty="0"/>
              <a:t> </a:t>
            </a:r>
          </a:p>
          <a:p>
            <a:pPr marL="0" indent="0">
              <a:buNone/>
            </a:pPr>
            <a:r>
              <a:rPr lang="it-IT" sz="3200" b="1" dirty="0"/>
              <a:t>Private law underground </a:t>
            </a:r>
          </a:p>
          <a:p>
            <a:r>
              <a:rPr lang="it-IT" sz="3200" dirty="0"/>
              <a:t>Co-</a:t>
            </a:r>
            <a:r>
              <a:rPr lang="it-IT" sz="3200" dirty="0" err="1"/>
              <a:t>Regulation</a:t>
            </a:r>
            <a:r>
              <a:rPr lang="it-IT" sz="3200" dirty="0"/>
              <a:t>: new </a:t>
            </a:r>
            <a:r>
              <a:rPr lang="it-IT" sz="3200" dirty="0" err="1"/>
              <a:t>approach</a:t>
            </a:r>
            <a:r>
              <a:rPr lang="it-IT" sz="3200" dirty="0"/>
              <a:t> on </a:t>
            </a:r>
            <a:r>
              <a:rPr lang="it-IT" sz="3200" dirty="0" err="1"/>
              <a:t>technical</a:t>
            </a:r>
            <a:r>
              <a:rPr lang="it-IT" sz="3200" dirty="0"/>
              <a:t> </a:t>
            </a:r>
            <a:r>
              <a:rPr lang="it-IT" sz="3200" dirty="0" err="1"/>
              <a:t>standards</a:t>
            </a:r>
            <a:r>
              <a:rPr lang="it-IT" sz="3200" dirty="0"/>
              <a:t>: </a:t>
            </a:r>
            <a:r>
              <a:rPr lang="it-IT" sz="3200" dirty="0" err="1"/>
              <a:t>regulated</a:t>
            </a:r>
            <a:r>
              <a:rPr lang="it-IT" sz="3200" dirty="0"/>
              <a:t> </a:t>
            </a:r>
            <a:r>
              <a:rPr lang="it-IT" sz="3200" dirty="0" err="1"/>
              <a:t>markets</a:t>
            </a:r>
            <a:r>
              <a:rPr lang="it-IT" sz="3200" dirty="0"/>
              <a:t> and the Banking Union</a:t>
            </a:r>
          </a:p>
          <a:p>
            <a:r>
              <a:rPr lang="it-IT" sz="3200" dirty="0"/>
              <a:t>Technical </a:t>
            </a:r>
            <a:r>
              <a:rPr lang="it-IT" sz="3200" dirty="0" err="1"/>
              <a:t>standards</a:t>
            </a:r>
            <a:r>
              <a:rPr lang="it-IT" sz="3200" dirty="0"/>
              <a:t>: </a:t>
            </a:r>
            <a:r>
              <a:rPr lang="it-IT" sz="3200" dirty="0" err="1"/>
              <a:t>European</a:t>
            </a:r>
            <a:r>
              <a:rPr lang="it-IT" sz="3200" dirty="0"/>
              <a:t> business </a:t>
            </a:r>
            <a:r>
              <a:rPr lang="it-IT" sz="3200" dirty="0" err="1"/>
              <a:t>associations</a:t>
            </a:r>
            <a:r>
              <a:rPr lang="it-IT" sz="3200" dirty="0"/>
              <a:t> CEN, CENELEC and ETSI</a:t>
            </a:r>
          </a:p>
          <a:p>
            <a:r>
              <a:rPr lang="it-IT" sz="3200" dirty="0"/>
              <a:t>Private </a:t>
            </a:r>
            <a:r>
              <a:rPr lang="it-IT" sz="3200" dirty="0" err="1"/>
              <a:t>regulation</a:t>
            </a:r>
            <a:r>
              <a:rPr lang="it-IT" sz="3200" dirty="0"/>
              <a:t>: </a:t>
            </a:r>
            <a:r>
              <a:rPr lang="it-IT" sz="3200" dirty="0" err="1"/>
              <a:t>Codes</a:t>
            </a:r>
            <a:r>
              <a:rPr lang="it-IT" sz="3200" dirty="0"/>
              <a:t> of </a:t>
            </a:r>
            <a:r>
              <a:rPr lang="it-IT" sz="3200" dirty="0" err="1"/>
              <a:t>Conduct</a:t>
            </a:r>
            <a:r>
              <a:rPr lang="it-IT" sz="3200" dirty="0"/>
              <a:t>, Standard </a:t>
            </a:r>
            <a:r>
              <a:rPr lang="it-IT" sz="3200" dirty="0" err="1"/>
              <a:t>Terms</a:t>
            </a:r>
            <a:endParaRPr lang="it-IT" sz="3200" dirty="0"/>
          </a:p>
        </p:txBody>
      </p:sp>
      <p:sp>
        <p:nvSpPr>
          <p:cNvPr id="4" name="Date Placeholder 3">
            <a:extLst>
              <a:ext uri="{FF2B5EF4-FFF2-40B4-BE49-F238E27FC236}">
                <a16:creationId xmlns:a16="http://schemas.microsoft.com/office/drawing/2014/main" id="{43AB20A6-C8F3-2D42-9627-143CD1B86A83}"/>
              </a:ext>
            </a:extLst>
          </p:cNvPr>
          <p:cNvSpPr>
            <a:spLocks noGrp="1"/>
          </p:cNvSpPr>
          <p:nvPr>
            <p:ph type="dt" sz="half" idx="10"/>
          </p:nvPr>
        </p:nvSpPr>
        <p:spPr/>
        <p:txBody>
          <a:bodyPr/>
          <a:lstStyle/>
          <a:p>
            <a:fld id="{973A3427-1F58-394B-985D-7013A5B2A566}" type="datetime1">
              <a:rPr lang="it-IT" smtClean="0"/>
              <a:t>05/02/20</a:t>
            </a:fld>
            <a:endParaRPr lang="it-IT"/>
          </a:p>
        </p:txBody>
      </p:sp>
      <p:sp>
        <p:nvSpPr>
          <p:cNvPr id="5" name="Footer Placeholder 4">
            <a:extLst>
              <a:ext uri="{FF2B5EF4-FFF2-40B4-BE49-F238E27FC236}">
                <a16:creationId xmlns:a16="http://schemas.microsoft.com/office/drawing/2014/main" id="{F216BE4C-A631-3B42-8053-D5503FB7E04F}"/>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DA2A4F94-F84D-BA4D-A285-3FAC37012446}"/>
              </a:ext>
            </a:extLst>
          </p:cNvPr>
          <p:cNvSpPr>
            <a:spLocks noGrp="1"/>
          </p:cNvSpPr>
          <p:nvPr>
            <p:ph type="sldNum" sz="quarter" idx="12"/>
          </p:nvPr>
        </p:nvSpPr>
        <p:spPr/>
        <p:txBody>
          <a:bodyPr/>
          <a:lstStyle/>
          <a:p>
            <a:fld id="{BCDFB97E-EDFD-7E4F-A652-F35C3412A262}" type="slidenum">
              <a:rPr lang="it-IT" smtClean="0"/>
              <a:t>7</a:t>
            </a:fld>
            <a:endParaRPr lang="it-IT"/>
          </a:p>
        </p:txBody>
      </p:sp>
    </p:spTree>
    <p:extLst>
      <p:ext uri="{BB962C8B-B14F-4D97-AF65-F5344CB8AC3E}">
        <p14:creationId xmlns:p14="http://schemas.microsoft.com/office/powerpoint/2010/main" val="415556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2A890-F534-854C-99C1-6EAD48007021}"/>
              </a:ext>
            </a:extLst>
          </p:cNvPr>
          <p:cNvSpPr>
            <a:spLocks noGrp="1"/>
          </p:cNvSpPr>
          <p:nvPr>
            <p:ph type="title"/>
          </p:nvPr>
        </p:nvSpPr>
        <p:spPr/>
        <p:txBody>
          <a:bodyPr/>
          <a:lstStyle/>
          <a:p>
            <a:pPr algn="ctr"/>
            <a:r>
              <a:rPr lang="it-IT" dirty="0"/>
              <a:t>On the Global Reach </a:t>
            </a:r>
            <a:r>
              <a:rPr lang="it-IT" dirty="0" err="1"/>
              <a:t>J</a:t>
            </a:r>
            <a:r>
              <a:rPr lang="it-IT" dirty="0"/>
              <a:t>. Scott + A. Bradford</a:t>
            </a:r>
          </a:p>
        </p:txBody>
      </p:sp>
      <p:sp>
        <p:nvSpPr>
          <p:cNvPr id="3" name="Content Placeholder 2">
            <a:extLst>
              <a:ext uri="{FF2B5EF4-FFF2-40B4-BE49-F238E27FC236}">
                <a16:creationId xmlns:a16="http://schemas.microsoft.com/office/drawing/2014/main" id="{43B9856E-9129-6041-9C16-A97DF6CF8D94}"/>
              </a:ext>
            </a:extLst>
          </p:cNvPr>
          <p:cNvSpPr>
            <a:spLocks noGrp="1"/>
          </p:cNvSpPr>
          <p:nvPr>
            <p:ph idx="1"/>
          </p:nvPr>
        </p:nvSpPr>
        <p:spPr/>
        <p:txBody>
          <a:bodyPr>
            <a:noAutofit/>
          </a:bodyPr>
          <a:lstStyle/>
          <a:p>
            <a:r>
              <a:rPr lang="en-US" sz="3600" i="1" dirty="0"/>
              <a:t>Extraterritoriality: </a:t>
            </a:r>
            <a:r>
              <a:rPr lang="en-US" sz="3600" dirty="0"/>
              <a:t>application of EU law beyond its borders triggered by something other than the territorial connection with the EU </a:t>
            </a:r>
          </a:p>
          <a:p>
            <a:r>
              <a:rPr lang="en-US" sz="3600" i="1" dirty="0"/>
              <a:t>Territorial extension:</a:t>
            </a:r>
            <a:r>
              <a:rPr lang="en-US" sz="3600" dirty="0"/>
              <a:t> EU rules are applied to foreign conduct because of the territorial connection to the EU</a:t>
            </a:r>
          </a:p>
          <a:p>
            <a:r>
              <a:rPr lang="en-US" sz="3600" dirty="0"/>
              <a:t>The </a:t>
            </a:r>
            <a:r>
              <a:rPr lang="en-US" sz="3600" i="1" dirty="0"/>
              <a:t>Brussels effect: </a:t>
            </a:r>
            <a:r>
              <a:rPr lang="en-US" sz="3600" dirty="0"/>
              <a:t>third countries </a:t>
            </a:r>
            <a:r>
              <a:rPr lang="en-US" sz="3600" dirty="0" err="1"/>
              <a:t>overcomply</a:t>
            </a:r>
            <a:r>
              <a:rPr lang="en-US" sz="3600" dirty="0"/>
              <a:t> with EU law even if not legally required</a:t>
            </a:r>
            <a:endParaRPr lang="it-IT" sz="3600" dirty="0"/>
          </a:p>
        </p:txBody>
      </p:sp>
      <p:sp>
        <p:nvSpPr>
          <p:cNvPr id="4" name="Date Placeholder 3">
            <a:extLst>
              <a:ext uri="{FF2B5EF4-FFF2-40B4-BE49-F238E27FC236}">
                <a16:creationId xmlns:a16="http://schemas.microsoft.com/office/drawing/2014/main" id="{E2812F0D-75BC-4244-A908-D36C91ED0011}"/>
              </a:ext>
            </a:extLst>
          </p:cNvPr>
          <p:cNvSpPr>
            <a:spLocks noGrp="1"/>
          </p:cNvSpPr>
          <p:nvPr>
            <p:ph type="dt" sz="half" idx="10"/>
          </p:nvPr>
        </p:nvSpPr>
        <p:spPr/>
        <p:txBody>
          <a:bodyPr/>
          <a:lstStyle/>
          <a:p>
            <a:fld id="{4D4C24E2-B1EA-9B4E-B9B5-8DCC739B0E10}" type="datetime1">
              <a:rPr lang="it-IT" smtClean="0"/>
              <a:t>05/02/20</a:t>
            </a:fld>
            <a:endParaRPr lang="it-IT"/>
          </a:p>
        </p:txBody>
      </p:sp>
      <p:sp>
        <p:nvSpPr>
          <p:cNvPr id="5" name="Footer Placeholder 4">
            <a:extLst>
              <a:ext uri="{FF2B5EF4-FFF2-40B4-BE49-F238E27FC236}">
                <a16:creationId xmlns:a16="http://schemas.microsoft.com/office/drawing/2014/main" id="{2C2E4691-7E43-3149-8603-0F37E75DA17E}"/>
              </a:ext>
            </a:extLst>
          </p:cNvPr>
          <p:cNvSpPr>
            <a:spLocks noGrp="1"/>
          </p:cNvSpPr>
          <p:nvPr>
            <p:ph type="ftr" sz="quarter" idx="11"/>
          </p:nvPr>
        </p:nvSpPr>
        <p:spPr/>
        <p:txBody>
          <a:bodyPr/>
          <a:lstStyle/>
          <a:p>
            <a:r>
              <a:rPr lang="it-IT"/>
              <a:t>Hans Micklitz The EU as regulator in private law </a:t>
            </a:r>
          </a:p>
        </p:txBody>
      </p:sp>
      <p:sp>
        <p:nvSpPr>
          <p:cNvPr id="6" name="Slide Number Placeholder 5">
            <a:extLst>
              <a:ext uri="{FF2B5EF4-FFF2-40B4-BE49-F238E27FC236}">
                <a16:creationId xmlns:a16="http://schemas.microsoft.com/office/drawing/2014/main" id="{40A87C29-0D6D-A84E-93E3-AC0B1CDF44A2}"/>
              </a:ext>
            </a:extLst>
          </p:cNvPr>
          <p:cNvSpPr>
            <a:spLocks noGrp="1"/>
          </p:cNvSpPr>
          <p:nvPr>
            <p:ph type="sldNum" sz="quarter" idx="12"/>
          </p:nvPr>
        </p:nvSpPr>
        <p:spPr/>
        <p:txBody>
          <a:bodyPr/>
          <a:lstStyle/>
          <a:p>
            <a:fld id="{BCDFB97E-EDFD-7E4F-A652-F35C3412A262}" type="slidenum">
              <a:rPr lang="it-IT" smtClean="0"/>
              <a:t>8</a:t>
            </a:fld>
            <a:endParaRPr lang="it-IT"/>
          </a:p>
        </p:txBody>
      </p:sp>
    </p:spTree>
    <p:extLst>
      <p:ext uri="{BB962C8B-B14F-4D97-AF65-F5344CB8AC3E}">
        <p14:creationId xmlns:p14="http://schemas.microsoft.com/office/powerpoint/2010/main" val="1384292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2F229-7D69-7A4D-AD01-CF2CB2D10151}"/>
              </a:ext>
            </a:extLst>
          </p:cNvPr>
          <p:cNvSpPr>
            <a:spLocks noGrp="1"/>
          </p:cNvSpPr>
          <p:nvPr>
            <p:ph type="title"/>
          </p:nvPr>
        </p:nvSpPr>
        <p:spPr/>
        <p:txBody>
          <a:bodyPr/>
          <a:lstStyle/>
          <a:p>
            <a:pPr algn="ctr"/>
            <a:r>
              <a:rPr lang="it-IT" dirty="0"/>
              <a:t>The Global Reach of </a:t>
            </a:r>
            <a:r>
              <a:rPr lang="it-IT" dirty="0" err="1"/>
              <a:t>European</a:t>
            </a:r>
            <a:r>
              <a:rPr lang="it-IT" dirty="0"/>
              <a:t> </a:t>
            </a:r>
            <a:r>
              <a:rPr lang="it-IT" dirty="0" err="1"/>
              <a:t>Regulatory</a:t>
            </a:r>
            <a:r>
              <a:rPr lang="it-IT" dirty="0"/>
              <a:t> Private Law </a:t>
            </a:r>
          </a:p>
        </p:txBody>
      </p:sp>
      <p:graphicFrame>
        <p:nvGraphicFramePr>
          <p:cNvPr id="5" name="Content Placeholder 4">
            <a:extLst>
              <a:ext uri="{FF2B5EF4-FFF2-40B4-BE49-F238E27FC236}">
                <a16:creationId xmlns:a16="http://schemas.microsoft.com/office/drawing/2014/main" id="{74DD5735-2DDC-1E42-9D56-4C62CFC3F495}"/>
              </a:ext>
            </a:extLst>
          </p:cNvPr>
          <p:cNvGraphicFramePr>
            <a:graphicFrameLocks noGrp="1"/>
          </p:cNvGraphicFramePr>
          <p:nvPr>
            <p:ph idx="1"/>
            <p:extLst>
              <p:ext uri="{D42A27DB-BD31-4B8C-83A1-F6EECF244321}">
                <p14:modId xmlns:p14="http://schemas.microsoft.com/office/powerpoint/2010/main" val="3356811104"/>
              </p:ext>
            </p:extLst>
          </p:nvPr>
        </p:nvGraphicFramePr>
        <p:xfrm>
          <a:off x="838200" y="1576137"/>
          <a:ext cx="10515600" cy="4780212"/>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075805574"/>
                    </a:ext>
                  </a:extLst>
                </a:gridCol>
                <a:gridCol w="2628900">
                  <a:extLst>
                    <a:ext uri="{9D8B030D-6E8A-4147-A177-3AD203B41FA5}">
                      <a16:colId xmlns:a16="http://schemas.microsoft.com/office/drawing/2014/main" val="3881003066"/>
                    </a:ext>
                  </a:extLst>
                </a:gridCol>
                <a:gridCol w="2628900">
                  <a:extLst>
                    <a:ext uri="{9D8B030D-6E8A-4147-A177-3AD203B41FA5}">
                      <a16:colId xmlns:a16="http://schemas.microsoft.com/office/drawing/2014/main" val="3899434194"/>
                    </a:ext>
                  </a:extLst>
                </a:gridCol>
                <a:gridCol w="2628900">
                  <a:extLst>
                    <a:ext uri="{9D8B030D-6E8A-4147-A177-3AD203B41FA5}">
                      <a16:colId xmlns:a16="http://schemas.microsoft.com/office/drawing/2014/main" val="1202488658"/>
                    </a:ext>
                  </a:extLst>
                </a:gridCol>
              </a:tblGrid>
              <a:tr h="1004463">
                <a:tc>
                  <a:txBody>
                    <a:bodyPr/>
                    <a:lstStyle/>
                    <a:p>
                      <a:pPr>
                        <a:spcBef>
                          <a:spcPts val="300"/>
                        </a:spcBef>
                        <a:spcAft>
                          <a:spcPts val="300"/>
                        </a:spcAft>
                      </a:pPr>
                      <a:endParaRPr lang="it-IT" dirty="0"/>
                    </a:p>
                  </a:txBody>
                  <a:tcPr/>
                </a:tc>
                <a:tc>
                  <a:txBody>
                    <a:bodyPr/>
                    <a:lstStyle/>
                    <a:p>
                      <a:pPr>
                        <a:spcBef>
                          <a:spcPts val="300"/>
                        </a:spcBef>
                        <a:spcAft>
                          <a:spcPts val="300"/>
                        </a:spcAft>
                      </a:pPr>
                      <a:r>
                        <a:rPr lang="it-IT" dirty="0" err="1"/>
                        <a:t>Extraterritoriality</a:t>
                      </a:r>
                      <a:r>
                        <a:rPr lang="it-IT" dirty="0"/>
                        <a:t> </a:t>
                      </a:r>
                    </a:p>
                    <a:p>
                      <a:pPr>
                        <a:spcBef>
                          <a:spcPts val="300"/>
                        </a:spcBef>
                        <a:spcAft>
                          <a:spcPts val="300"/>
                        </a:spcAft>
                      </a:pPr>
                      <a:r>
                        <a:rPr lang="it-IT" dirty="0"/>
                        <a:t>No </a:t>
                      </a:r>
                      <a:r>
                        <a:rPr lang="it-IT" dirty="0" err="1"/>
                        <a:t>territorial</a:t>
                      </a:r>
                      <a:r>
                        <a:rPr lang="it-IT" dirty="0"/>
                        <a:t> connection </a:t>
                      </a:r>
                      <a:r>
                        <a:rPr lang="it-IT" dirty="0" err="1"/>
                        <a:t>Kiobel</a:t>
                      </a:r>
                      <a:r>
                        <a:rPr lang="it-IT" dirty="0"/>
                        <a:t>?</a:t>
                      </a:r>
                    </a:p>
                  </a:txBody>
                  <a:tcPr/>
                </a:tc>
                <a:tc>
                  <a:txBody>
                    <a:bodyPr/>
                    <a:lstStyle/>
                    <a:p>
                      <a:pPr>
                        <a:spcBef>
                          <a:spcPts val="300"/>
                        </a:spcBef>
                        <a:spcAft>
                          <a:spcPts val="300"/>
                        </a:spcAft>
                      </a:pPr>
                      <a:r>
                        <a:rPr lang="it-IT" dirty="0" err="1"/>
                        <a:t>territorial</a:t>
                      </a:r>
                      <a:r>
                        <a:rPr lang="it-IT" dirty="0"/>
                        <a:t> </a:t>
                      </a:r>
                      <a:r>
                        <a:rPr lang="it-IT" dirty="0" err="1"/>
                        <a:t>extension</a:t>
                      </a:r>
                      <a:endParaRPr lang="it-IT" dirty="0"/>
                    </a:p>
                    <a:p>
                      <a:pPr>
                        <a:spcBef>
                          <a:spcPts val="300"/>
                        </a:spcBef>
                        <a:spcAft>
                          <a:spcPts val="300"/>
                        </a:spcAft>
                      </a:pPr>
                      <a:r>
                        <a:rPr lang="it-IT" dirty="0" err="1"/>
                        <a:t>Territorial</a:t>
                      </a:r>
                      <a:r>
                        <a:rPr lang="it-IT" dirty="0"/>
                        <a:t> connection to </a:t>
                      </a:r>
                      <a:r>
                        <a:rPr lang="it-IT" dirty="0" err="1"/>
                        <a:t>foreign</a:t>
                      </a:r>
                      <a:r>
                        <a:rPr lang="it-IT" dirty="0"/>
                        <a:t> </a:t>
                      </a:r>
                      <a:r>
                        <a:rPr lang="it-IT" dirty="0" err="1"/>
                        <a:t>conduct</a:t>
                      </a:r>
                      <a:endParaRPr lang="it-IT" dirty="0"/>
                    </a:p>
                  </a:txBody>
                  <a:tcPr/>
                </a:tc>
                <a:tc>
                  <a:txBody>
                    <a:bodyPr/>
                    <a:lstStyle/>
                    <a:p>
                      <a:pPr>
                        <a:spcBef>
                          <a:spcPts val="300"/>
                        </a:spcBef>
                        <a:spcAft>
                          <a:spcPts val="300"/>
                        </a:spcAft>
                      </a:pPr>
                      <a:r>
                        <a:rPr lang="it-IT" dirty="0" err="1"/>
                        <a:t>Brussels</a:t>
                      </a:r>
                      <a:r>
                        <a:rPr lang="it-IT" dirty="0"/>
                        <a:t> </a:t>
                      </a:r>
                      <a:r>
                        <a:rPr lang="it-IT" dirty="0" err="1"/>
                        <a:t>effect</a:t>
                      </a:r>
                      <a:endParaRPr lang="it-IT" dirty="0"/>
                    </a:p>
                    <a:p>
                      <a:pPr>
                        <a:spcBef>
                          <a:spcPts val="300"/>
                        </a:spcBef>
                        <a:spcAft>
                          <a:spcPts val="300"/>
                        </a:spcAft>
                      </a:pPr>
                      <a:r>
                        <a:rPr lang="it-IT" dirty="0" err="1"/>
                        <a:t>Overcompliance</a:t>
                      </a:r>
                      <a:r>
                        <a:rPr lang="it-IT" dirty="0"/>
                        <a:t> with EU law and </a:t>
                      </a:r>
                      <a:r>
                        <a:rPr lang="it-IT" dirty="0" err="1"/>
                        <a:t>standards</a:t>
                      </a:r>
                      <a:endParaRPr lang="it-IT" dirty="0"/>
                    </a:p>
                  </a:txBody>
                  <a:tcPr/>
                </a:tc>
                <a:extLst>
                  <a:ext uri="{0D108BD9-81ED-4DB2-BD59-A6C34878D82A}">
                    <a16:rowId xmlns:a16="http://schemas.microsoft.com/office/drawing/2014/main" val="80062611"/>
                  </a:ext>
                </a:extLst>
              </a:tr>
              <a:tr h="726304">
                <a:tc>
                  <a:txBody>
                    <a:bodyPr/>
                    <a:lstStyle/>
                    <a:p>
                      <a:pPr>
                        <a:spcBef>
                          <a:spcPts val="300"/>
                        </a:spcBef>
                        <a:spcAft>
                          <a:spcPts val="300"/>
                        </a:spcAft>
                      </a:pPr>
                      <a:r>
                        <a:rPr lang="it-IT" dirty="0"/>
                        <a:t>International private law</a:t>
                      </a:r>
                    </a:p>
                  </a:txBody>
                  <a:tcPr/>
                </a:tc>
                <a:tc>
                  <a:txBody>
                    <a:bodyPr/>
                    <a:lstStyle/>
                    <a:p>
                      <a:pPr>
                        <a:spcBef>
                          <a:spcPts val="300"/>
                        </a:spcBef>
                        <a:spcAft>
                          <a:spcPts val="300"/>
                        </a:spcAft>
                      </a:pPr>
                      <a:endParaRPr lang="it-IT"/>
                    </a:p>
                  </a:txBody>
                  <a:tcPr/>
                </a:tc>
                <a:tc>
                  <a:txBody>
                    <a:bodyPr/>
                    <a:lstStyle/>
                    <a:p>
                      <a:pPr algn="ctr">
                        <a:spcBef>
                          <a:spcPts val="300"/>
                        </a:spcBef>
                        <a:spcAft>
                          <a:spcPts val="300"/>
                        </a:spcAft>
                      </a:pPr>
                      <a:r>
                        <a:rPr lang="it-IT" dirty="0"/>
                        <a:t>CJEU </a:t>
                      </a:r>
                      <a:r>
                        <a:rPr lang="it-IT" dirty="0" err="1"/>
                        <a:t>Brussels</a:t>
                      </a:r>
                      <a:r>
                        <a:rPr lang="it-IT" dirty="0"/>
                        <a:t> </a:t>
                      </a:r>
                      <a:r>
                        <a:rPr lang="it-IT" dirty="0" err="1"/>
                        <a:t>Regulation</a:t>
                      </a:r>
                      <a:endParaRPr lang="it-IT" dirty="0"/>
                    </a:p>
                    <a:p>
                      <a:pPr algn="ctr">
                        <a:spcBef>
                          <a:spcPts val="300"/>
                        </a:spcBef>
                        <a:spcAft>
                          <a:spcPts val="300"/>
                        </a:spcAft>
                      </a:pPr>
                      <a:r>
                        <a:rPr lang="it-IT" dirty="0" err="1"/>
                        <a:t>Eg</a:t>
                      </a:r>
                      <a:r>
                        <a:rPr lang="it-IT" dirty="0"/>
                        <a:t>. West </a:t>
                      </a:r>
                      <a:r>
                        <a:rPr lang="it-IT" dirty="0" err="1"/>
                        <a:t>Tanker</a:t>
                      </a:r>
                      <a:endParaRPr lang="it-IT" dirty="0"/>
                    </a:p>
                  </a:txBody>
                  <a:tcPr/>
                </a:tc>
                <a:tc>
                  <a:txBody>
                    <a:bodyPr/>
                    <a:lstStyle/>
                    <a:p>
                      <a:pPr>
                        <a:spcBef>
                          <a:spcPts val="300"/>
                        </a:spcBef>
                        <a:spcAft>
                          <a:spcPts val="300"/>
                        </a:spcAft>
                      </a:pPr>
                      <a:endParaRPr lang="it-IT" dirty="0"/>
                    </a:p>
                  </a:txBody>
                  <a:tcPr/>
                </a:tc>
                <a:extLst>
                  <a:ext uri="{0D108BD9-81ED-4DB2-BD59-A6C34878D82A}">
                    <a16:rowId xmlns:a16="http://schemas.microsoft.com/office/drawing/2014/main" val="884505386"/>
                  </a:ext>
                </a:extLst>
              </a:tr>
              <a:tr h="649037">
                <a:tc>
                  <a:txBody>
                    <a:bodyPr/>
                    <a:lstStyle/>
                    <a:p>
                      <a:pPr>
                        <a:spcBef>
                          <a:spcPts val="300"/>
                        </a:spcBef>
                        <a:spcAft>
                          <a:spcPts val="300"/>
                        </a:spcAft>
                      </a:pPr>
                      <a:r>
                        <a:rPr lang="it-IT" dirty="0" err="1"/>
                        <a:t>horizontally</a:t>
                      </a:r>
                      <a:r>
                        <a:rPr lang="it-IT" dirty="0"/>
                        <a:t> </a:t>
                      </a:r>
                      <a:r>
                        <a:rPr lang="it-IT" dirty="0" err="1"/>
                        <a:t>harmonised</a:t>
                      </a:r>
                      <a:r>
                        <a:rPr lang="it-IT" dirty="0"/>
                        <a:t> private </a:t>
                      </a:r>
                      <a:r>
                        <a:rPr lang="it-IT" dirty="0" err="1"/>
                        <a:t>rules</a:t>
                      </a:r>
                      <a:endParaRPr lang="it-IT" dirty="0"/>
                    </a:p>
                  </a:txBody>
                  <a:tcPr/>
                </a:tc>
                <a:tc>
                  <a:txBody>
                    <a:bodyPr/>
                    <a:lstStyle/>
                    <a:p>
                      <a:pPr algn="ctr">
                        <a:spcBef>
                          <a:spcPts val="300"/>
                        </a:spcBef>
                        <a:spcAft>
                          <a:spcPts val="300"/>
                        </a:spcAft>
                      </a:pPr>
                      <a:r>
                        <a:rPr lang="it-IT" dirty="0"/>
                        <a:t>EU </a:t>
                      </a:r>
                      <a:r>
                        <a:rPr lang="it-IT" dirty="0" err="1"/>
                        <a:t>tort</a:t>
                      </a:r>
                      <a:r>
                        <a:rPr lang="it-IT" dirty="0"/>
                        <a:t> law?</a:t>
                      </a:r>
                    </a:p>
                  </a:txBody>
                  <a:tcPr/>
                </a:tc>
                <a:tc>
                  <a:txBody>
                    <a:bodyPr/>
                    <a:lstStyle/>
                    <a:p>
                      <a:pPr algn="ctr">
                        <a:spcBef>
                          <a:spcPts val="300"/>
                        </a:spcBef>
                        <a:spcAft>
                          <a:spcPts val="300"/>
                        </a:spcAft>
                      </a:pPr>
                      <a:r>
                        <a:rPr lang="it-IT" dirty="0"/>
                        <a:t>CJEU </a:t>
                      </a:r>
                      <a:r>
                        <a:rPr lang="it-IT" dirty="0" err="1"/>
                        <a:t>Ingmar</a:t>
                      </a:r>
                      <a:endParaRPr lang="it-IT" dirty="0"/>
                    </a:p>
                  </a:txBody>
                  <a:tcPr/>
                </a:tc>
                <a:tc>
                  <a:txBody>
                    <a:bodyPr/>
                    <a:lstStyle/>
                    <a:p>
                      <a:pPr>
                        <a:spcBef>
                          <a:spcPts val="300"/>
                        </a:spcBef>
                        <a:spcAft>
                          <a:spcPts val="300"/>
                        </a:spcAft>
                      </a:pPr>
                      <a:endParaRPr lang="it-IT" dirty="0"/>
                    </a:p>
                  </a:txBody>
                  <a:tcPr/>
                </a:tc>
                <a:extLst>
                  <a:ext uri="{0D108BD9-81ED-4DB2-BD59-A6C34878D82A}">
                    <a16:rowId xmlns:a16="http://schemas.microsoft.com/office/drawing/2014/main" val="3452389743"/>
                  </a:ext>
                </a:extLst>
              </a:tr>
              <a:tr h="649037">
                <a:tc>
                  <a:txBody>
                    <a:bodyPr/>
                    <a:lstStyle/>
                    <a:p>
                      <a:pPr>
                        <a:spcBef>
                          <a:spcPts val="300"/>
                        </a:spcBef>
                        <a:spcAft>
                          <a:spcPts val="300"/>
                        </a:spcAft>
                      </a:pPr>
                      <a:r>
                        <a:rPr lang="it-IT" dirty="0" err="1"/>
                        <a:t>Vertically</a:t>
                      </a:r>
                      <a:r>
                        <a:rPr lang="it-IT" dirty="0"/>
                        <a:t> </a:t>
                      </a:r>
                      <a:r>
                        <a:rPr lang="it-IT" dirty="0" err="1"/>
                        <a:t>harmonised</a:t>
                      </a:r>
                      <a:r>
                        <a:rPr lang="it-IT" dirty="0"/>
                        <a:t> </a:t>
                      </a:r>
                      <a:r>
                        <a:rPr lang="it-IT" dirty="0" err="1"/>
                        <a:t>rules</a:t>
                      </a:r>
                      <a:r>
                        <a:rPr lang="it-IT" dirty="0"/>
                        <a:t> in </a:t>
                      </a:r>
                      <a:r>
                        <a:rPr lang="it-IT" dirty="0" err="1"/>
                        <a:t>regulated</a:t>
                      </a:r>
                      <a:r>
                        <a:rPr lang="it-IT" dirty="0"/>
                        <a:t> </a:t>
                      </a:r>
                      <a:r>
                        <a:rPr lang="it-IT" dirty="0" err="1"/>
                        <a:t>markets</a:t>
                      </a:r>
                      <a:endParaRPr lang="it-IT" dirty="0"/>
                    </a:p>
                  </a:txBody>
                  <a:tcPr/>
                </a:tc>
                <a:tc>
                  <a:txBody>
                    <a:bodyPr/>
                    <a:lstStyle/>
                    <a:p>
                      <a:pPr algn="ctr">
                        <a:spcBef>
                          <a:spcPts val="300"/>
                        </a:spcBef>
                        <a:spcAft>
                          <a:spcPts val="300"/>
                        </a:spcAft>
                      </a:pPr>
                      <a:endParaRPr lang="it-IT" dirty="0"/>
                    </a:p>
                  </a:txBody>
                  <a:tcPr/>
                </a:tc>
                <a:tc>
                  <a:txBody>
                    <a:bodyPr/>
                    <a:lstStyle/>
                    <a:p>
                      <a:pPr algn="ctr">
                        <a:spcBef>
                          <a:spcPts val="300"/>
                        </a:spcBef>
                        <a:spcAft>
                          <a:spcPts val="300"/>
                        </a:spcAft>
                      </a:pPr>
                      <a:r>
                        <a:rPr lang="it-IT" dirty="0" err="1"/>
                        <a:t>European</a:t>
                      </a:r>
                      <a:r>
                        <a:rPr lang="it-IT" dirty="0"/>
                        <a:t> </a:t>
                      </a:r>
                      <a:r>
                        <a:rPr lang="it-IT" dirty="0" err="1"/>
                        <a:t>agencies</a:t>
                      </a:r>
                      <a:r>
                        <a:rPr lang="it-IT" dirty="0"/>
                        <a:t> and </a:t>
                      </a:r>
                      <a:r>
                        <a:rPr lang="it-IT" dirty="0" err="1"/>
                        <a:t>European</a:t>
                      </a:r>
                      <a:r>
                        <a:rPr lang="it-IT" dirty="0"/>
                        <a:t> </a:t>
                      </a:r>
                      <a:r>
                        <a:rPr lang="it-IT" dirty="0" err="1"/>
                        <a:t>Commission</a:t>
                      </a:r>
                      <a:r>
                        <a:rPr lang="it-IT" dirty="0"/>
                        <a:t>?</a:t>
                      </a:r>
                    </a:p>
                  </a:txBody>
                  <a:tcPr/>
                </a:tc>
                <a:tc>
                  <a:txBody>
                    <a:bodyPr/>
                    <a:lstStyle/>
                    <a:p>
                      <a:pPr algn="ctr">
                        <a:spcBef>
                          <a:spcPts val="300"/>
                        </a:spcBef>
                        <a:spcAft>
                          <a:spcPts val="300"/>
                        </a:spcAft>
                      </a:pPr>
                      <a:r>
                        <a:rPr lang="it-IT" dirty="0" err="1"/>
                        <a:t>possible</a:t>
                      </a:r>
                      <a:endParaRPr lang="it-IT" dirty="0"/>
                    </a:p>
                  </a:txBody>
                  <a:tcPr/>
                </a:tc>
                <a:extLst>
                  <a:ext uri="{0D108BD9-81ED-4DB2-BD59-A6C34878D82A}">
                    <a16:rowId xmlns:a16="http://schemas.microsoft.com/office/drawing/2014/main" val="2952849436"/>
                  </a:ext>
                </a:extLst>
              </a:tr>
              <a:tr h="726304">
                <a:tc>
                  <a:txBody>
                    <a:bodyPr/>
                    <a:lstStyle/>
                    <a:p>
                      <a:pPr>
                        <a:spcBef>
                          <a:spcPts val="300"/>
                        </a:spcBef>
                        <a:spcAft>
                          <a:spcPts val="300"/>
                        </a:spcAft>
                      </a:pPr>
                      <a:r>
                        <a:rPr lang="it-IT" dirty="0"/>
                        <a:t>New </a:t>
                      </a:r>
                      <a:r>
                        <a:rPr lang="it-IT" dirty="0" err="1"/>
                        <a:t>approach</a:t>
                      </a:r>
                      <a:r>
                        <a:rPr lang="it-IT" dirty="0"/>
                        <a:t> on </a:t>
                      </a:r>
                      <a:r>
                        <a:rPr lang="it-IT" dirty="0" err="1"/>
                        <a:t>technical</a:t>
                      </a:r>
                      <a:r>
                        <a:rPr lang="it-IT" dirty="0"/>
                        <a:t> </a:t>
                      </a:r>
                      <a:r>
                        <a:rPr lang="it-IT" dirty="0" err="1"/>
                        <a:t>standards</a:t>
                      </a:r>
                      <a:endParaRPr lang="it-IT" dirty="0"/>
                    </a:p>
                  </a:txBody>
                  <a:tcPr/>
                </a:tc>
                <a:tc>
                  <a:txBody>
                    <a:bodyPr/>
                    <a:lstStyle/>
                    <a:p>
                      <a:pPr>
                        <a:spcBef>
                          <a:spcPts val="300"/>
                        </a:spcBef>
                        <a:spcAft>
                          <a:spcPts val="300"/>
                        </a:spcAft>
                      </a:pPr>
                      <a:endParaRPr lang="it-IT"/>
                    </a:p>
                  </a:txBody>
                  <a:tcPr/>
                </a:tc>
                <a:tc>
                  <a:txBody>
                    <a:bodyPr/>
                    <a:lstStyle/>
                    <a:p>
                      <a:pPr algn="ctr">
                        <a:spcBef>
                          <a:spcPts val="300"/>
                        </a:spcBef>
                        <a:spcAft>
                          <a:spcPts val="300"/>
                        </a:spcAft>
                      </a:pPr>
                      <a:r>
                        <a:rPr lang="it-IT" dirty="0" err="1"/>
                        <a:t>European</a:t>
                      </a:r>
                      <a:r>
                        <a:rPr lang="it-IT" dirty="0"/>
                        <a:t> </a:t>
                      </a:r>
                      <a:r>
                        <a:rPr lang="it-IT" dirty="0" err="1"/>
                        <a:t>Commission</a:t>
                      </a:r>
                      <a:r>
                        <a:rPr lang="it-IT" dirty="0"/>
                        <a:t> </a:t>
                      </a:r>
                    </a:p>
                    <a:p>
                      <a:pPr algn="ctr">
                        <a:spcBef>
                          <a:spcPts val="300"/>
                        </a:spcBef>
                        <a:spcAft>
                          <a:spcPts val="300"/>
                        </a:spcAft>
                      </a:pPr>
                      <a:r>
                        <a:rPr lang="it-IT" dirty="0"/>
                        <a:t>CJEU </a:t>
                      </a:r>
                      <a:r>
                        <a:rPr lang="it-IT" dirty="0" err="1"/>
                        <a:t>Frabo</a:t>
                      </a:r>
                      <a:r>
                        <a:rPr lang="it-IT" dirty="0"/>
                        <a:t>, Elliott, TÜV? </a:t>
                      </a:r>
                    </a:p>
                  </a:txBody>
                  <a:tcPr/>
                </a:tc>
                <a:tc>
                  <a:txBody>
                    <a:bodyPr/>
                    <a:lstStyle/>
                    <a:p>
                      <a:pPr algn="ctr">
                        <a:spcBef>
                          <a:spcPts val="300"/>
                        </a:spcBef>
                        <a:spcAft>
                          <a:spcPts val="300"/>
                        </a:spcAft>
                      </a:pPr>
                      <a:r>
                        <a:rPr lang="it-IT" dirty="0" err="1"/>
                        <a:t>health</a:t>
                      </a:r>
                      <a:r>
                        <a:rPr lang="it-IT" dirty="0"/>
                        <a:t> and </a:t>
                      </a:r>
                      <a:r>
                        <a:rPr lang="it-IT" dirty="0" err="1"/>
                        <a:t>safety</a:t>
                      </a:r>
                      <a:r>
                        <a:rPr lang="it-IT" dirty="0"/>
                        <a:t>, data privacy, </a:t>
                      </a:r>
                      <a:r>
                        <a:rPr lang="it-IT" dirty="0" err="1"/>
                        <a:t>environment</a:t>
                      </a:r>
                      <a:endParaRPr lang="it-IT" dirty="0"/>
                    </a:p>
                  </a:txBody>
                  <a:tcPr/>
                </a:tc>
                <a:extLst>
                  <a:ext uri="{0D108BD9-81ED-4DB2-BD59-A6C34878D82A}">
                    <a16:rowId xmlns:a16="http://schemas.microsoft.com/office/drawing/2014/main" val="215713109"/>
                  </a:ext>
                </a:extLst>
              </a:tr>
              <a:tr h="649037">
                <a:tc>
                  <a:txBody>
                    <a:bodyPr/>
                    <a:lstStyle/>
                    <a:p>
                      <a:pPr>
                        <a:spcBef>
                          <a:spcPts val="300"/>
                        </a:spcBef>
                        <a:spcAft>
                          <a:spcPts val="300"/>
                        </a:spcAft>
                      </a:pPr>
                      <a:r>
                        <a:rPr lang="it-IT" dirty="0"/>
                        <a:t>Banking Union and </a:t>
                      </a:r>
                      <a:r>
                        <a:rPr lang="it-IT" dirty="0" err="1"/>
                        <a:t>technical</a:t>
                      </a:r>
                      <a:r>
                        <a:rPr lang="it-IT" dirty="0"/>
                        <a:t> </a:t>
                      </a:r>
                      <a:r>
                        <a:rPr lang="it-IT" dirty="0" err="1"/>
                        <a:t>standards</a:t>
                      </a:r>
                      <a:endParaRPr lang="it-IT" dirty="0"/>
                    </a:p>
                  </a:txBody>
                  <a:tcPr/>
                </a:tc>
                <a:tc>
                  <a:txBody>
                    <a:bodyPr/>
                    <a:lstStyle/>
                    <a:p>
                      <a:pPr>
                        <a:spcBef>
                          <a:spcPts val="300"/>
                        </a:spcBef>
                        <a:spcAft>
                          <a:spcPts val="300"/>
                        </a:spcAft>
                      </a:pPr>
                      <a:endParaRPr lang="it-IT"/>
                    </a:p>
                  </a:txBody>
                  <a:tcPr/>
                </a:tc>
                <a:tc>
                  <a:txBody>
                    <a:bodyPr/>
                    <a:lstStyle/>
                    <a:p>
                      <a:pPr algn="ctr">
                        <a:spcBef>
                          <a:spcPts val="300"/>
                        </a:spcBef>
                        <a:spcAft>
                          <a:spcPts val="300"/>
                        </a:spcAft>
                      </a:pPr>
                      <a:r>
                        <a:rPr lang="it-IT" dirty="0" err="1"/>
                        <a:t>European</a:t>
                      </a:r>
                      <a:r>
                        <a:rPr lang="it-IT" dirty="0"/>
                        <a:t> </a:t>
                      </a:r>
                      <a:r>
                        <a:rPr lang="it-IT" dirty="0" err="1"/>
                        <a:t>Commission</a:t>
                      </a:r>
                      <a:r>
                        <a:rPr lang="it-IT" dirty="0"/>
                        <a:t>?</a:t>
                      </a:r>
                    </a:p>
                  </a:txBody>
                  <a:tcPr/>
                </a:tc>
                <a:tc>
                  <a:txBody>
                    <a:bodyPr/>
                    <a:lstStyle/>
                    <a:p>
                      <a:pPr algn="ctr">
                        <a:spcBef>
                          <a:spcPts val="300"/>
                        </a:spcBef>
                        <a:spcAft>
                          <a:spcPts val="300"/>
                        </a:spcAft>
                      </a:pPr>
                      <a:r>
                        <a:rPr lang="it-IT" dirty="0" err="1"/>
                        <a:t>possible</a:t>
                      </a:r>
                      <a:endParaRPr lang="it-IT" dirty="0"/>
                    </a:p>
                  </a:txBody>
                  <a:tcPr/>
                </a:tc>
                <a:extLst>
                  <a:ext uri="{0D108BD9-81ED-4DB2-BD59-A6C34878D82A}">
                    <a16:rowId xmlns:a16="http://schemas.microsoft.com/office/drawing/2014/main" val="4064312542"/>
                  </a:ext>
                </a:extLst>
              </a:tr>
              <a:tr h="376030">
                <a:tc>
                  <a:txBody>
                    <a:bodyPr/>
                    <a:lstStyle/>
                    <a:p>
                      <a:pPr>
                        <a:spcBef>
                          <a:spcPts val="300"/>
                        </a:spcBef>
                        <a:spcAft>
                          <a:spcPts val="300"/>
                        </a:spcAft>
                      </a:pPr>
                      <a:r>
                        <a:rPr lang="it-IT" dirty="0"/>
                        <a:t>CEN, CENELEC and ETSI</a:t>
                      </a:r>
                    </a:p>
                  </a:txBody>
                  <a:tcPr/>
                </a:tc>
                <a:tc>
                  <a:txBody>
                    <a:bodyPr/>
                    <a:lstStyle/>
                    <a:p>
                      <a:pPr>
                        <a:spcBef>
                          <a:spcPts val="300"/>
                        </a:spcBef>
                        <a:spcAft>
                          <a:spcPts val="300"/>
                        </a:spcAft>
                      </a:pPr>
                      <a:endParaRPr lang="it-IT" dirty="0"/>
                    </a:p>
                  </a:txBody>
                  <a:tcPr/>
                </a:tc>
                <a:tc>
                  <a:txBody>
                    <a:bodyPr/>
                    <a:lstStyle/>
                    <a:p>
                      <a:pPr algn="ctr">
                        <a:spcBef>
                          <a:spcPts val="300"/>
                        </a:spcBef>
                        <a:spcAft>
                          <a:spcPts val="300"/>
                        </a:spcAft>
                      </a:pPr>
                      <a:r>
                        <a:rPr lang="it-IT" dirty="0"/>
                        <a:t>Private </a:t>
                      </a:r>
                      <a:r>
                        <a:rPr lang="it-IT" dirty="0" err="1"/>
                        <a:t>regulators</a:t>
                      </a:r>
                      <a:r>
                        <a:rPr lang="it-IT" dirty="0"/>
                        <a:t>?</a:t>
                      </a:r>
                    </a:p>
                  </a:txBody>
                  <a:tcPr/>
                </a:tc>
                <a:tc>
                  <a:txBody>
                    <a:bodyPr/>
                    <a:lstStyle/>
                    <a:p>
                      <a:pPr algn="ctr">
                        <a:spcBef>
                          <a:spcPts val="300"/>
                        </a:spcBef>
                        <a:spcAft>
                          <a:spcPts val="300"/>
                        </a:spcAft>
                      </a:pPr>
                      <a:r>
                        <a:rPr lang="it-IT" dirty="0" err="1"/>
                        <a:t>possible</a:t>
                      </a:r>
                      <a:endParaRPr lang="it-IT" dirty="0"/>
                    </a:p>
                  </a:txBody>
                  <a:tcPr/>
                </a:tc>
                <a:extLst>
                  <a:ext uri="{0D108BD9-81ED-4DB2-BD59-A6C34878D82A}">
                    <a16:rowId xmlns:a16="http://schemas.microsoft.com/office/drawing/2014/main" val="2784647066"/>
                  </a:ext>
                </a:extLst>
              </a:tr>
            </a:tbl>
          </a:graphicData>
        </a:graphic>
      </p:graphicFrame>
      <p:sp>
        <p:nvSpPr>
          <p:cNvPr id="6" name="Date Placeholder 5">
            <a:extLst>
              <a:ext uri="{FF2B5EF4-FFF2-40B4-BE49-F238E27FC236}">
                <a16:creationId xmlns:a16="http://schemas.microsoft.com/office/drawing/2014/main" id="{A6E3945D-B392-2B4D-B493-EB07AD31493F}"/>
              </a:ext>
            </a:extLst>
          </p:cNvPr>
          <p:cNvSpPr>
            <a:spLocks noGrp="1"/>
          </p:cNvSpPr>
          <p:nvPr>
            <p:ph type="dt" sz="half" idx="10"/>
          </p:nvPr>
        </p:nvSpPr>
        <p:spPr/>
        <p:txBody>
          <a:bodyPr/>
          <a:lstStyle/>
          <a:p>
            <a:fld id="{90E911DF-8C31-C24F-B0EE-7E733F248148}" type="datetime1">
              <a:rPr lang="it-IT" smtClean="0"/>
              <a:t>05/02/20</a:t>
            </a:fld>
            <a:endParaRPr lang="it-IT"/>
          </a:p>
        </p:txBody>
      </p:sp>
      <p:sp>
        <p:nvSpPr>
          <p:cNvPr id="7" name="Footer Placeholder 6">
            <a:extLst>
              <a:ext uri="{FF2B5EF4-FFF2-40B4-BE49-F238E27FC236}">
                <a16:creationId xmlns:a16="http://schemas.microsoft.com/office/drawing/2014/main" id="{E7DADE17-CE65-8E45-B4A0-22B862624BF9}"/>
              </a:ext>
            </a:extLst>
          </p:cNvPr>
          <p:cNvSpPr>
            <a:spLocks noGrp="1"/>
          </p:cNvSpPr>
          <p:nvPr>
            <p:ph type="ftr" sz="quarter" idx="11"/>
          </p:nvPr>
        </p:nvSpPr>
        <p:spPr/>
        <p:txBody>
          <a:bodyPr/>
          <a:lstStyle/>
          <a:p>
            <a:r>
              <a:rPr lang="it-IT"/>
              <a:t>Hans Micklitz The EU as regulator in private law </a:t>
            </a:r>
          </a:p>
        </p:txBody>
      </p:sp>
      <p:sp>
        <p:nvSpPr>
          <p:cNvPr id="8" name="Slide Number Placeholder 7">
            <a:extLst>
              <a:ext uri="{FF2B5EF4-FFF2-40B4-BE49-F238E27FC236}">
                <a16:creationId xmlns:a16="http://schemas.microsoft.com/office/drawing/2014/main" id="{CB3DB040-F2B8-2047-AD1F-9CC4F1E13516}"/>
              </a:ext>
            </a:extLst>
          </p:cNvPr>
          <p:cNvSpPr>
            <a:spLocks noGrp="1"/>
          </p:cNvSpPr>
          <p:nvPr>
            <p:ph type="sldNum" sz="quarter" idx="12"/>
          </p:nvPr>
        </p:nvSpPr>
        <p:spPr/>
        <p:txBody>
          <a:bodyPr/>
          <a:lstStyle/>
          <a:p>
            <a:fld id="{BCDFB97E-EDFD-7E4F-A652-F35C3412A262}" type="slidenum">
              <a:rPr lang="it-IT" smtClean="0"/>
              <a:t>9</a:t>
            </a:fld>
            <a:endParaRPr lang="it-IT"/>
          </a:p>
        </p:txBody>
      </p:sp>
    </p:spTree>
    <p:extLst>
      <p:ext uri="{BB962C8B-B14F-4D97-AF65-F5344CB8AC3E}">
        <p14:creationId xmlns:p14="http://schemas.microsoft.com/office/powerpoint/2010/main" val="226761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TotalTime>
  <Words>888</Words>
  <Application>Microsoft Macintosh PowerPoint</Application>
  <PresentationFormat>Widescreen</PresentationFormat>
  <Paragraphs>99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EU as global regulator in private law: a neo-liberal or a civiliser of capitalist enterprises</vt:lpstr>
      <vt:lpstr>An American case to tell a European story?</vt:lpstr>
      <vt:lpstr>MS + EU involvement through amicus curiae</vt:lpstr>
      <vt:lpstr>How to qualify the EU in trade and international public law?</vt:lpstr>
      <vt:lpstr>The EU in private law: gentle cilizer of capitalist companies?</vt:lpstr>
      <vt:lpstr>What the EU does:    private law regulation</vt:lpstr>
      <vt:lpstr>The EU toolbox</vt:lpstr>
      <vt:lpstr>On the Global Reach J. Scott + A. Bradford</vt:lpstr>
      <vt:lpstr>The Global Reach of European Regulatory Private Law </vt:lpstr>
      <vt:lpstr>ERPL as a gentle civilizer of capitalist companies?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 as regulator in private law: a neo-liberal or a civiliser of capitalist enterprises</dc:title>
  <dc:creator>Micklitz, Hans-Wolfgang</dc:creator>
  <cp:lastModifiedBy>Micklitz, Hans-Wolfgang</cp:lastModifiedBy>
  <cp:revision>30</cp:revision>
  <dcterms:created xsi:type="dcterms:W3CDTF">2020-02-04T15:41:48Z</dcterms:created>
  <dcterms:modified xsi:type="dcterms:W3CDTF">2020-02-05T12:09:13Z</dcterms:modified>
</cp:coreProperties>
</file>