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343" r:id="rId3"/>
    <p:sldId id="349" r:id="rId4"/>
    <p:sldId id="675" r:id="rId5"/>
    <p:sldId id="528" r:id="rId6"/>
    <p:sldId id="517" r:id="rId7"/>
    <p:sldId id="429" r:id="rId8"/>
    <p:sldId id="525" r:id="rId9"/>
    <p:sldId id="282" r:id="rId10"/>
    <p:sldId id="423" r:id="rId11"/>
    <p:sldId id="285" r:id="rId12"/>
    <p:sldId id="428" r:id="rId13"/>
    <p:sldId id="667" r:id="rId14"/>
    <p:sldId id="315" r:id="rId15"/>
    <p:sldId id="671" r:id="rId16"/>
    <p:sldId id="676" r:id="rId17"/>
    <p:sldId id="679" r:id="rId18"/>
    <p:sldId id="678" r:id="rId19"/>
    <p:sldId id="680" r:id="rId20"/>
    <p:sldId id="681" r:id="rId21"/>
    <p:sldId id="677" r:id="rId22"/>
    <p:sldId id="433" r:id="rId23"/>
    <p:sldId id="668" r:id="rId24"/>
    <p:sldId id="674" r:id="rId25"/>
    <p:sldId id="682" r:id="rId26"/>
    <p:sldId id="683" r:id="rId27"/>
    <p:sldId id="684" r:id="rId28"/>
    <p:sldId id="687" r:id="rId29"/>
    <p:sldId id="367"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90" autoAdjust="0"/>
    <p:restoredTop sz="87551" autoAdjust="0"/>
  </p:normalViewPr>
  <p:slideViewPr>
    <p:cSldViewPr snapToGrid="0">
      <p:cViewPr varScale="1">
        <p:scale>
          <a:sx n="111" d="100"/>
          <a:sy n="111" d="100"/>
        </p:scale>
        <p:origin x="5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89EFD-AADF-E848-83F1-6AFCFF66DA58}" type="doc">
      <dgm:prSet loTypeId="urn:microsoft.com/office/officeart/2005/8/layout/gear1" loCatId="" qsTypeId="urn:microsoft.com/office/officeart/2005/8/quickstyle/simple1" qsCatId="simple" csTypeId="urn:microsoft.com/office/officeart/2005/8/colors/accent1_2" csCatId="accent1" phldr="1"/>
      <dgm:spPr/>
    </dgm:pt>
    <dgm:pt modelId="{8F7027DA-2C72-B14A-99A1-ED401A768FFC}">
      <dgm:prSet phldrT="[Text]"/>
      <dgm:spPr/>
      <dgm:t>
        <a:bodyPr/>
        <a:lstStyle/>
        <a:p>
          <a:r>
            <a:rPr lang="en-GB" dirty="0"/>
            <a:t>Fundamental</a:t>
          </a:r>
          <a:r>
            <a:rPr lang="en-GB" baseline="0" dirty="0"/>
            <a:t> Rights </a:t>
          </a:r>
          <a:endParaRPr lang="en-GB" dirty="0"/>
        </a:p>
      </dgm:t>
    </dgm:pt>
    <dgm:pt modelId="{7FFD24E8-0157-284E-B82D-2BF3373C97AA}" type="parTrans" cxnId="{AD1497D1-34C6-6B4A-8C79-BC8909295037}">
      <dgm:prSet/>
      <dgm:spPr/>
      <dgm:t>
        <a:bodyPr/>
        <a:lstStyle/>
        <a:p>
          <a:endParaRPr lang="en-GB"/>
        </a:p>
      </dgm:t>
    </dgm:pt>
    <dgm:pt modelId="{26061A4D-74BF-BE42-AE2D-19DE6F907436}" type="sibTrans" cxnId="{AD1497D1-34C6-6B4A-8C79-BC8909295037}">
      <dgm:prSet/>
      <dgm:spPr/>
      <dgm:t>
        <a:bodyPr/>
        <a:lstStyle/>
        <a:p>
          <a:endParaRPr lang="en-GB"/>
        </a:p>
      </dgm:t>
    </dgm:pt>
    <dgm:pt modelId="{2D65A6AD-65C0-AA4D-86BD-622050C97676}">
      <dgm:prSet phldrT="[Text]"/>
      <dgm:spPr/>
      <dgm:t>
        <a:bodyPr/>
        <a:lstStyle/>
        <a:p>
          <a:r>
            <a:rPr lang="en-GB" dirty="0"/>
            <a:t>Public good</a:t>
          </a:r>
        </a:p>
      </dgm:t>
    </dgm:pt>
    <dgm:pt modelId="{BE57BFAA-23DC-CC4C-B029-6FCBF4799A2D}" type="parTrans" cxnId="{F7234FDD-6B97-DF40-8E8B-FE95B471AB07}">
      <dgm:prSet/>
      <dgm:spPr/>
      <dgm:t>
        <a:bodyPr/>
        <a:lstStyle/>
        <a:p>
          <a:endParaRPr lang="en-GB"/>
        </a:p>
      </dgm:t>
    </dgm:pt>
    <dgm:pt modelId="{058C4820-4B8A-FA4E-98BA-EE92FB4FDB84}" type="sibTrans" cxnId="{F7234FDD-6B97-DF40-8E8B-FE95B471AB07}">
      <dgm:prSet/>
      <dgm:spPr/>
      <dgm:t>
        <a:bodyPr/>
        <a:lstStyle/>
        <a:p>
          <a:endParaRPr lang="en-GB"/>
        </a:p>
      </dgm:t>
    </dgm:pt>
    <dgm:pt modelId="{730E10A3-034D-49BB-8AAA-CB13F3B34CC8}">
      <dgm:prSet phldrT="[Text]"/>
      <dgm:spPr/>
      <dgm:t>
        <a:bodyPr/>
        <a:lstStyle/>
        <a:p>
          <a:r>
            <a:rPr lang="en-GB" dirty="0"/>
            <a:t>Economic</a:t>
          </a:r>
          <a:r>
            <a:rPr lang="en-GB" baseline="0" dirty="0"/>
            <a:t> Value </a:t>
          </a:r>
          <a:endParaRPr lang="en-GB" dirty="0"/>
        </a:p>
      </dgm:t>
    </dgm:pt>
    <dgm:pt modelId="{3A77E280-1C7E-4D67-8325-53BFFF3B745F}" type="parTrans" cxnId="{CEFF4022-B8BF-459B-A417-BBDA50C95845}">
      <dgm:prSet/>
      <dgm:spPr/>
      <dgm:t>
        <a:bodyPr/>
        <a:lstStyle/>
        <a:p>
          <a:endParaRPr lang="en-US"/>
        </a:p>
      </dgm:t>
    </dgm:pt>
    <dgm:pt modelId="{54B620D9-5873-4FC1-BEB0-16905A1062AC}" type="sibTrans" cxnId="{CEFF4022-B8BF-459B-A417-BBDA50C95845}">
      <dgm:prSet/>
      <dgm:spPr/>
      <dgm:t>
        <a:bodyPr/>
        <a:lstStyle/>
        <a:p>
          <a:endParaRPr lang="en-US"/>
        </a:p>
      </dgm:t>
    </dgm:pt>
    <dgm:pt modelId="{40358CC0-62C6-1743-AA7B-AB1C71150D95}" type="pres">
      <dgm:prSet presAssocID="{6A489EFD-AADF-E848-83F1-6AFCFF66DA58}" presName="composite" presStyleCnt="0">
        <dgm:presLayoutVars>
          <dgm:chMax val="3"/>
          <dgm:animLvl val="lvl"/>
          <dgm:resizeHandles val="exact"/>
        </dgm:presLayoutVars>
      </dgm:prSet>
      <dgm:spPr/>
    </dgm:pt>
    <dgm:pt modelId="{A5CF71DD-7F7E-4A75-8057-6BABEC4396C7}" type="pres">
      <dgm:prSet presAssocID="{8F7027DA-2C72-B14A-99A1-ED401A768FFC}" presName="gear1" presStyleLbl="node1" presStyleIdx="0" presStyleCnt="3">
        <dgm:presLayoutVars>
          <dgm:chMax val="1"/>
          <dgm:bulletEnabled val="1"/>
        </dgm:presLayoutVars>
      </dgm:prSet>
      <dgm:spPr/>
    </dgm:pt>
    <dgm:pt modelId="{B36B7B5C-AA80-4BBF-B649-6B3D8F9204D8}" type="pres">
      <dgm:prSet presAssocID="{8F7027DA-2C72-B14A-99A1-ED401A768FFC}" presName="gear1srcNode" presStyleLbl="node1" presStyleIdx="0" presStyleCnt="3"/>
      <dgm:spPr/>
    </dgm:pt>
    <dgm:pt modelId="{03E21E6B-9110-4985-A973-7829B4310606}" type="pres">
      <dgm:prSet presAssocID="{8F7027DA-2C72-B14A-99A1-ED401A768FFC}" presName="gear1dstNode" presStyleLbl="node1" presStyleIdx="0" presStyleCnt="3"/>
      <dgm:spPr/>
    </dgm:pt>
    <dgm:pt modelId="{A174258C-A0E8-4C28-920C-7C9EF8996B18}" type="pres">
      <dgm:prSet presAssocID="{2D65A6AD-65C0-AA4D-86BD-622050C97676}" presName="gear2" presStyleLbl="node1" presStyleIdx="1" presStyleCnt="3">
        <dgm:presLayoutVars>
          <dgm:chMax val="1"/>
          <dgm:bulletEnabled val="1"/>
        </dgm:presLayoutVars>
      </dgm:prSet>
      <dgm:spPr/>
    </dgm:pt>
    <dgm:pt modelId="{276B3799-0291-4F1C-A679-A5A4AF705838}" type="pres">
      <dgm:prSet presAssocID="{2D65A6AD-65C0-AA4D-86BD-622050C97676}" presName="gear2srcNode" presStyleLbl="node1" presStyleIdx="1" presStyleCnt="3"/>
      <dgm:spPr/>
    </dgm:pt>
    <dgm:pt modelId="{229A6FFC-AED8-41DD-82D2-8D6685C26538}" type="pres">
      <dgm:prSet presAssocID="{2D65A6AD-65C0-AA4D-86BD-622050C97676}" presName="gear2dstNode" presStyleLbl="node1" presStyleIdx="1" presStyleCnt="3"/>
      <dgm:spPr/>
    </dgm:pt>
    <dgm:pt modelId="{8DC9AF27-D5A9-43AA-94D3-721BC2520728}" type="pres">
      <dgm:prSet presAssocID="{730E10A3-034D-49BB-8AAA-CB13F3B34CC8}" presName="gear3" presStyleLbl="node1" presStyleIdx="2" presStyleCnt="3"/>
      <dgm:spPr/>
    </dgm:pt>
    <dgm:pt modelId="{16C52034-7618-4B5E-B390-743C89440A4C}" type="pres">
      <dgm:prSet presAssocID="{730E10A3-034D-49BB-8AAA-CB13F3B34CC8}" presName="gear3tx" presStyleLbl="node1" presStyleIdx="2" presStyleCnt="3">
        <dgm:presLayoutVars>
          <dgm:chMax val="1"/>
          <dgm:bulletEnabled val="1"/>
        </dgm:presLayoutVars>
      </dgm:prSet>
      <dgm:spPr/>
    </dgm:pt>
    <dgm:pt modelId="{E4275217-2FDF-49A1-92A4-9034C62350EA}" type="pres">
      <dgm:prSet presAssocID="{730E10A3-034D-49BB-8AAA-CB13F3B34CC8}" presName="gear3srcNode" presStyleLbl="node1" presStyleIdx="2" presStyleCnt="3"/>
      <dgm:spPr/>
    </dgm:pt>
    <dgm:pt modelId="{93184001-1624-49C6-9B82-5BF4E575EEC2}" type="pres">
      <dgm:prSet presAssocID="{730E10A3-034D-49BB-8AAA-CB13F3B34CC8}" presName="gear3dstNode" presStyleLbl="node1" presStyleIdx="2" presStyleCnt="3"/>
      <dgm:spPr/>
    </dgm:pt>
    <dgm:pt modelId="{79C8DE40-0270-4DFF-A389-5405BDA7F704}" type="pres">
      <dgm:prSet presAssocID="{26061A4D-74BF-BE42-AE2D-19DE6F907436}" presName="connector1" presStyleLbl="sibTrans2D1" presStyleIdx="0" presStyleCnt="3"/>
      <dgm:spPr/>
    </dgm:pt>
    <dgm:pt modelId="{B1A5B622-3166-4E44-8348-EB67B1607B27}" type="pres">
      <dgm:prSet presAssocID="{058C4820-4B8A-FA4E-98BA-EE92FB4FDB84}" presName="connector2" presStyleLbl="sibTrans2D1" presStyleIdx="1" presStyleCnt="3"/>
      <dgm:spPr/>
    </dgm:pt>
    <dgm:pt modelId="{4ECB734A-59D4-462C-BA50-9CCD12D10BA4}" type="pres">
      <dgm:prSet presAssocID="{54B620D9-5873-4FC1-BEB0-16905A1062AC}" presName="connector3" presStyleLbl="sibTrans2D1" presStyleIdx="2" presStyleCnt="3"/>
      <dgm:spPr/>
    </dgm:pt>
  </dgm:ptLst>
  <dgm:cxnLst>
    <dgm:cxn modelId="{4FD81C0E-A82F-DF43-BCDD-76AFD960EC61}" type="presOf" srcId="{6A489EFD-AADF-E848-83F1-6AFCFF66DA58}" destId="{40358CC0-62C6-1743-AA7B-AB1C71150D95}" srcOrd="0" destOrd="0" presId="urn:microsoft.com/office/officeart/2005/8/layout/gear1"/>
    <dgm:cxn modelId="{CEFF4022-B8BF-459B-A417-BBDA50C95845}" srcId="{6A489EFD-AADF-E848-83F1-6AFCFF66DA58}" destId="{730E10A3-034D-49BB-8AAA-CB13F3B34CC8}" srcOrd="2" destOrd="0" parTransId="{3A77E280-1C7E-4D67-8325-53BFFF3B745F}" sibTransId="{54B620D9-5873-4FC1-BEB0-16905A1062AC}"/>
    <dgm:cxn modelId="{8FFDAA23-483D-4E3D-879B-16171E86060F}" type="presOf" srcId="{54B620D9-5873-4FC1-BEB0-16905A1062AC}" destId="{4ECB734A-59D4-462C-BA50-9CCD12D10BA4}" srcOrd="0" destOrd="0" presId="urn:microsoft.com/office/officeart/2005/8/layout/gear1"/>
    <dgm:cxn modelId="{2C3D263D-27A4-481A-9166-60E3BABC71C5}" type="presOf" srcId="{730E10A3-034D-49BB-8AAA-CB13F3B34CC8}" destId="{E4275217-2FDF-49A1-92A4-9034C62350EA}" srcOrd="2" destOrd="0" presId="urn:microsoft.com/office/officeart/2005/8/layout/gear1"/>
    <dgm:cxn modelId="{E7D92651-99AC-45C3-B2B2-C5AB6011C022}" type="presOf" srcId="{730E10A3-034D-49BB-8AAA-CB13F3B34CC8}" destId="{8DC9AF27-D5A9-43AA-94D3-721BC2520728}" srcOrd="0" destOrd="0" presId="urn:microsoft.com/office/officeart/2005/8/layout/gear1"/>
    <dgm:cxn modelId="{D068C85D-6C4F-4A63-B812-78E96037FA05}" type="presOf" srcId="{8F7027DA-2C72-B14A-99A1-ED401A768FFC}" destId="{A5CF71DD-7F7E-4A75-8057-6BABEC4396C7}" srcOrd="0" destOrd="0" presId="urn:microsoft.com/office/officeart/2005/8/layout/gear1"/>
    <dgm:cxn modelId="{90D35A74-CDB1-4484-93E4-A6A972B2135C}" type="presOf" srcId="{2D65A6AD-65C0-AA4D-86BD-622050C97676}" destId="{229A6FFC-AED8-41DD-82D2-8D6685C26538}" srcOrd="2" destOrd="0" presId="urn:microsoft.com/office/officeart/2005/8/layout/gear1"/>
    <dgm:cxn modelId="{E4FB9D7F-7C99-4EFE-BAC1-19EC6A3C6B80}" type="presOf" srcId="{8F7027DA-2C72-B14A-99A1-ED401A768FFC}" destId="{B36B7B5C-AA80-4BBF-B649-6B3D8F9204D8}" srcOrd="1" destOrd="0" presId="urn:microsoft.com/office/officeart/2005/8/layout/gear1"/>
    <dgm:cxn modelId="{9710BC95-D3CA-456C-B6C0-E03B1CAC0015}" type="presOf" srcId="{2D65A6AD-65C0-AA4D-86BD-622050C97676}" destId="{A174258C-A0E8-4C28-920C-7C9EF8996B18}" srcOrd="0" destOrd="0" presId="urn:microsoft.com/office/officeart/2005/8/layout/gear1"/>
    <dgm:cxn modelId="{EBC197D0-E574-44D0-BADE-ED40A3DE8E41}" type="presOf" srcId="{26061A4D-74BF-BE42-AE2D-19DE6F907436}" destId="{79C8DE40-0270-4DFF-A389-5405BDA7F704}" srcOrd="0" destOrd="0" presId="urn:microsoft.com/office/officeart/2005/8/layout/gear1"/>
    <dgm:cxn modelId="{AD1497D1-34C6-6B4A-8C79-BC8909295037}" srcId="{6A489EFD-AADF-E848-83F1-6AFCFF66DA58}" destId="{8F7027DA-2C72-B14A-99A1-ED401A768FFC}" srcOrd="0" destOrd="0" parTransId="{7FFD24E8-0157-284E-B82D-2BF3373C97AA}" sibTransId="{26061A4D-74BF-BE42-AE2D-19DE6F907436}"/>
    <dgm:cxn modelId="{E8F5CED4-9C06-4264-B56E-403F38D3944B}" type="presOf" srcId="{730E10A3-034D-49BB-8AAA-CB13F3B34CC8}" destId="{16C52034-7618-4B5E-B390-743C89440A4C}" srcOrd="1" destOrd="0" presId="urn:microsoft.com/office/officeart/2005/8/layout/gear1"/>
    <dgm:cxn modelId="{AD151EDC-82B7-4E77-B75D-741188175235}" type="presOf" srcId="{8F7027DA-2C72-B14A-99A1-ED401A768FFC}" destId="{03E21E6B-9110-4985-A973-7829B4310606}" srcOrd="2" destOrd="0" presId="urn:microsoft.com/office/officeart/2005/8/layout/gear1"/>
    <dgm:cxn modelId="{F7234FDD-6B97-DF40-8E8B-FE95B471AB07}" srcId="{6A489EFD-AADF-E848-83F1-6AFCFF66DA58}" destId="{2D65A6AD-65C0-AA4D-86BD-622050C97676}" srcOrd="1" destOrd="0" parTransId="{BE57BFAA-23DC-CC4C-B029-6FCBF4799A2D}" sibTransId="{058C4820-4B8A-FA4E-98BA-EE92FB4FDB84}"/>
    <dgm:cxn modelId="{CB8F00E6-1E17-49BB-9E7D-3F8AC83B5ACD}" type="presOf" srcId="{058C4820-4B8A-FA4E-98BA-EE92FB4FDB84}" destId="{B1A5B622-3166-4E44-8348-EB67B1607B27}" srcOrd="0" destOrd="0" presId="urn:microsoft.com/office/officeart/2005/8/layout/gear1"/>
    <dgm:cxn modelId="{4F267BF0-5140-479E-BA34-1F0D6253CD8F}" type="presOf" srcId="{2D65A6AD-65C0-AA4D-86BD-622050C97676}" destId="{276B3799-0291-4F1C-A679-A5A4AF705838}" srcOrd="1" destOrd="0" presId="urn:microsoft.com/office/officeart/2005/8/layout/gear1"/>
    <dgm:cxn modelId="{8680D3FA-221C-4794-A2E3-80B17CA3DB6D}" type="presOf" srcId="{730E10A3-034D-49BB-8AAA-CB13F3B34CC8}" destId="{93184001-1624-49C6-9B82-5BF4E575EEC2}" srcOrd="3" destOrd="0" presId="urn:microsoft.com/office/officeart/2005/8/layout/gear1"/>
    <dgm:cxn modelId="{4F5E48EF-9F7A-4DBA-8C27-39920DFCD479}" type="presParOf" srcId="{40358CC0-62C6-1743-AA7B-AB1C71150D95}" destId="{A5CF71DD-7F7E-4A75-8057-6BABEC4396C7}" srcOrd="0" destOrd="0" presId="urn:microsoft.com/office/officeart/2005/8/layout/gear1"/>
    <dgm:cxn modelId="{5D5ED43D-2394-44CF-A1AA-B5E965E4AA74}" type="presParOf" srcId="{40358CC0-62C6-1743-AA7B-AB1C71150D95}" destId="{B36B7B5C-AA80-4BBF-B649-6B3D8F9204D8}" srcOrd="1" destOrd="0" presId="urn:microsoft.com/office/officeart/2005/8/layout/gear1"/>
    <dgm:cxn modelId="{790E5001-911D-4D68-9462-65F8DAF58675}" type="presParOf" srcId="{40358CC0-62C6-1743-AA7B-AB1C71150D95}" destId="{03E21E6B-9110-4985-A973-7829B4310606}" srcOrd="2" destOrd="0" presId="urn:microsoft.com/office/officeart/2005/8/layout/gear1"/>
    <dgm:cxn modelId="{096921E2-2A00-4422-8D9A-C7A02E06AB20}" type="presParOf" srcId="{40358CC0-62C6-1743-AA7B-AB1C71150D95}" destId="{A174258C-A0E8-4C28-920C-7C9EF8996B18}" srcOrd="3" destOrd="0" presId="urn:microsoft.com/office/officeart/2005/8/layout/gear1"/>
    <dgm:cxn modelId="{C619BE7D-8C5F-43DF-9340-9E3F6D3212F6}" type="presParOf" srcId="{40358CC0-62C6-1743-AA7B-AB1C71150D95}" destId="{276B3799-0291-4F1C-A679-A5A4AF705838}" srcOrd="4" destOrd="0" presId="urn:microsoft.com/office/officeart/2005/8/layout/gear1"/>
    <dgm:cxn modelId="{0A8FAB0B-D7DE-4ADE-A115-EF31EB7306FB}" type="presParOf" srcId="{40358CC0-62C6-1743-AA7B-AB1C71150D95}" destId="{229A6FFC-AED8-41DD-82D2-8D6685C26538}" srcOrd="5" destOrd="0" presId="urn:microsoft.com/office/officeart/2005/8/layout/gear1"/>
    <dgm:cxn modelId="{BFC9BD83-1E72-4B10-A55F-065E9E4E3838}" type="presParOf" srcId="{40358CC0-62C6-1743-AA7B-AB1C71150D95}" destId="{8DC9AF27-D5A9-43AA-94D3-721BC2520728}" srcOrd="6" destOrd="0" presId="urn:microsoft.com/office/officeart/2005/8/layout/gear1"/>
    <dgm:cxn modelId="{291777D0-E53D-485F-9C6B-FF68F9AA9C0F}" type="presParOf" srcId="{40358CC0-62C6-1743-AA7B-AB1C71150D95}" destId="{16C52034-7618-4B5E-B390-743C89440A4C}" srcOrd="7" destOrd="0" presId="urn:microsoft.com/office/officeart/2005/8/layout/gear1"/>
    <dgm:cxn modelId="{3D5CCDD7-C321-4DBB-B5E9-E70FE1F7E822}" type="presParOf" srcId="{40358CC0-62C6-1743-AA7B-AB1C71150D95}" destId="{E4275217-2FDF-49A1-92A4-9034C62350EA}" srcOrd="8" destOrd="0" presId="urn:microsoft.com/office/officeart/2005/8/layout/gear1"/>
    <dgm:cxn modelId="{C4F3C386-A099-44A1-80E0-B3B8B1B9D7D2}" type="presParOf" srcId="{40358CC0-62C6-1743-AA7B-AB1C71150D95}" destId="{93184001-1624-49C6-9B82-5BF4E575EEC2}" srcOrd="9" destOrd="0" presId="urn:microsoft.com/office/officeart/2005/8/layout/gear1"/>
    <dgm:cxn modelId="{F704902D-0123-405B-AC35-A5F9F315FFC2}" type="presParOf" srcId="{40358CC0-62C6-1743-AA7B-AB1C71150D95}" destId="{79C8DE40-0270-4DFF-A389-5405BDA7F704}" srcOrd="10" destOrd="0" presId="urn:microsoft.com/office/officeart/2005/8/layout/gear1"/>
    <dgm:cxn modelId="{308A03AA-9F09-489B-AC57-404ED03D0D13}" type="presParOf" srcId="{40358CC0-62C6-1743-AA7B-AB1C71150D95}" destId="{B1A5B622-3166-4E44-8348-EB67B1607B27}" srcOrd="11" destOrd="0" presId="urn:microsoft.com/office/officeart/2005/8/layout/gear1"/>
    <dgm:cxn modelId="{9EFCF2FD-99E1-42F5-A307-170BB7FD75BD}" type="presParOf" srcId="{40358CC0-62C6-1743-AA7B-AB1C71150D95}" destId="{4ECB734A-59D4-462C-BA50-9CCD12D10BA4}"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30E38-9234-4062-85CF-05AD6794B1E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05A1F5B-9D1D-4BD2-8959-A638DA823ABF}">
      <dgm:prSet/>
      <dgm:spPr/>
      <dgm:t>
        <a:bodyPr/>
        <a:lstStyle/>
        <a:p>
          <a:r>
            <a:rPr lang="en-US" dirty="0"/>
            <a:t>Adequacy: an introduction</a:t>
          </a:r>
        </a:p>
      </dgm:t>
    </dgm:pt>
    <dgm:pt modelId="{D32ED28F-2C1C-4D36-A3B5-B97C1E005DBB}" type="parTrans" cxnId="{CCCD0529-B11D-4C89-95C6-FF895D683269}">
      <dgm:prSet/>
      <dgm:spPr/>
      <dgm:t>
        <a:bodyPr/>
        <a:lstStyle/>
        <a:p>
          <a:endParaRPr lang="en-US"/>
        </a:p>
      </dgm:t>
    </dgm:pt>
    <dgm:pt modelId="{2DABBA97-B423-490B-9081-AAEBE5E39B26}" type="sibTrans" cxnId="{CCCD0529-B11D-4C89-95C6-FF895D683269}">
      <dgm:prSet/>
      <dgm:spPr/>
      <dgm:t>
        <a:bodyPr/>
        <a:lstStyle/>
        <a:p>
          <a:endParaRPr lang="en-US"/>
        </a:p>
      </dgm:t>
    </dgm:pt>
    <dgm:pt modelId="{DAC4A151-6EC8-4739-9FB1-A56554FA907C}">
      <dgm:prSet/>
      <dgm:spPr/>
      <dgm:t>
        <a:bodyPr/>
        <a:lstStyle/>
        <a:p>
          <a:r>
            <a:rPr lang="en-US" dirty="0"/>
            <a:t>An Empirical Analysis of Adequacy</a:t>
          </a:r>
        </a:p>
      </dgm:t>
    </dgm:pt>
    <dgm:pt modelId="{E68E8085-DE0A-462D-89AA-1A8836524315}" type="parTrans" cxnId="{70063241-9C21-46AB-8A05-07935596BE66}">
      <dgm:prSet/>
      <dgm:spPr/>
      <dgm:t>
        <a:bodyPr/>
        <a:lstStyle/>
        <a:p>
          <a:endParaRPr lang="en-US"/>
        </a:p>
      </dgm:t>
    </dgm:pt>
    <dgm:pt modelId="{5FBB17AF-B8D5-432C-8678-7C0496741849}" type="sibTrans" cxnId="{70063241-9C21-46AB-8A05-07935596BE66}">
      <dgm:prSet/>
      <dgm:spPr/>
      <dgm:t>
        <a:bodyPr/>
        <a:lstStyle/>
        <a:p>
          <a:endParaRPr lang="en-US"/>
        </a:p>
      </dgm:t>
    </dgm:pt>
    <dgm:pt modelId="{9B07E7B5-752B-45B9-A15B-9B85A3DC184B}">
      <dgm:prSet/>
      <dgm:spPr/>
      <dgm:t>
        <a:bodyPr/>
        <a:lstStyle/>
        <a:p>
          <a:r>
            <a:rPr lang="en-US" dirty="0"/>
            <a:t>Legitimacy and Intra-EU Contestation of Rights</a:t>
          </a:r>
        </a:p>
      </dgm:t>
    </dgm:pt>
    <dgm:pt modelId="{E77B5D50-A952-416D-8226-81423899D2BE}" type="parTrans" cxnId="{604D9428-04B8-44DC-8434-12F6FF93A449}">
      <dgm:prSet/>
      <dgm:spPr/>
      <dgm:t>
        <a:bodyPr/>
        <a:lstStyle/>
        <a:p>
          <a:endParaRPr lang="en-US"/>
        </a:p>
      </dgm:t>
    </dgm:pt>
    <dgm:pt modelId="{126A55B8-926D-4346-BDB2-0BBF6C7FE2C4}" type="sibTrans" cxnId="{604D9428-04B8-44DC-8434-12F6FF93A449}">
      <dgm:prSet/>
      <dgm:spPr/>
      <dgm:t>
        <a:bodyPr/>
        <a:lstStyle/>
        <a:p>
          <a:endParaRPr lang="en-US"/>
        </a:p>
      </dgm:t>
    </dgm:pt>
    <dgm:pt modelId="{E6AB5153-0B00-B649-8FB8-DD008028D80F}" type="pres">
      <dgm:prSet presAssocID="{C2D30E38-9234-4062-85CF-05AD6794B1E2}" presName="outerComposite" presStyleCnt="0">
        <dgm:presLayoutVars>
          <dgm:chMax val="5"/>
          <dgm:dir/>
          <dgm:resizeHandles val="exact"/>
        </dgm:presLayoutVars>
      </dgm:prSet>
      <dgm:spPr/>
    </dgm:pt>
    <dgm:pt modelId="{63BB2D41-910A-124B-A991-F57607D49777}" type="pres">
      <dgm:prSet presAssocID="{C2D30E38-9234-4062-85CF-05AD6794B1E2}" presName="dummyMaxCanvas" presStyleCnt="0">
        <dgm:presLayoutVars/>
      </dgm:prSet>
      <dgm:spPr/>
    </dgm:pt>
    <dgm:pt modelId="{D28FE8A8-597D-BD49-901A-87BF3C336D08}" type="pres">
      <dgm:prSet presAssocID="{C2D30E38-9234-4062-85CF-05AD6794B1E2}" presName="ThreeNodes_1" presStyleLbl="node1" presStyleIdx="0" presStyleCnt="3">
        <dgm:presLayoutVars>
          <dgm:bulletEnabled val="1"/>
        </dgm:presLayoutVars>
      </dgm:prSet>
      <dgm:spPr/>
    </dgm:pt>
    <dgm:pt modelId="{6E3FCF23-CB90-8A41-B7B9-B9EBADB6CCCC}" type="pres">
      <dgm:prSet presAssocID="{C2D30E38-9234-4062-85CF-05AD6794B1E2}" presName="ThreeNodes_2" presStyleLbl="node1" presStyleIdx="1" presStyleCnt="3">
        <dgm:presLayoutVars>
          <dgm:bulletEnabled val="1"/>
        </dgm:presLayoutVars>
      </dgm:prSet>
      <dgm:spPr/>
    </dgm:pt>
    <dgm:pt modelId="{508C3326-1404-C149-B9AA-848EBC16B5C8}" type="pres">
      <dgm:prSet presAssocID="{C2D30E38-9234-4062-85CF-05AD6794B1E2}" presName="ThreeNodes_3" presStyleLbl="node1" presStyleIdx="2" presStyleCnt="3">
        <dgm:presLayoutVars>
          <dgm:bulletEnabled val="1"/>
        </dgm:presLayoutVars>
      </dgm:prSet>
      <dgm:spPr/>
    </dgm:pt>
    <dgm:pt modelId="{2B933EA0-D58F-EA45-948E-BEC2F55A3132}" type="pres">
      <dgm:prSet presAssocID="{C2D30E38-9234-4062-85CF-05AD6794B1E2}" presName="ThreeConn_1-2" presStyleLbl="fgAccFollowNode1" presStyleIdx="0" presStyleCnt="2">
        <dgm:presLayoutVars>
          <dgm:bulletEnabled val="1"/>
        </dgm:presLayoutVars>
      </dgm:prSet>
      <dgm:spPr/>
    </dgm:pt>
    <dgm:pt modelId="{02E053ED-C381-3544-A7FE-64A90ECE801E}" type="pres">
      <dgm:prSet presAssocID="{C2D30E38-9234-4062-85CF-05AD6794B1E2}" presName="ThreeConn_2-3" presStyleLbl="fgAccFollowNode1" presStyleIdx="1" presStyleCnt="2">
        <dgm:presLayoutVars>
          <dgm:bulletEnabled val="1"/>
        </dgm:presLayoutVars>
      </dgm:prSet>
      <dgm:spPr/>
    </dgm:pt>
    <dgm:pt modelId="{2EE33D6C-3056-1146-A4B2-CB2FFE1B9F62}" type="pres">
      <dgm:prSet presAssocID="{C2D30E38-9234-4062-85CF-05AD6794B1E2}" presName="ThreeNodes_1_text" presStyleLbl="node1" presStyleIdx="2" presStyleCnt="3">
        <dgm:presLayoutVars>
          <dgm:bulletEnabled val="1"/>
        </dgm:presLayoutVars>
      </dgm:prSet>
      <dgm:spPr/>
    </dgm:pt>
    <dgm:pt modelId="{AC660D50-9DA7-E04D-A692-7B6F0DD4C71B}" type="pres">
      <dgm:prSet presAssocID="{C2D30E38-9234-4062-85CF-05AD6794B1E2}" presName="ThreeNodes_2_text" presStyleLbl="node1" presStyleIdx="2" presStyleCnt="3">
        <dgm:presLayoutVars>
          <dgm:bulletEnabled val="1"/>
        </dgm:presLayoutVars>
      </dgm:prSet>
      <dgm:spPr/>
    </dgm:pt>
    <dgm:pt modelId="{26C684E4-ED54-0C45-9A17-FA55257C0AF9}" type="pres">
      <dgm:prSet presAssocID="{C2D30E38-9234-4062-85CF-05AD6794B1E2}" presName="ThreeNodes_3_text" presStyleLbl="node1" presStyleIdx="2" presStyleCnt="3">
        <dgm:presLayoutVars>
          <dgm:bulletEnabled val="1"/>
        </dgm:presLayoutVars>
      </dgm:prSet>
      <dgm:spPr/>
    </dgm:pt>
  </dgm:ptLst>
  <dgm:cxnLst>
    <dgm:cxn modelId="{53F58B10-D3F6-1E4C-889B-1339F93186EF}" type="presOf" srcId="{9B07E7B5-752B-45B9-A15B-9B85A3DC184B}" destId="{26C684E4-ED54-0C45-9A17-FA55257C0AF9}" srcOrd="1" destOrd="0" presId="urn:microsoft.com/office/officeart/2005/8/layout/vProcess5"/>
    <dgm:cxn modelId="{604D9428-04B8-44DC-8434-12F6FF93A449}" srcId="{C2D30E38-9234-4062-85CF-05AD6794B1E2}" destId="{9B07E7B5-752B-45B9-A15B-9B85A3DC184B}" srcOrd="2" destOrd="0" parTransId="{E77B5D50-A952-416D-8226-81423899D2BE}" sibTransId="{126A55B8-926D-4346-BDB2-0BBF6C7FE2C4}"/>
    <dgm:cxn modelId="{CCCD0529-B11D-4C89-95C6-FF895D683269}" srcId="{C2D30E38-9234-4062-85CF-05AD6794B1E2}" destId="{705A1F5B-9D1D-4BD2-8959-A638DA823ABF}" srcOrd="0" destOrd="0" parTransId="{D32ED28F-2C1C-4D36-A3B5-B97C1E005DBB}" sibTransId="{2DABBA97-B423-490B-9081-AAEBE5E39B26}"/>
    <dgm:cxn modelId="{AB387D2A-30E5-6F46-857B-032107A08E5F}" type="presOf" srcId="{705A1F5B-9D1D-4BD2-8959-A638DA823ABF}" destId="{D28FE8A8-597D-BD49-901A-87BF3C336D08}" srcOrd="0" destOrd="0" presId="urn:microsoft.com/office/officeart/2005/8/layout/vProcess5"/>
    <dgm:cxn modelId="{70063241-9C21-46AB-8A05-07935596BE66}" srcId="{C2D30E38-9234-4062-85CF-05AD6794B1E2}" destId="{DAC4A151-6EC8-4739-9FB1-A56554FA907C}" srcOrd="1" destOrd="0" parTransId="{E68E8085-DE0A-462D-89AA-1A8836524315}" sibTransId="{5FBB17AF-B8D5-432C-8678-7C0496741849}"/>
    <dgm:cxn modelId="{1551A94D-8D88-834F-8916-2EC240734E38}" type="presOf" srcId="{DAC4A151-6EC8-4739-9FB1-A56554FA907C}" destId="{AC660D50-9DA7-E04D-A692-7B6F0DD4C71B}" srcOrd="1" destOrd="0" presId="urn:microsoft.com/office/officeart/2005/8/layout/vProcess5"/>
    <dgm:cxn modelId="{45A3EE4F-17EE-DD4A-AAB5-58153DE5352C}" type="presOf" srcId="{C2D30E38-9234-4062-85CF-05AD6794B1E2}" destId="{E6AB5153-0B00-B649-8FB8-DD008028D80F}" srcOrd="0" destOrd="0" presId="urn:microsoft.com/office/officeart/2005/8/layout/vProcess5"/>
    <dgm:cxn modelId="{3C37CC60-B577-764A-AF41-FA7F9722E949}" type="presOf" srcId="{2DABBA97-B423-490B-9081-AAEBE5E39B26}" destId="{2B933EA0-D58F-EA45-948E-BEC2F55A3132}" srcOrd="0" destOrd="0" presId="urn:microsoft.com/office/officeart/2005/8/layout/vProcess5"/>
    <dgm:cxn modelId="{08FD4297-E30B-8C4A-AE58-58D51800A7F0}" type="presOf" srcId="{DAC4A151-6EC8-4739-9FB1-A56554FA907C}" destId="{6E3FCF23-CB90-8A41-B7B9-B9EBADB6CCCC}" srcOrd="0" destOrd="0" presId="urn:microsoft.com/office/officeart/2005/8/layout/vProcess5"/>
    <dgm:cxn modelId="{91B74EC2-68D4-B040-A296-B019A36249F7}" type="presOf" srcId="{5FBB17AF-B8D5-432C-8678-7C0496741849}" destId="{02E053ED-C381-3544-A7FE-64A90ECE801E}" srcOrd="0" destOrd="0" presId="urn:microsoft.com/office/officeart/2005/8/layout/vProcess5"/>
    <dgm:cxn modelId="{6D71E4C9-71EC-7F46-B6DE-ADA285BCD2F3}" type="presOf" srcId="{9B07E7B5-752B-45B9-A15B-9B85A3DC184B}" destId="{508C3326-1404-C149-B9AA-848EBC16B5C8}" srcOrd="0" destOrd="0" presId="urn:microsoft.com/office/officeart/2005/8/layout/vProcess5"/>
    <dgm:cxn modelId="{BB3593CD-8A59-6042-A269-946D12982429}" type="presOf" srcId="{705A1F5B-9D1D-4BD2-8959-A638DA823ABF}" destId="{2EE33D6C-3056-1146-A4B2-CB2FFE1B9F62}" srcOrd="1" destOrd="0" presId="urn:microsoft.com/office/officeart/2005/8/layout/vProcess5"/>
    <dgm:cxn modelId="{54E78577-9ED7-8846-BCC9-E8DE52E2988B}" type="presParOf" srcId="{E6AB5153-0B00-B649-8FB8-DD008028D80F}" destId="{63BB2D41-910A-124B-A991-F57607D49777}" srcOrd="0" destOrd="0" presId="urn:microsoft.com/office/officeart/2005/8/layout/vProcess5"/>
    <dgm:cxn modelId="{990CC110-C92B-8E42-ACCF-3262B46F4446}" type="presParOf" srcId="{E6AB5153-0B00-B649-8FB8-DD008028D80F}" destId="{D28FE8A8-597D-BD49-901A-87BF3C336D08}" srcOrd="1" destOrd="0" presId="urn:microsoft.com/office/officeart/2005/8/layout/vProcess5"/>
    <dgm:cxn modelId="{BCC58296-0FD6-0244-89DA-206D8CA1F0B5}" type="presParOf" srcId="{E6AB5153-0B00-B649-8FB8-DD008028D80F}" destId="{6E3FCF23-CB90-8A41-B7B9-B9EBADB6CCCC}" srcOrd="2" destOrd="0" presId="urn:microsoft.com/office/officeart/2005/8/layout/vProcess5"/>
    <dgm:cxn modelId="{EA9939F6-9C52-5941-8608-20F77282EEA1}" type="presParOf" srcId="{E6AB5153-0B00-B649-8FB8-DD008028D80F}" destId="{508C3326-1404-C149-B9AA-848EBC16B5C8}" srcOrd="3" destOrd="0" presId="urn:microsoft.com/office/officeart/2005/8/layout/vProcess5"/>
    <dgm:cxn modelId="{0701D515-450D-AA4A-A7A9-06D24AC33C68}" type="presParOf" srcId="{E6AB5153-0B00-B649-8FB8-DD008028D80F}" destId="{2B933EA0-D58F-EA45-948E-BEC2F55A3132}" srcOrd="4" destOrd="0" presId="urn:microsoft.com/office/officeart/2005/8/layout/vProcess5"/>
    <dgm:cxn modelId="{44A04566-B039-7047-8BB2-DB36BB1A26EA}" type="presParOf" srcId="{E6AB5153-0B00-B649-8FB8-DD008028D80F}" destId="{02E053ED-C381-3544-A7FE-64A90ECE801E}" srcOrd="5" destOrd="0" presId="urn:microsoft.com/office/officeart/2005/8/layout/vProcess5"/>
    <dgm:cxn modelId="{075ADC40-03FC-2D42-B6DD-F82D33312B48}" type="presParOf" srcId="{E6AB5153-0B00-B649-8FB8-DD008028D80F}" destId="{2EE33D6C-3056-1146-A4B2-CB2FFE1B9F62}" srcOrd="6" destOrd="0" presId="urn:microsoft.com/office/officeart/2005/8/layout/vProcess5"/>
    <dgm:cxn modelId="{5C5974A0-8942-EB49-B9B3-E1FB04BE3CF6}" type="presParOf" srcId="{E6AB5153-0B00-B649-8FB8-DD008028D80F}" destId="{AC660D50-9DA7-E04D-A692-7B6F0DD4C71B}" srcOrd="7" destOrd="0" presId="urn:microsoft.com/office/officeart/2005/8/layout/vProcess5"/>
    <dgm:cxn modelId="{8E04CD80-6038-FE4A-B765-2834B6A67B3F}" type="presParOf" srcId="{E6AB5153-0B00-B649-8FB8-DD008028D80F}" destId="{26C684E4-ED54-0C45-9A17-FA55257C0AF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DE7BD-9ADE-4701-A392-6B0CAA21F1BD}"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24FD3A1A-C184-41FC-86BD-2BF456D55C71}">
      <dgm:prSet phldrT="[Text]"/>
      <dgm:spPr/>
      <dgm:t>
        <a:bodyPr/>
        <a:lstStyle/>
        <a:p>
          <a:r>
            <a:rPr lang="en-GB" dirty="0"/>
            <a:t>Court of Justice of the EU </a:t>
          </a:r>
        </a:p>
        <a:p>
          <a:r>
            <a:rPr lang="en-GB" dirty="0"/>
            <a:t>(Court of Justice and General Court)</a:t>
          </a:r>
        </a:p>
      </dgm:t>
    </dgm:pt>
    <dgm:pt modelId="{EB3408D6-0CD3-4533-9246-4ECB88A5175C}" type="parTrans" cxnId="{ACBD0B74-3C2B-4F52-BF99-276D9169DAE2}">
      <dgm:prSet/>
      <dgm:spPr/>
      <dgm:t>
        <a:bodyPr/>
        <a:lstStyle/>
        <a:p>
          <a:endParaRPr lang="en-GB"/>
        </a:p>
      </dgm:t>
    </dgm:pt>
    <dgm:pt modelId="{23109425-D66A-47FE-9728-5051E5FDE46A}" type="sibTrans" cxnId="{ACBD0B74-3C2B-4F52-BF99-276D9169DAE2}">
      <dgm:prSet/>
      <dgm:spPr/>
      <dgm:t>
        <a:bodyPr/>
        <a:lstStyle/>
        <a:p>
          <a:endParaRPr lang="en-GB"/>
        </a:p>
      </dgm:t>
    </dgm:pt>
    <dgm:pt modelId="{68EF1518-CEFC-43A2-B09A-B9FC8614572D}">
      <dgm:prSet phldrT="[Text]"/>
      <dgm:spPr/>
      <dgm:t>
        <a:bodyPr/>
        <a:lstStyle/>
        <a:p>
          <a:r>
            <a:rPr lang="en-GB" dirty="0"/>
            <a:t>European Data Protection Board </a:t>
          </a:r>
        </a:p>
        <a:p>
          <a:r>
            <a:rPr lang="en-GB" dirty="0"/>
            <a:t>(formerly Article 29 Working Party)</a:t>
          </a:r>
        </a:p>
      </dgm:t>
    </dgm:pt>
    <dgm:pt modelId="{8D05D79D-5967-4AB5-820A-4167BB061F7A}" type="parTrans" cxnId="{079F7CDC-1C8A-47FE-9E0F-29D4B8DDC355}">
      <dgm:prSet/>
      <dgm:spPr/>
      <dgm:t>
        <a:bodyPr/>
        <a:lstStyle/>
        <a:p>
          <a:endParaRPr lang="en-GB"/>
        </a:p>
      </dgm:t>
    </dgm:pt>
    <dgm:pt modelId="{C5216597-500A-4FF6-8DED-35294E19DD1D}" type="sibTrans" cxnId="{079F7CDC-1C8A-47FE-9E0F-29D4B8DDC355}">
      <dgm:prSet/>
      <dgm:spPr/>
      <dgm:t>
        <a:bodyPr/>
        <a:lstStyle/>
        <a:p>
          <a:endParaRPr lang="en-GB"/>
        </a:p>
      </dgm:t>
    </dgm:pt>
    <dgm:pt modelId="{300FBADE-5DBF-4FC7-84D9-E40B277BDD20}">
      <dgm:prSet/>
      <dgm:spPr/>
      <dgm:t>
        <a:bodyPr/>
        <a:lstStyle/>
        <a:p>
          <a:r>
            <a:rPr lang="en-GB" dirty="0"/>
            <a:t>National Supervisory </a:t>
          </a:r>
        </a:p>
        <a:p>
          <a:r>
            <a:rPr lang="en-GB" dirty="0"/>
            <a:t>Authorities </a:t>
          </a:r>
        </a:p>
        <a:p>
          <a:r>
            <a:rPr lang="en-GB" dirty="0"/>
            <a:t>(DPAs) </a:t>
          </a:r>
        </a:p>
      </dgm:t>
    </dgm:pt>
    <dgm:pt modelId="{E6FAE787-9C9E-44D5-9C08-D1DDF85E4260}" type="parTrans" cxnId="{FE30DF91-B64E-486D-8004-EBAA012FB0ED}">
      <dgm:prSet/>
      <dgm:spPr/>
      <dgm:t>
        <a:bodyPr/>
        <a:lstStyle/>
        <a:p>
          <a:endParaRPr lang="en-GB"/>
        </a:p>
      </dgm:t>
    </dgm:pt>
    <dgm:pt modelId="{5A3FBD24-0252-4779-A312-1438E82463AD}" type="sibTrans" cxnId="{FE30DF91-B64E-486D-8004-EBAA012FB0ED}">
      <dgm:prSet/>
      <dgm:spPr/>
      <dgm:t>
        <a:bodyPr/>
        <a:lstStyle/>
        <a:p>
          <a:endParaRPr lang="en-GB"/>
        </a:p>
      </dgm:t>
    </dgm:pt>
    <dgm:pt modelId="{0BC22132-9385-0042-8203-C97D48DAA6B7}">
      <dgm:prSet/>
      <dgm:spPr/>
      <dgm:t>
        <a:bodyPr/>
        <a:lstStyle/>
        <a:p>
          <a:r>
            <a:rPr lang="en-US" dirty="0"/>
            <a:t>EU Commission </a:t>
          </a:r>
        </a:p>
      </dgm:t>
    </dgm:pt>
    <dgm:pt modelId="{B5592FAF-D93A-F740-B268-598629CFA4D6}" type="parTrans" cxnId="{AD9B47A9-1275-C849-9214-3287F5049BBC}">
      <dgm:prSet/>
      <dgm:spPr/>
      <dgm:t>
        <a:bodyPr/>
        <a:lstStyle/>
        <a:p>
          <a:endParaRPr lang="en-US"/>
        </a:p>
      </dgm:t>
    </dgm:pt>
    <dgm:pt modelId="{2E1CED3A-299F-514F-8010-76D77F4EADDA}" type="sibTrans" cxnId="{AD9B47A9-1275-C849-9214-3287F5049BBC}">
      <dgm:prSet/>
      <dgm:spPr/>
      <dgm:t>
        <a:bodyPr/>
        <a:lstStyle/>
        <a:p>
          <a:endParaRPr lang="en-US"/>
        </a:p>
      </dgm:t>
    </dgm:pt>
    <dgm:pt modelId="{047CB9B8-7BBF-4B8D-8C38-8F343557B0C9}" type="pres">
      <dgm:prSet presAssocID="{EBBDE7BD-9ADE-4701-A392-6B0CAA21F1BD}" presName="Name0" presStyleCnt="0">
        <dgm:presLayoutVars>
          <dgm:dir/>
          <dgm:resizeHandles val="exact"/>
        </dgm:presLayoutVars>
      </dgm:prSet>
      <dgm:spPr/>
    </dgm:pt>
    <dgm:pt modelId="{61FFB50E-5301-4647-BA94-D8B406EFC4B6}" type="pres">
      <dgm:prSet presAssocID="{24FD3A1A-C184-41FC-86BD-2BF456D55C71}" presName="node" presStyleLbl="node1" presStyleIdx="0" presStyleCnt="4">
        <dgm:presLayoutVars>
          <dgm:bulletEnabled val="1"/>
        </dgm:presLayoutVars>
      </dgm:prSet>
      <dgm:spPr/>
    </dgm:pt>
    <dgm:pt modelId="{E94292D2-742F-4F23-8126-B17AEEA804E2}" type="pres">
      <dgm:prSet presAssocID="{23109425-D66A-47FE-9728-5051E5FDE46A}" presName="sibTrans" presStyleCnt="0"/>
      <dgm:spPr/>
    </dgm:pt>
    <dgm:pt modelId="{42E4A1F2-0D85-2F4E-842F-784CA55F7778}" type="pres">
      <dgm:prSet presAssocID="{0BC22132-9385-0042-8203-C97D48DAA6B7}" presName="node" presStyleLbl="node1" presStyleIdx="1" presStyleCnt="4">
        <dgm:presLayoutVars>
          <dgm:bulletEnabled val="1"/>
        </dgm:presLayoutVars>
      </dgm:prSet>
      <dgm:spPr/>
    </dgm:pt>
    <dgm:pt modelId="{6EC7A566-1091-9D4D-B632-9007B4A49272}" type="pres">
      <dgm:prSet presAssocID="{2E1CED3A-299F-514F-8010-76D77F4EADDA}" presName="sibTrans" presStyleCnt="0"/>
      <dgm:spPr/>
    </dgm:pt>
    <dgm:pt modelId="{41D8BE9D-0C28-4EA0-9F96-3E3FB901B68F}" type="pres">
      <dgm:prSet presAssocID="{68EF1518-CEFC-43A2-B09A-B9FC8614572D}" presName="node" presStyleLbl="node1" presStyleIdx="2" presStyleCnt="4">
        <dgm:presLayoutVars>
          <dgm:bulletEnabled val="1"/>
        </dgm:presLayoutVars>
      </dgm:prSet>
      <dgm:spPr/>
    </dgm:pt>
    <dgm:pt modelId="{878FBFB9-05E6-44C3-A82D-D1FE7824D599}" type="pres">
      <dgm:prSet presAssocID="{C5216597-500A-4FF6-8DED-35294E19DD1D}" presName="sibTrans" presStyleCnt="0"/>
      <dgm:spPr/>
    </dgm:pt>
    <dgm:pt modelId="{FD8BAA9F-5B30-481A-BDBA-E1871FDD54DD}" type="pres">
      <dgm:prSet presAssocID="{300FBADE-5DBF-4FC7-84D9-E40B277BDD20}" presName="node" presStyleLbl="node1" presStyleIdx="3" presStyleCnt="4">
        <dgm:presLayoutVars>
          <dgm:bulletEnabled val="1"/>
        </dgm:presLayoutVars>
      </dgm:prSet>
      <dgm:spPr/>
    </dgm:pt>
  </dgm:ptLst>
  <dgm:cxnLst>
    <dgm:cxn modelId="{3242AA05-C718-4173-A774-F759158980B2}" type="presOf" srcId="{EBBDE7BD-9ADE-4701-A392-6B0CAA21F1BD}" destId="{047CB9B8-7BBF-4B8D-8C38-8F343557B0C9}" srcOrd="0" destOrd="0" presId="urn:microsoft.com/office/officeart/2005/8/layout/hList6"/>
    <dgm:cxn modelId="{E1F8250D-44A1-BA48-9975-11D0ADA42378}" type="presOf" srcId="{0BC22132-9385-0042-8203-C97D48DAA6B7}" destId="{42E4A1F2-0D85-2F4E-842F-784CA55F7778}" srcOrd="0" destOrd="0" presId="urn:microsoft.com/office/officeart/2005/8/layout/hList6"/>
    <dgm:cxn modelId="{C5CA483F-1ED2-4101-B417-E51B5F54636B}" type="presOf" srcId="{300FBADE-5DBF-4FC7-84D9-E40B277BDD20}" destId="{FD8BAA9F-5B30-481A-BDBA-E1871FDD54DD}" srcOrd="0" destOrd="0" presId="urn:microsoft.com/office/officeart/2005/8/layout/hList6"/>
    <dgm:cxn modelId="{6D7CE75D-54C2-4EB7-827F-F97040E9B582}" type="presOf" srcId="{24FD3A1A-C184-41FC-86BD-2BF456D55C71}" destId="{61FFB50E-5301-4647-BA94-D8B406EFC4B6}" srcOrd="0" destOrd="0" presId="urn:microsoft.com/office/officeart/2005/8/layout/hList6"/>
    <dgm:cxn modelId="{ACBD0B74-3C2B-4F52-BF99-276D9169DAE2}" srcId="{EBBDE7BD-9ADE-4701-A392-6B0CAA21F1BD}" destId="{24FD3A1A-C184-41FC-86BD-2BF456D55C71}" srcOrd="0" destOrd="0" parTransId="{EB3408D6-0CD3-4533-9246-4ECB88A5175C}" sibTransId="{23109425-D66A-47FE-9728-5051E5FDE46A}"/>
    <dgm:cxn modelId="{FED7A97F-83B0-4C3F-BF00-5BCDAA7A21D6}" type="presOf" srcId="{68EF1518-CEFC-43A2-B09A-B9FC8614572D}" destId="{41D8BE9D-0C28-4EA0-9F96-3E3FB901B68F}" srcOrd="0" destOrd="0" presId="urn:microsoft.com/office/officeart/2005/8/layout/hList6"/>
    <dgm:cxn modelId="{FE30DF91-B64E-486D-8004-EBAA012FB0ED}" srcId="{EBBDE7BD-9ADE-4701-A392-6B0CAA21F1BD}" destId="{300FBADE-5DBF-4FC7-84D9-E40B277BDD20}" srcOrd="3" destOrd="0" parTransId="{E6FAE787-9C9E-44D5-9C08-D1DDF85E4260}" sibTransId="{5A3FBD24-0252-4779-A312-1438E82463AD}"/>
    <dgm:cxn modelId="{AD9B47A9-1275-C849-9214-3287F5049BBC}" srcId="{EBBDE7BD-9ADE-4701-A392-6B0CAA21F1BD}" destId="{0BC22132-9385-0042-8203-C97D48DAA6B7}" srcOrd="1" destOrd="0" parTransId="{B5592FAF-D93A-F740-B268-598629CFA4D6}" sibTransId="{2E1CED3A-299F-514F-8010-76D77F4EADDA}"/>
    <dgm:cxn modelId="{079F7CDC-1C8A-47FE-9E0F-29D4B8DDC355}" srcId="{EBBDE7BD-9ADE-4701-A392-6B0CAA21F1BD}" destId="{68EF1518-CEFC-43A2-B09A-B9FC8614572D}" srcOrd="2" destOrd="0" parTransId="{8D05D79D-5967-4AB5-820A-4167BB061F7A}" sibTransId="{C5216597-500A-4FF6-8DED-35294E19DD1D}"/>
    <dgm:cxn modelId="{939D703F-50BC-47DA-9C8C-F17406D69177}" type="presParOf" srcId="{047CB9B8-7BBF-4B8D-8C38-8F343557B0C9}" destId="{61FFB50E-5301-4647-BA94-D8B406EFC4B6}" srcOrd="0" destOrd="0" presId="urn:microsoft.com/office/officeart/2005/8/layout/hList6"/>
    <dgm:cxn modelId="{EFDAA5FC-7F77-4520-959C-ABC16A9AF77F}" type="presParOf" srcId="{047CB9B8-7BBF-4B8D-8C38-8F343557B0C9}" destId="{E94292D2-742F-4F23-8126-B17AEEA804E2}" srcOrd="1" destOrd="0" presId="urn:microsoft.com/office/officeart/2005/8/layout/hList6"/>
    <dgm:cxn modelId="{5C8C8501-0906-0A46-A140-B85C7179D255}" type="presParOf" srcId="{047CB9B8-7BBF-4B8D-8C38-8F343557B0C9}" destId="{42E4A1F2-0D85-2F4E-842F-784CA55F7778}" srcOrd="2" destOrd="0" presId="urn:microsoft.com/office/officeart/2005/8/layout/hList6"/>
    <dgm:cxn modelId="{12787028-2FE5-1A4C-977C-CA8414BD11DC}" type="presParOf" srcId="{047CB9B8-7BBF-4B8D-8C38-8F343557B0C9}" destId="{6EC7A566-1091-9D4D-B632-9007B4A49272}" srcOrd="3" destOrd="0" presId="urn:microsoft.com/office/officeart/2005/8/layout/hList6"/>
    <dgm:cxn modelId="{8CF0DA34-C3B9-4885-B90C-1AE0FD2A8330}" type="presParOf" srcId="{047CB9B8-7BBF-4B8D-8C38-8F343557B0C9}" destId="{41D8BE9D-0C28-4EA0-9F96-3E3FB901B68F}" srcOrd="4" destOrd="0" presId="urn:microsoft.com/office/officeart/2005/8/layout/hList6"/>
    <dgm:cxn modelId="{423DBD23-DFA6-4D5F-980B-4132B02253EE}" type="presParOf" srcId="{047CB9B8-7BBF-4B8D-8C38-8F343557B0C9}" destId="{878FBFB9-05E6-44C3-A82D-D1FE7824D599}" srcOrd="5" destOrd="0" presId="urn:microsoft.com/office/officeart/2005/8/layout/hList6"/>
    <dgm:cxn modelId="{4F252D21-54E7-4B00-BED6-C6D0BA0879BB}" type="presParOf" srcId="{047CB9B8-7BBF-4B8D-8C38-8F343557B0C9}" destId="{FD8BAA9F-5B30-481A-BDBA-E1871FDD54D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B7712-0091-1D4A-BEC9-1C510439D8E5}"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EED63C28-394A-2C49-A39F-B3986B4727E4}">
      <dgm:prSet phldrT="[Text]"/>
      <dgm:spPr/>
      <dgm:t>
        <a:bodyPr/>
        <a:lstStyle/>
        <a:p>
          <a:r>
            <a:rPr lang="en-US" b="1" dirty="0"/>
            <a:t>Directive</a:t>
          </a:r>
          <a:r>
            <a:rPr lang="en-US" dirty="0"/>
            <a:t>: A29WP engaged directly with the state via their DPA (Faroe Islands; Hungary; Israel; New Zealand; Uruguay)</a:t>
          </a:r>
        </a:p>
      </dgm:t>
    </dgm:pt>
    <dgm:pt modelId="{680B7D2B-C55C-5944-902F-094FB8B7233B}" type="parTrans" cxnId="{2E4C4C90-A401-2942-B641-4996D40D273E}">
      <dgm:prSet/>
      <dgm:spPr/>
      <dgm:t>
        <a:bodyPr/>
        <a:lstStyle/>
        <a:p>
          <a:endParaRPr lang="en-US"/>
        </a:p>
      </dgm:t>
    </dgm:pt>
    <dgm:pt modelId="{FF942FD8-4FC4-9D48-9232-B400D1A1AF47}" type="sibTrans" cxnId="{2E4C4C90-A401-2942-B641-4996D40D273E}">
      <dgm:prSet/>
      <dgm:spPr/>
      <dgm:t>
        <a:bodyPr/>
        <a:lstStyle/>
        <a:p>
          <a:endParaRPr lang="en-US"/>
        </a:p>
      </dgm:t>
    </dgm:pt>
    <dgm:pt modelId="{A02E88EA-F5AC-4946-B4CF-A1DB9039E923}">
      <dgm:prSet phldrT="[Text]"/>
      <dgm:spPr/>
      <dgm:t>
        <a:bodyPr/>
        <a:lstStyle/>
        <a:p>
          <a:pPr>
            <a:buNone/>
          </a:pPr>
          <a:r>
            <a:rPr lang="en-IE" b="1" dirty="0"/>
            <a:t>GDPR: </a:t>
          </a:r>
          <a:r>
            <a:rPr lang="en-IE" dirty="0"/>
            <a:t>the Commission provides information gathered to the EDPB for its opinion (Japan; Korea; UK; US) </a:t>
          </a:r>
          <a:endParaRPr lang="en-US" dirty="0"/>
        </a:p>
      </dgm:t>
    </dgm:pt>
    <dgm:pt modelId="{D9ED0F3B-8006-C040-9D03-741F6A344E35}" type="parTrans" cxnId="{638B90C2-4EDC-C143-BB89-470CF66D5F27}">
      <dgm:prSet/>
      <dgm:spPr/>
      <dgm:t>
        <a:bodyPr/>
        <a:lstStyle/>
        <a:p>
          <a:endParaRPr lang="en-US"/>
        </a:p>
      </dgm:t>
    </dgm:pt>
    <dgm:pt modelId="{7B672AA6-BAC5-DC46-916E-52332D9615EE}" type="sibTrans" cxnId="{638B90C2-4EDC-C143-BB89-470CF66D5F27}">
      <dgm:prSet/>
      <dgm:spPr/>
      <dgm:t>
        <a:bodyPr/>
        <a:lstStyle/>
        <a:p>
          <a:endParaRPr lang="en-US"/>
        </a:p>
      </dgm:t>
    </dgm:pt>
    <dgm:pt modelId="{036F16A3-6E0B-144F-B179-8D24C100F18E}" type="pres">
      <dgm:prSet presAssocID="{E38B7712-0091-1D4A-BEC9-1C510439D8E5}" presName="compositeShape" presStyleCnt="0">
        <dgm:presLayoutVars>
          <dgm:chMax val="2"/>
          <dgm:dir/>
          <dgm:resizeHandles val="exact"/>
        </dgm:presLayoutVars>
      </dgm:prSet>
      <dgm:spPr/>
    </dgm:pt>
    <dgm:pt modelId="{7EF14F4E-F3F7-4E4C-B026-ABE606A9F19B}" type="pres">
      <dgm:prSet presAssocID="{E38B7712-0091-1D4A-BEC9-1C510439D8E5}" presName="ribbon" presStyleLbl="node1" presStyleIdx="0" presStyleCnt="1" custLinFactNeighborX="-1394" custLinFactNeighborY="16181"/>
      <dgm:spPr/>
    </dgm:pt>
    <dgm:pt modelId="{46B4154F-16E0-DE41-A468-F89B34684A8D}" type="pres">
      <dgm:prSet presAssocID="{E38B7712-0091-1D4A-BEC9-1C510439D8E5}" presName="leftArrowText" presStyleLbl="node1" presStyleIdx="0" presStyleCnt="1">
        <dgm:presLayoutVars>
          <dgm:chMax val="0"/>
          <dgm:bulletEnabled val="1"/>
        </dgm:presLayoutVars>
      </dgm:prSet>
      <dgm:spPr/>
    </dgm:pt>
    <dgm:pt modelId="{16A77C51-D218-8043-A6F8-057BF5F9711C}" type="pres">
      <dgm:prSet presAssocID="{E38B7712-0091-1D4A-BEC9-1C510439D8E5}" presName="rightArrowText" presStyleLbl="node1" presStyleIdx="0" presStyleCnt="1">
        <dgm:presLayoutVars>
          <dgm:chMax val="0"/>
          <dgm:bulletEnabled val="1"/>
        </dgm:presLayoutVars>
      </dgm:prSet>
      <dgm:spPr/>
    </dgm:pt>
  </dgm:ptLst>
  <dgm:cxnLst>
    <dgm:cxn modelId="{6EAFEC3A-6F20-944E-974E-0274C774196E}" type="presOf" srcId="{EED63C28-394A-2C49-A39F-B3986B4727E4}" destId="{46B4154F-16E0-DE41-A468-F89B34684A8D}" srcOrd="0" destOrd="0" presId="urn:microsoft.com/office/officeart/2005/8/layout/arrow6"/>
    <dgm:cxn modelId="{E570DE7E-1AB4-EA42-8998-8E1BC31BB974}" type="presOf" srcId="{A02E88EA-F5AC-4946-B4CF-A1DB9039E923}" destId="{16A77C51-D218-8043-A6F8-057BF5F9711C}" srcOrd="0" destOrd="0" presId="urn:microsoft.com/office/officeart/2005/8/layout/arrow6"/>
    <dgm:cxn modelId="{2E4C4C90-A401-2942-B641-4996D40D273E}" srcId="{E38B7712-0091-1D4A-BEC9-1C510439D8E5}" destId="{EED63C28-394A-2C49-A39F-B3986B4727E4}" srcOrd="0" destOrd="0" parTransId="{680B7D2B-C55C-5944-902F-094FB8B7233B}" sibTransId="{FF942FD8-4FC4-9D48-9232-B400D1A1AF47}"/>
    <dgm:cxn modelId="{E75ACFB0-8E34-C041-AEC9-8AE32200ABD8}" type="presOf" srcId="{E38B7712-0091-1D4A-BEC9-1C510439D8E5}" destId="{036F16A3-6E0B-144F-B179-8D24C100F18E}" srcOrd="0" destOrd="0" presId="urn:microsoft.com/office/officeart/2005/8/layout/arrow6"/>
    <dgm:cxn modelId="{638B90C2-4EDC-C143-BB89-470CF66D5F27}" srcId="{E38B7712-0091-1D4A-BEC9-1C510439D8E5}" destId="{A02E88EA-F5AC-4946-B4CF-A1DB9039E923}" srcOrd="1" destOrd="0" parTransId="{D9ED0F3B-8006-C040-9D03-741F6A344E35}" sibTransId="{7B672AA6-BAC5-DC46-916E-52332D9615EE}"/>
    <dgm:cxn modelId="{657AFA6B-9A62-F740-A11A-3C39F99ED784}" type="presParOf" srcId="{036F16A3-6E0B-144F-B179-8D24C100F18E}" destId="{7EF14F4E-F3F7-4E4C-B026-ABE606A9F19B}" srcOrd="0" destOrd="0" presId="urn:microsoft.com/office/officeart/2005/8/layout/arrow6"/>
    <dgm:cxn modelId="{62E5A546-26F9-A040-BAD7-2369782D0ECA}" type="presParOf" srcId="{036F16A3-6E0B-144F-B179-8D24C100F18E}" destId="{46B4154F-16E0-DE41-A468-F89B34684A8D}" srcOrd="1" destOrd="0" presId="urn:microsoft.com/office/officeart/2005/8/layout/arrow6"/>
    <dgm:cxn modelId="{56E9A0B9-6749-FB48-BE9F-75D4A516E3DB}" type="presParOf" srcId="{036F16A3-6E0B-144F-B179-8D24C100F18E}" destId="{16A77C51-D218-8043-A6F8-057BF5F9711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30E38-9234-4062-85CF-05AD6794B1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5A1F5B-9D1D-4BD2-8959-A638DA823ABF}">
      <dgm:prSet/>
      <dgm:spPr/>
      <dgm:t>
        <a:bodyPr/>
        <a:lstStyle/>
        <a:p>
          <a:r>
            <a:rPr lang="en-US" dirty="0"/>
            <a:t>Vertical dialogue (with Member States)</a:t>
          </a:r>
        </a:p>
      </dgm:t>
    </dgm:pt>
    <dgm:pt modelId="{D32ED28F-2C1C-4D36-A3B5-B97C1E005DBB}" type="parTrans" cxnId="{CCCD0529-B11D-4C89-95C6-FF895D683269}">
      <dgm:prSet/>
      <dgm:spPr/>
      <dgm:t>
        <a:bodyPr/>
        <a:lstStyle/>
        <a:p>
          <a:endParaRPr lang="en-US"/>
        </a:p>
      </dgm:t>
    </dgm:pt>
    <dgm:pt modelId="{2DABBA97-B423-490B-9081-AAEBE5E39B26}" type="sibTrans" cxnId="{CCCD0529-B11D-4C89-95C6-FF895D683269}">
      <dgm:prSet/>
      <dgm:spPr/>
      <dgm:t>
        <a:bodyPr/>
        <a:lstStyle/>
        <a:p>
          <a:endParaRPr lang="en-US"/>
        </a:p>
      </dgm:t>
    </dgm:pt>
    <dgm:pt modelId="{DAC4A151-6EC8-4739-9FB1-A56554FA907C}">
      <dgm:prSet/>
      <dgm:spPr/>
      <dgm:t>
        <a:bodyPr/>
        <a:lstStyle/>
        <a:p>
          <a:r>
            <a:rPr lang="en-US" dirty="0"/>
            <a:t>Horizontal dialogue (with the EU legislature) </a:t>
          </a:r>
        </a:p>
      </dgm:t>
    </dgm:pt>
    <dgm:pt modelId="{E68E8085-DE0A-462D-89AA-1A8836524315}" type="parTrans" cxnId="{70063241-9C21-46AB-8A05-07935596BE66}">
      <dgm:prSet/>
      <dgm:spPr/>
      <dgm:t>
        <a:bodyPr/>
        <a:lstStyle/>
        <a:p>
          <a:endParaRPr lang="en-US"/>
        </a:p>
      </dgm:t>
    </dgm:pt>
    <dgm:pt modelId="{5FBB17AF-B8D5-432C-8678-7C0496741849}" type="sibTrans" cxnId="{70063241-9C21-46AB-8A05-07935596BE66}">
      <dgm:prSet/>
      <dgm:spPr/>
      <dgm:t>
        <a:bodyPr/>
        <a:lstStyle/>
        <a:p>
          <a:endParaRPr lang="en-US"/>
        </a:p>
      </dgm:t>
    </dgm:pt>
    <dgm:pt modelId="{9B07E7B5-752B-45B9-A15B-9B85A3DC184B}">
      <dgm:prSet/>
      <dgm:spPr/>
      <dgm:t>
        <a:bodyPr/>
        <a:lstStyle/>
        <a:p>
          <a:r>
            <a:rPr lang="en-US" dirty="0"/>
            <a:t>Horizontal dialogue (with the Commission)? </a:t>
          </a:r>
        </a:p>
      </dgm:t>
    </dgm:pt>
    <dgm:pt modelId="{E77B5D50-A952-416D-8226-81423899D2BE}" type="parTrans" cxnId="{604D9428-04B8-44DC-8434-12F6FF93A449}">
      <dgm:prSet/>
      <dgm:spPr/>
      <dgm:t>
        <a:bodyPr/>
        <a:lstStyle/>
        <a:p>
          <a:endParaRPr lang="en-US"/>
        </a:p>
      </dgm:t>
    </dgm:pt>
    <dgm:pt modelId="{126A55B8-926D-4346-BDB2-0BBF6C7FE2C4}" type="sibTrans" cxnId="{604D9428-04B8-44DC-8434-12F6FF93A449}">
      <dgm:prSet/>
      <dgm:spPr/>
      <dgm:t>
        <a:bodyPr/>
        <a:lstStyle/>
        <a:p>
          <a:endParaRPr lang="en-US"/>
        </a:p>
      </dgm:t>
    </dgm:pt>
    <dgm:pt modelId="{39EB611C-9D56-8F4F-8914-67E4A23ECC79}" type="pres">
      <dgm:prSet presAssocID="{C2D30E38-9234-4062-85CF-05AD6794B1E2}" presName="linear" presStyleCnt="0">
        <dgm:presLayoutVars>
          <dgm:animLvl val="lvl"/>
          <dgm:resizeHandles val="exact"/>
        </dgm:presLayoutVars>
      </dgm:prSet>
      <dgm:spPr/>
    </dgm:pt>
    <dgm:pt modelId="{C95BAF52-6B78-A044-A448-202BB0E67989}" type="pres">
      <dgm:prSet presAssocID="{705A1F5B-9D1D-4BD2-8959-A638DA823ABF}" presName="parentText" presStyleLbl="node1" presStyleIdx="0" presStyleCnt="3">
        <dgm:presLayoutVars>
          <dgm:chMax val="0"/>
          <dgm:bulletEnabled val="1"/>
        </dgm:presLayoutVars>
      </dgm:prSet>
      <dgm:spPr/>
    </dgm:pt>
    <dgm:pt modelId="{8D8BA4FA-90F8-3640-8C42-F20AE37FCEAF}" type="pres">
      <dgm:prSet presAssocID="{2DABBA97-B423-490B-9081-AAEBE5E39B26}" presName="spacer" presStyleCnt="0"/>
      <dgm:spPr/>
    </dgm:pt>
    <dgm:pt modelId="{D217C317-8568-0842-9256-D2AE69F83C85}" type="pres">
      <dgm:prSet presAssocID="{DAC4A151-6EC8-4739-9FB1-A56554FA907C}" presName="parentText" presStyleLbl="node1" presStyleIdx="1" presStyleCnt="3">
        <dgm:presLayoutVars>
          <dgm:chMax val="0"/>
          <dgm:bulletEnabled val="1"/>
        </dgm:presLayoutVars>
      </dgm:prSet>
      <dgm:spPr/>
    </dgm:pt>
    <dgm:pt modelId="{0173AF76-79EB-AE45-AF64-485F85100ADF}" type="pres">
      <dgm:prSet presAssocID="{5FBB17AF-B8D5-432C-8678-7C0496741849}" presName="spacer" presStyleCnt="0"/>
      <dgm:spPr/>
    </dgm:pt>
    <dgm:pt modelId="{CD90B812-825A-2241-9AFA-568F7A49D89C}" type="pres">
      <dgm:prSet presAssocID="{9B07E7B5-752B-45B9-A15B-9B85A3DC184B}" presName="parentText" presStyleLbl="node1" presStyleIdx="2" presStyleCnt="3">
        <dgm:presLayoutVars>
          <dgm:chMax val="0"/>
          <dgm:bulletEnabled val="1"/>
        </dgm:presLayoutVars>
      </dgm:prSet>
      <dgm:spPr/>
    </dgm:pt>
  </dgm:ptLst>
  <dgm:cxnLst>
    <dgm:cxn modelId="{604D9428-04B8-44DC-8434-12F6FF93A449}" srcId="{C2D30E38-9234-4062-85CF-05AD6794B1E2}" destId="{9B07E7B5-752B-45B9-A15B-9B85A3DC184B}" srcOrd="2" destOrd="0" parTransId="{E77B5D50-A952-416D-8226-81423899D2BE}" sibTransId="{126A55B8-926D-4346-BDB2-0BBF6C7FE2C4}"/>
    <dgm:cxn modelId="{CCCD0529-B11D-4C89-95C6-FF895D683269}" srcId="{C2D30E38-9234-4062-85CF-05AD6794B1E2}" destId="{705A1F5B-9D1D-4BD2-8959-A638DA823ABF}" srcOrd="0" destOrd="0" parTransId="{D32ED28F-2C1C-4D36-A3B5-B97C1E005DBB}" sibTransId="{2DABBA97-B423-490B-9081-AAEBE5E39B26}"/>
    <dgm:cxn modelId="{475D3131-2EC8-6B48-9500-5784FFCAF571}" type="presOf" srcId="{DAC4A151-6EC8-4739-9FB1-A56554FA907C}" destId="{D217C317-8568-0842-9256-D2AE69F83C85}" srcOrd="0" destOrd="0" presId="urn:microsoft.com/office/officeart/2005/8/layout/vList2"/>
    <dgm:cxn modelId="{70063241-9C21-46AB-8A05-07935596BE66}" srcId="{C2D30E38-9234-4062-85CF-05AD6794B1E2}" destId="{DAC4A151-6EC8-4739-9FB1-A56554FA907C}" srcOrd="1" destOrd="0" parTransId="{E68E8085-DE0A-462D-89AA-1A8836524315}" sibTransId="{5FBB17AF-B8D5-432C-8678-7C0496741849}"/>
    <dgm:cxn modelId="{350C8FA9-AF4D-C243-88C8-412417AC2EFE}" type="presOf" srcId="{C2D30E38-9234-4062-85CF-05AD6794B1E2}" destId="{39EB611C-9D56-8F4F-8914-67E4A23ECC79}" srcOrd="0" destOrd="0" presId="urn:microsoft.com/office/officeart/2005/8/layout/vList2"/>
    <dgm:cxn modelId="{7973B7C0-5220-944F-9561-537949A8BEFB}" type="presOf" srcId="{705A1F5B-9D1D-4BD2-8959-A638DA823ABF}" destId="{C95BAF52-6B78-A044-A448-202BB0E67989}" srcOrd="0" destOrd="0" presId="urn:microsoft.com/office/officeart/2005/8/layout/vList2"/>
    <dgm:cxn modelId="{44804DDE-4DF4-9F43-BE8A-2B25B13268FA}" type="presOf" srcId="{9B07E7B5-752B-45B9-A15B-9B85A3DC184B}" destId="{CD90B812-825A-2241-9AFA-568F7A49D89C}" srcOrd="0" destOrd="0" presId="urn:microsoft.com/office/officeart/2005/8/layout/vList2"/>
    <dgm:cxn modelId="{D8A68A6E-5C75-3C4E-A16B-B291E6963952}" type="presParOf" srcId="{39EB611C-9D56-8F4F-8914-67E4A23ECC79}" destId="{C95BAF52-6B78-A044-A448-202BB0E67989}" srcOrd="0" destOrd="0" presId="urn:microsoft.com/office/officeart/2005/8/layout/vList2"/>
    <dgm:cxn modelId="{5780964A-B7F9-B74F-B040-A8EC599A3286}" type="presParOf" srcId="{39EB611C-9D56-8F4F-8914-67E4A23ECC79}" destId="{8D8BA4FA-90F8-3640-8C42-F20AE37FCEAF}" srcOrd="1" destOrd="0" presId="urn:microsoft.com/office/officeart/2005/8/layout/vList2"/>
    <dgm:cxn modelId="{D2D76C30-6D3A-0B40-9ACF-BC3E8EB42B48}" type="presParOf" srcId="{39EB611C-9D56-8F4F-8914-67E4A23ECC79}" destId="{D217C317-8568-0842-9256-D2AE69F83C85}" srcOrd="2" destOrd="0" presId="urn:microsoft.com/office/officeart/2005/8/layout/vList2"/>
    <dgm:cxn modelId="{60696040-DE4F-C34B-88D1-4C9EEBA08C5A}" type="presParOf" srcId="{39EB611C-9D56-8F4F-8914-67E4A23ECC79}" destId="{0173AF76-79EB-AE45-AF64-485F85100ADF}" srcOrd="3" destOrd="0" presId="urn:microsoft.com/office/officeart/2005/8/layout/vList2"/>
    <dgm:cxn modelId="{5D3FAAFA-C4EF-964D-A133-EFB6A4DA994C}" type="presParOf" srcId="{39EB611C-9D56-8F4F-8914-67E4A23ECC79}" destId="{CD90B812-825A-2241-9AFA-568F7A49D8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71DD-7F7E-4A75-8057-6BABEC4396C7}">
      <dsp:nvSpPr>
        <dsp:cNvPr id="0" name=""/>
        <dsp:cNvSpPr/>
      </dsp:nvSpPr>
      <dsp:spPr>
        <a:xfrm>
          <a:off x="1573867" y="2181280"/>
          <a:ext cx="1923616" cy="192361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Fundamental</a:t>
          </a:r>
          <a:r>
            <a:rPr lang="en-GB" sz="1400" kern="1200" baseline="0" dirty="0"/>
            <a:t> Rights </a:t>
          </a:r>
          <a:endParaRPr lang="en-GB" sz="1400" kern="1200" dirty="0"/>
        </a:p>
      </dsp:txBody>
      <dsp:txXfrm>
        <a:off x="1960599" y="2631878"/>
        <a:ext cx="1150152" cy="988778"/>
      </dsp:txXfrm>
    </dsp:sp>
    <dsp:sp modelId="{A174258C-A0E8-4C28-920C-7C9EF8996B18}">
      <dsp:nvSpPr>
        <dsp:cNvPr id="0" name=""/>
        <dsp:cNvSpPr/>
      </dsp:nvSpPr>
      <dsp:spPr>
        <a:xfrm>
          <a:off x="454672" y="1726607"/>
          <a:ext cx="1398993" cy="139899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Public good</a:t>
          </a:r>
        </a:p>
      </dsp:txBody>
      <dsp:txXfrm>
        <a:off x="806873" y="2080936"/>
        <a:ext cx="694591" cy="690335"/>
      </dsp:txXfrm>
    </dsp:sp>
    <dsp:sp modelId="{8DC9AF27-D5A9-43AA-94D3-721BC2520728}">
      <dsp:nvSpPr>
        <dsp:cNvPr id="0" name=""/>
        <dsp:cNvSpPr/>
      </dsp:nvSpPr>
      <dsp:spPr>
        <a:xfrm rot="20700000">
          <a:off x="1238252" y="761445"/>
          <a:ext cx="1370728" cy="137072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Economic</a:t>
          </a:r>
          <a:r>
            <a:rPr lang="en-GB" sz="1400" kern="1200" baseline="0" dirty="0"/>
            <a:t> Value </a:t>
          </a:r>
          <a:endParaRPr lang="en-GB" sz="1400" kern="1200" dirty="0"/>
        </a:p>
      </dsp:txBody>
      <dsp:txXfrm rot="-20700000">
        <a:off x="1538892" y="1062085"/>
        <a:ext cx="769446" cy="769446"/>
      </dsp:txXfrm>
    </dsp:sp>
    <dsp:sp modelId="{79C8DE40-0270-4DFF-A389-5405BDA7F704}">
      <dsp:nvSpPr>
        <dsp:cNvPr id="0" name=""/>
        <dsp:cNvSpPr/>
      </dsp:nvSpPr>
      <dsp:spPr>
        <a:xfrm>
          <a:off x="1418454" y="1895251"/>
          <a:ext cx="2462228" cy="2462228"/>
        </a:xfrm>
        <a:prstGeom prst="circularArrow">
          <a:avLst>
            <a:gd name="adj1" fmla="val 4688"/>
            <a:gd name="adj2" fmla="val 299029"/>
            <a:gd name="adj3" fmla="val 2497007"/>
            <a:gd name="adj4" fmla="val 159031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5B622-3166-4E44-8348-EB67B1607B27}">
      <dsp:nvSpPr>
        <dsp:cNvPr id="0" name=""/>
        <dsp:cNvSpPr/>
      </dsp:nvSpPr>
      <dsp:spPr>
        <a:xfrm>
          <a:off x="206913" y="1420053"/>
          <a:ext cx="1788963" cy="178896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B734A-59D4-462C-BA50-9CCD12D10BA4}">
      <dsp:nvSpPr>
        <dsp:cNvPr id="0" name=""/>
        <dsp:cNvSpPr/>
      </dsp:nvSpPr>
      <dsp:spPr>
        <a:xfrm>
          <a:off x="921188" y="464194"/>
          <a:ext cx="1928862" cy="19288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E8A8-597D-BD49-901A-87BF3C336D08}">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Adequacy: an introduction</a:t>
          </a:r>
        </a:p>
      </dsp:txBody>
      <dsp:txXfrm>
        <a:off x="32418" y="32418"/>
        <a:ext cx="8094307" cy="1041985"/>
      </dsp:txXfrm>
    </dsp:sp>
    <dsp:sp modelId="{6E3FCF23-CB90-8A41-B7B9-B9EBADB6CCCC}">
      <dsp:nvSpPr>
        <dsp:cNvPr id="0" name=""/>
        <dsp:cNvSpPr/>
      </dsp:nvSpPr>
      <dsp:spPr>
        <a:xfrm>
          <a:off x="819587" y="1291291"/>
          <a:ext cx="9288654" cy="110682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An Empirical Analysis of Adequacy</a:t>
          </a:r>
        </a:p>
      </dsp:txBody>
      <dsp:txXfrm>
        <a:off x="852005" y="1323709"/>
        <a:ext cx="7684797" cy="1041985"/>
      </dsp:txXfrm>
    </dsp:sp>
    <dsp:sp modelId="{508C3326-1404-C149-B9AA-848EBC16B5C8}">
      <dsp:nvSpPr>
        <dsp:cNvPr id="0" name=""/>
        <dsp:cNvSpPr/>
      </dsp:nvSpPr>
      <dsp:spPr>
        <a:xfrm>
          <a:off x="1639174" y="2582583"/>
          <a:ext cx="9288654" cy="110682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Legitimacy and Intra-EU Contestation of Rights</a:t>
          </a:r>
        </a:p>
      </dsp:txBody>
      <dsp:txXfrm>
        <a:off x="1671592" y="2615001"/>
        <a:ext cx="7684797" cy="1041985"/>
      </dsp:txXfrm>
    </dsp:sp>
    <dsp:sp modelId="{2B933EA0-D58F-EA45-948E-BEC2F55A3132}">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02E053ED-C381-3544-A7FE-64A90ECE801E}">
      <dsp:nvSpPr>
        <dsp:cNvPr id="0" name=""/>
        <dsp:cNvSpPr/>
      </dsp:nvSpPr>
      <dsp:spPr>
        <a:xfrm>
          <a:off x="9388807" y="2123252"/>
          <a:ext cx="719433" cy="71943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FB50E-5301-4647-BA94-D8B406EFC4B6}">
      <dsp:nvSpPr>
        <dsp:cNvPr id="0" name=""/>
        <dsp:cNvSpPr/>
      </dsp:nvSpPr>
      <dsp:spPr>
        <a:xfrm rot="16200000">
          <a:off x="-1412730" y="1415349"/>
          <a:ext cx="5400452" cy="256975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GB" sz="2800" kern="1200" dirty="0"/>
            <a:t>Court of Justice of the EU </a:t>
          </a:r>
        </a:p>
        <a:p>
          <a:pPr marL="0" lvl="0" indent="0" algn="ctr" defTabSz="1244600">
            <a:lnSpc>
              <a:spcPct val="90000"/>
            </a:lnSpc>
            <a:spcBef>
              <a:spcPct val="0"/>
            </a:spcBef>
            <a:spcAft>
              <a:spcPct val="35000"/>
            </a:spcAft>
            <a:buNone/>
          </a:pPr>
          <a:r>
            <a:rPr lang="en-GB" sz="2800" kern="1200" dirty="0"/>
            <a:t>(Court of Justice and General Court)</a:t>
          </a:r>
        </a:p>
      </dsp:txBody>
      <dsp:txXfrm rot="5400000">
        <a:off x="2620" y="1080089"/>
        <a:ext cx="2569752" cy="3240272"/>
      </dsp:txXfrm>
    </dsp:sp>
    <dsp:sp modelId="{42E4A1F2-0D85-2F4E-842F-784CA55F7778}">
      <dsp:nvSpPr>
        <dsp:cNvPr id="0" name=""/>
        <dsp:cNvSpPr/>
      </dsp:nvSpPr>
      <dsp:spPr>
        <a:xfrm rot="16200000">
          <a:off x="1349753" y="1415349"/>
          <a:ext cx="5400452" cy="2569752"/>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US" sz="2800" kern="1200" dirty="0"/>
            <a:t>EU Commission </a:t>
          </a:r>
        </a:p>
      </dsp:txBody>
      <dsp:txXfrm rot="5400000">
        <a:off x="2765103" y="1080089"/>
        <a:ext cx="2569752" cy="3240272"/>
      </dsp:txXfrm>
    </dsp:sp>
    <dsp:sp modelId="{41D8BE9D-0C28-4EA0-9F96-3E3FB901B68F}">
      <dsp:nvSpPr>
        <dsp:cNvPr id="0" name=""/>
        <dsp:cNvSpPr/>
      </dsp:nvSpPr>
      <dsp:spPr>
        <a:xfrm rot="16200000">
          <a:off x="4112236" y="1415349"/>
          <a:ext cx="5400452" cy="2569752"/>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GB" sz="2800" kern="1200" dirty="0"/>
            <a:t>European Data Protection Board </a:t>
          </a:r>
        </a:p>
        <a:p>
          <a:pPr marL="0" lvl="0" indent="0" algn="ctr" defTabSz="1244600">
            <a:lnSpc>
              <a:spcPct val="90000"/>
            </a:lnSpc>
            <a:spcBef>
              <a:spcPct val="0"/>
            </a:spcBef>
            <a:spcAft>
              <a:spcPct val="35000"/>
            </a:spcAft>
            <a:buNone/>
          </a:pPr>
          <a:r>
            <a:rPr lang="en-GB" sz="2800" kern="1200" dirty="0"/>
            <a:t>(formerly Article 29 Working Party)</a:t>
          </a:r>
        </a:p>
      </dsp:txBody>
      <dsp:txXfrm rot="5400000">
        <a:off x="5527586" y="1080089"/>
        <a:ext cx="2569752" cy="3240272"/>
      </dsp:txXfrm>
    </dsp:sp>
    <dsp:sp modelId="{FD8BAA9F-5B30-481A-BDBA-E1871FDD54DD}">
      <dsp:nvSpPr>
        <dsp:cNvPr id="0" name=""/>
        <dsp:cNvSpPr/>
      </dsp:nvSpPr>
      <dsp:spPr>
        <a:xfrm rot="16200000">
          <a:off x="6874720" y="1415349"/>
          <a:ext cx="5400452" cy="256975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GB" sz="2800" kern="1200" dirty="0"/>
            <a:t>National Supervisory </a:t>
          </a:r>
        </a:p>
        <a:p>
          <a:pPr marL="0" lvl="0" indent="0" algn="ctr" defTabSz="1244600">
            <a:lnSpc>
              <a:spcPct val="90000"/>
            </a:lnSpc>
            <a:spcBef>
              <a:spcPct val="0"/>
            </a:spcBef>
            <a:spcAft>
              <a:spcPct val="35000"/>
            </a:spcAft>
            <a:buNone/>
          </a:pPr>
          <a:r>
            <a:rPr lang="en-GB" sz="2800" kern="1200" dirty="0"/>
            <a:t>Authorities </a:t>
          </a:r>
        </a:p>
        <a:p>
          <a:pPr marL="0" lvl="0" indent="0" algn="ctr" defTabSz="1244600">
            <a:lnSpc>
              <a:spcPct val="90000"/>
            </a:lnSpc>
            <a:spcBef>
              <a:spcPct val="0"/>
            </a:spcBef>
            <a:spcAft>
              <a:spcPct val="35000"/>
            </a:spcAft>
            <a:buNone/>
          </a:pPr>
          <a:r>
            <a:rPr lang="en-GB" sz="2800" kern="1200" dirty="0"/>
            <a:t>(DPAs) </a:t>
          </a:r>
        </a:p>
      </dsp:txBody>
      <dsp:txXfrm rot="5400000">
        <a:off x="8290070" y="1080089"/>
        <a:ext cx="2569752" cy="3240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4F4E-F3F7-4E4C-B026-ABE606A9F19B}">
      <dsp:nvSpPr>
        <dsp:cNvPr id="0" name=""/>
        <dsp:cNvSpPr/>
      </dsp:nvSpPr>
      <dsp:spPr>
        <a:xfrm>
          <a:off x="0" y="0"/>
          <a:ext cx="11119112" cy="4447645"/>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4154F-16E0-DE41-A468-F89B34684A8D}">
      <dsp:nvSpPr>
        <dsp:cNvPr id="0" name=""/>
        <dsp:cNvSpPr/>
      </dsp:nvSpPr>
      <dsp:spPr>
        <a:xfrm>
          <a:off x="1442440" y="778337"/>
          <a:ext cx="3669307" cy="2179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Directive</a:t>
          </a:r>
          <a:r>
            <a:rPr lang="en-US" sz="2800" kern="1200" dirty="0"/>
            <a:t>: A29WP engaged directly with the state via their DPA (Faroe Islands; Hungary; Israel; New Zealand; Uruguay)</a:t>
          </a:r>
        </a:p>
      </dsp:txBody>
      <dsp:txXfrm>
        <a:off x="1442440" y="778337"/>
        <a:ext cx="3669307" cy="2179346"/>
      </dsp:txXfrm>
    </dsp:sp>
    <dsp:sp modelId="{16A77C51-D218-8043-A6F8-057BF5F9711C}">
      <dsp:nvSpPr>
        <dsp:cNvPr id="0" name=""/>
        <dsp:cNvSpPr/>
      </dsp:nvSpPr>
      <dsp:spPr>
        <a:xfrm>
          <a:off x="5667703" y="1489961"/>
          <a:ext cx="4336453" cy="2179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IE" sz="2800" b="1" kern="1200" dirty="0"/>
            <a:t>GDPR: </a:t>
          </a:r>
          <a:r>
            <a:rPr lang="en-IE" sz="2800" kern="1200" dirty="0"/>
            <a:t>the Commission provides information gathered to the EDPB for its opinion (Japan; Korea; UK; US) </a:t>
          </a:r>
          <a:endParaRPr lang="en-US" sz="2800" kern="1200" dirty="0"/>
        </a:p>
      </dsp:txBody>
      <dsp:txXfrm>
        <a:off x="5667703" y="1489961"/>
        <a:ext cx="4336453" cy="2179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BAF52-6B78-A044-A448-202BB0E67989}">
      <dsp:nvSpPr>
        <dsp:cNvPr id="0" name=""/>
        <dsp:cNvSpPr/>
      </dsp:nvSpPr>
      <dsp:spPr>
        <a:xfrm>
          <a:off x="0" y="11325"/>
          <a:ext cx="6151562" cy="1670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Vertical dialogue (with Member States)</a:t>
          </a:r>
        </a:p>
      </dsp:txBody>
      <dsp:txXfrm>
        <a:off x="81560" y="92885"/>
        <a:ext cx="5988442" cy="1507639"/>
      </dsp:txXfrm>
    </dsp:sp>
    <dsp:sp modelId="{D217C317-8568-0842-9256-D2AE69F83C85}">
      <dsp:nvSpPr>
        <dsp:cNvPr id="0" name=""/>
        <dsp:cNvSpPr/>
      </dsp:nvSpPr>
      <dsp:spPr>
        <a:xfrm>
          <a:off x="0" y="1803045"/>
          <a:ext cx="6151562" cy="16707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Horizontal dialogue (with the EU legislature) </a:t>
          </a:r>
        </a:p>
      </dsp:txBody>
      <dsp:txXfrm>
        <a:off x="81560" y="1884605"/>
        <a:ext cx="5988442" cy="1507639"/>
      </dsp:txXfrm>
    </dsp:sp>
    <dsp:sp modelId="{CD90B812-825A-2241-9AFA-568F7A49D89C}">
      <dsp:nvSpPr>
        <dsp:cNvPr id="0" name=""/>
        <dsp:cNvSpPr/>
      </dsp:nvSpPr>
      <dsp:spPr>
        <a:xfrm>
          <a:off x="0" y="3594765"/>
          <a:ext cx="6151562" cy="1670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Horizontal dialogue (with the Commission)? </a:t>
          </a:r>
        </a:p>
      </dsp:txBody>
      <dsp:txXfrm>
        <a:off x="81560" y="3676325"/>
        <a:ext cx="5988442" cy="150763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18639-FB97-4140-B066-FE838143F489}" type="datetimeFigureOut">
              <a:rPr lang="en-US" smtClean="0"/>
              <a:t>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73E61-3553-1D49-9115-440DE8722049}" type="slidenum">
              <a:rPr lang="en-US" smtClean="0"/>
              <a:t>‹#›</a:t>
            </a:fld>
            <a:endParaRPr lang="en-US"/>
          </a:p>
        </p:txBody>
      </p:sp>
    </p:spTree>
    <p:extLst>
      <p:ext uri="{BB962C8B-B14F-4D97-AF65-F5344CB8AC3E}">
        <p14:creationId xmlns:p14="http://schemas.microsoft.com/office/powerpoint/2010/main" val="106434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wfareblog.com/how-can-us-respond-schrems-ii?ref=cyberlaw.stanford.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73E61-3553-1D49-9115-440DE8722049}" type="slidenum">
              <a:rPr lang="en-US" smtClean="0"/>
              <a:t>1</a:t>
            </a:fld>
            <a:endParaRPr lang="en-US"/>
          </a:p>
        </p:txBody>
      </p:sp>
    </p:spTree>
    <p:extLst>
      <p:ext uri="{BB962C8B-B14F-4D97-AF65-F5344CB8AC3E}">
        <p14:creationId xmlns:p14="http://schemas.microsoft.com/office/powerpoint/2010/main" val="214553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Char char="-"/>
            </a:pPr>
            <a:r>
              <a:rPr lang="en-GB" dirty="0"/>
              <a:t>Raises questions about the margin of appreciation afforded to the Commission.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83C8-227C-2F48-B385-70614DC87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46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Stewart Baker </a:t>
            </a:r>
            <a:r>
              <a:rPr lang="en-GB" sz="1200" b="0" i="0" u="sng" kern="1200" dirty="0">
                <a:solidFill>
                  <a:schemeClr val="tx1"/>
                </a:solidFill>
                <a:effectLst/>
                <a:latin typeface="+mn-lt"/>
                <a:ea typeface="+mn-ea"/>
                <a:cs typeface="+mn-cs"/>
                <a:hlinkClick r:id="rId3"/>
              </a:rPr>
              <a:t>describes the judgment</a:t>
            </a:r>
            <a:r>
              <a:rPr lang="en-GB" sz="1200" b="0" i="0" u="none" strike="noStrike" kern="1200" dirty="0">
                <a:solidFill>
                  <a:schemeClr val="tx1"/>
                </a:solidFill>
                <a:effectLst/>
                <a:latin typeface="+mn-lt"/>
                <a:ea typeface="+mn-ea"/>
                <a:cs typeface="+mn-cs"/>
              </a:rPr>
              <a:t> as a “gobsmacking … mix of judicial imperialism and Eurocentric hypocrisy” and proposes that the U.S. use trade penalties to force the European Union to back down and make Europeans realize that the U.S. is serious about keeping “the right to write U.S. laws without getting permission from European governments.”</a:t>
            </a:r>
            <a:endParaRPr lang="en-US" dirty="0"/>
          </a:p>
        </p:txBody>
      </p:sp>
      <p:sp>
        <p:nvSpPr>
          <p:cNvPr id="4" name="Slide Number Placeholder 3"/>
          <p:cNvSpPr>
            <a:spLocks noGrp="1"/>
          </p:cNvSpPr>
          <p:nvPr>
            <p:ph type="sldNum" sz="quarter" idx="5"/>
          </p:nvPr>
        </p:nvSpPr>
        <p:spPr/>
        <p:txBody>
          <a:bodyPr/>
          <a:lstStyle/>
          <a:p>
            <a:fld id="{77573E61-3553-1D49-9115-440DE8722049}" type="slidenum">
              <a:rPr lang="en-US" smtClean="0"/>
              <a:t>11</a:t>
            </a:fld>
            <a:endParaRPr lang="en-US"/>
          </a:p>
        </p:txBody>
      </p:sp>
    </p:spTree>
    <p:extLst>
      <p:ext uri="{BB962C8B-B14F-4D97-AF65-F5344CB8AC3E}">
        <p14:creationId xmlns:p14="http://schemas.microsoft.com/office/powerpoint/2010/main" val="409771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disparity between the standards set by the Court and the standards applied by the Commission. </a:t>
            </a:r>
          </a:p>
        </p:txBody>
      </p:sp>
      <p:sp>
        <p:nvSpPr>
          <p:cNvPr id="4" name="Slide Number Placeholder 3"/>
          <p:cNvSpPr>
            <a:spLocks noGrp="1"/>
          </p:cNvSpPr>
          <p:nvPr>
            <p:ph type="sldNum" sz="quarter" idx="5"/>
          </p:nvPr>
        </p:nvSpPr>
        <p:spPr/>
        <p:txBody>
          <a:bodyPr/>
          <a:lstStyle/>
          <a:p>
            <a:fld id="{ECCAA7D5-52AD-40F2-A339-A34225B11D83}" type="slidenum">
              <a:rPr lang="en-GB" smtClean="0"/>
              <a:t>14</a:t>
            </a:fld>
            <a:endParaRPr lang="en-GB"/>
          </a:p>
        </p:txBody>
      </p:sp>
    </p:spTree>
    <p:extLst>
      <p:ext uri="{BB962C8B-B14F-4D97-AF65-F5344CB8AC3E}">
        <p14:creationId xmlns:p14="http://schemas.microsoft.com/office/powerpoint/2010/main" val="226575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Criteria for the assessment of adequacy: criteria set in the ‘Adequacy Referential’ guidelines of the EDPB (WP12; WP254; WP257)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77573E61-3553-1D49-9115-440DE8722049}" type="slidenum">
              <a:rPr lang="en-US" smtClean="0"/>
              <a:t>16</a:t>
            </a:fld>
            <a:endParaRPr lang="en-US"/>
          </a:p>
        </p:txBody>
      </p:sp>
    </p:spTree>
    <p:extLst>
      <p:ext uri="{BB962C8B-B14F-4D97-AF65-F5344CB8AC3E}">
        <p14:creationId xmlns:p14="http://schemas.microsoft.com/office/powerpoint/2010/main" val="146904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Moreover, Christopher </a:t>
            </a:r>
            <a:r>
              <a:rPr lang="en-IE" sz="1200" kern="1200" dirty="0" err="1">
                <a:solidFill>
                  <a:schemeClr val="tx1"/>
                </a:solidFill>
                <a:effectLst/>
                <a:latin typeface="+mn-lt"/>
                <a:ea typeface="+mn-ea"/>
                <a:cs typeface="+mn-cs"/>
              </a:rPr>
              <a:t>Kuner</a:t>
            </a:r>
            <a:r>
              <a:rPr lang="en-IE" sz="1200" kern="1200" dirty="0">
                <a:solidFill>
                  <a:schemeClr val="tx1"/>
                </a:solidFill>
                <a:effectLst/>
                <a:latin typeface="+mn-lt"/>
                <a:ea typeface="+mn-ea"/>
                <a:cs typeface="+mn-cs"/>
              </a:rPr>
              <a:t> reports that “the Commission has indicated that it is likely to insert language in adequacy decisions mirroring that used in the SCCs, i.e. indications that an adequacy decision does not apply to transfers to a data importer whose processing of the data is directly subject to the GDPR.” </a:t>
            </a:r>
            <a:endParaRPr lang="en-GB"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Christopher </a:t>
            </a:r>
            <a:r>
              <a:rPr lang="en-IE" sz="1200" kern="1200" dirty="0" err="1">
                <a:solidFill>
                  <a:schemeClr val="tx1"/>
                </a:solidFill>
                <a:effectLst/>
                <a:latin typeface="+mn-lt"/>
                <a:ea typeface="+mn-ea"/>
                <a:cs typeface="+mn-cs"/>
              </a:rPr>
              <a:t>Kuner</a:t>
            </a:r>
            <a:r>
              <a:rPr lang="en-IE" sz="1200" kern="1200" dirty="0">
                <a:solidFill>
                  <a:schemeClr val="tx1"/>
                </a:solidFill>
                <a:effectLst/>
                <a:latin typeface="+mn-lt"/>
                <a:ea typeface="+mn-ea"/>
                <a:cs typeface="+mn-cs"/>
              </a:rPr>
              <a:t>, ‘Protecting EU data outside EU borders under the GDPR’ (2023)</a:t>
            </a:r>
            <a:r>
              <a:rPr lang="en-IE" sz="1200" i="1"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60(1) Common Market Law Review 77, p. 93.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573E61-3553-1D49-9115-440DE8722049}" type="slidenum">
              <a:rPr lang="en-US" smtClean="0"/>
              <a:t>20</a:t>
            </a:fld>
            <a:endParaRPr lang="en-US"/>
          </a:p>
        </p:txBody>
      </p:sp>
    </p:spTree>
    <p:extLst>
      <p:ext uri="{BB962C8B-B14F-4D97-AF65-F5344CB8AC3E}">
        <p14:creationId xmlns:p14="http://schemas.microsoft.com/office/powerpoint/2010/main" val="145758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BC2F-6827-05DD-A349-3BBCF2CBB7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0105DE3-B527-849A-889F-FA59442A2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213287-6CB8-F9B9-FF1E-E3BC29C0EFA9}"/>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593FA08B-D8A5-0F94-04AD-CE929850B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6AA92-3C2D-8978-175B-14645D8A5650}"/>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260891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5AFA-0539-B657-DC2F-34653C50AA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34D74C-7ABD-2515-3707-6321EFCA69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DAD593-BF67-BE67-628B-92345F60A7EA}"/>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BFF0A3A9-CF0C-D681-B1C3-4EE01860A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CAEC0-BE31-4BD9-E440-0D2A9E74ACC9}"/>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175569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3B8D9-EA00-546D-6803-4469151C69A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590925-BA87-19F8-C451-38AA03B2AB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887995-8AFA-5AE2-4B77-746602B28A32}"/>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F162CD2E-8336-0986-E904-9B214567D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7C026-53C8-6E8F-BFE6-A285DF853CEE}"/>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290959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09600" y="1998571"/>
            <a:ext cx="10972800" cy="1573068"/>
          </a:xfrm>
          <a:prstGeom prst="rect">
            <a:avLst/>
          </a:prstGeom>
        </p:spPr>
        <p:txBody>
          <a:bodyPr lIns="0" tIns="0" rIns="0" bIns="0">
            <a:normAutofit/>
          </a:bodyPr>
          <a:lstStyle>
            <a:lvl1pPr algn="ctr">
              <a:lnSpc>
                <a:spcPts val="4800"/>
              </a:lnSpc>
              <a:spcBef>
                <a:spcPts val="0"/>
              </a:spcBef>
              <a:defRPr sz="4400" b="1">
                <a:solidFill>
                  <a:srgbClr val="283583"/>
                </a:solidFill>
                <a:latin typeface="Trebuchet MS" pitchFamily="34" charset="0"/>
              </a:defRPr>
            </a:lvl1pPr>
          </a:lstStyle>
          <a:p>
            <a:pPr lvl="0"/>
            <a:r>
              <a:rPr lang="en-GB" dirty="0"/>
              <a:t>Title here</a:t>
            </a:r>
          </a:p>
          <a:p>
            <a:pPr lvl="0"/>
            <a:r>
              <a:rPr lang="en-GB" dirty="0"/>
              <a:t>in two lines</a:t>
            </a:r>
          </a:p>
        </p:txBody>
      </p:sp>
      <p:sp>
        <p:nvSpPr>
          <p:cNvPr id="20" name="Text Placeholder 19"/>
          <p:cNvSpPr>
            <a:spLocks noGrp="1"/>
          </p:cNvSpPr>
          <p:nvPr>
            <p:ph type="body" sz="quarter" idx="13" hasCustomPrompt="1"/>
          </p:nvPr>
        </p:nvSpPr>
        <p:spPr>
          <a:xfrm>
            <a:off x="609600" y="3842414"/>
            <a:ext cx="10972800" cy="1733926"/>
          </a:xfrm>
          <a:prstGeom prst="rect">
            <a:avLst/>
          </a:prstGeom>
        </p:spPr>
        <p:txBody>
          <a:bodyPr lIns="0" tIns="0" rIns="0" bIns="0"/>
          <a:lstStyle>
            <a:lvl1pPr marL="0" indent="0" algn="ctr">
              <a:buFontTx/>
              <a:buNone/>
              <a:defRPr sz="1800" b="0" baseline="0">
                <a:solidFill>
                  <a:srgbClr val="292929"/>
                </a:solidFill>
                <a:latin typeface="Trebuchet MS" pitchFamily="34" charset="0"/>
              </a:defRPr>
            </a:lvl1pPr>
            <a:lvl2pPr marL="457200" indent="0">
              <a:buNone/>
              <a:defRPr sz="1800">
                <a:solidFill>
                  <a:srgbClr val="292929"/>
                </a:solidFill>
                <a:latin typeface="Trebuchet MS" pitchFamily="34" charset="0"/>
              </a:defRPr>
            </a:lvl2pPr>
          </a:lstStyle>
          <a:p>
            <a:r>
              <a:rPr lang="en-GB" dirty="0"/>
              <a:t>Name</a:t>
            </a:r>
          </a:p>
        </p:txBody>
      </p:sp>
    </p:spTree>
    <p:extLst>
      <p:ext uri="{BB962C8B-B14F-4D97-AF65-F5344CB8AC3E}">
        <p14:creationId xmlns:p14="http://schemas.microsoft.com/office/powerpoint/2010/main" val="156380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Master">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09600" y="336629"/>
            <a:ext cx="10972800" cy="930040"/>
          </a:xfrm>
          <a:prstGeom prst="rect">
            <a:avLst/>
          </a:prstGeom>
        </p:spPr>
        <p:txBody>
          <a:bodyPr lIns="0" tIns="0" rIns="0" bIns="0">
            <a:normAutofit/>
          </a:bodyPr>
          <a:lstStyle>
            <a:lvl1pPr>
              <a:defRPr sz="4400" b="1">
                <a:solidFill>
                  <a:srgbClr val="283583"/>
                </a:solidFill>
                <a:latin typeface="Trebuchet MS" pitchFamily="34" charset="0"/>
              </a:defRPr>
            </a:lvl1pPr>
          </a:lstStyle>
          <a:p>
            <a:pPr lvl="0"/>
            <a:r>
              <a:rPr lang="en-GB" dirty="0"/>
              <a:t>Title here</a:t>
            </a:r>
          </a:p>
        </p:txBody>
      </p:sp>
      <p:sp>
        <p:nvSpPr>
          <p:cNvPr id="3" name="Text Placeholder 2"/>
          <p:cNvSpPr>
            <a:spLocks noGrp="1"/>
          </p:cNvSpPr>
          <p:nvPr>
            <p:ph type="body" sz="quarter" idx="11"/>
          </p:nvPr>
        </p:nvSpPr>
        <p:spPr>
          <a:xfrm>
            <a:off x="609600" y="1514007"/>
            <a:ext cx="10972800" cy="4227226"/>
          </a:xfrm>
          <a:prstGeom prst="rect">
            <a:avLst/>
          </a:prstGeom>
        </p:spPr>
        <p:txBody>
          <a:bodyPr/>
          <a:lstStyle>
            <a:lvl1pPr marL="571500" indent="-571500">
              <a:buFontTx/>
              <a:buBlip>
                <a:blip r:embed="rId2"/>
              </a:buBlip>
              <a:defRPr>
                <a:solidFill>
                  <a:schemeClr val="tx1">
                    <a:lumMod val="50000"/>
                  </a:schemeClr>
                </a:solidFill>
              </a:defRPr>
            </a:lvl1pPr>
            <a:lvl2pPr marL="900000" indent="-360000">
              <a:buFontTx/>
              <a:buBlip>
                <a:blip r:embed="rId2"/>
              </a:buBlip>
              <a:defRPr>
                <a:solidFill>
                  <a:schemeClr val="tx1">
                    <a:lumMod val="50000"/>
                  </a:schemeClr>
                </a:solidFill>
              </a:defRPr>
            </a:lvl2pPr>
            <a:lvl3pPr marL="1260000" indent="-288000">
              <a:buFontTx/>
              <a:buBlip>
                <a:blip r:embed="rId2"/>
              </a:buBlip>
              <a:defRPr>
                <a:solidFill>
                  <a:schemeClr val="tx1">
                    <a:lumMod val="50000"/>
                  </a:schemeClr>
                </a:solidFill>
              </a:defRPr>
            </a:lvl3pPr>
            <a:lvl4pPr marL="1600200" indent="-288000">
              <a:buFontTx/>
              <a:buBlip>
                <a:blip r:embed="rId2"/>
              </a:buBlip>
              <a:defRPr>
                <a:solidFill>
                  <a:schemeClr val="tx1">
                    <a:lumMod val="50000"/>
                  </a:schemeClr>
                </a:solidFill>
              </a:defRPr>
            </a:lvl4pPr>
            <a:lvl5pPr marL="1980000" indent="-252000">
              <a:buFontTx/>
              <a:buBlip>
                <a:blip r:embed="rId2"/>
              </a:buBlip>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4835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ga-IE"/>
              <a:t>Click to edit Master title style</a:t>
            </a:r>
            <a:endParaRPr lang="en-GB"/>
          </a:p>
        </p:txBody>
      </p:sp>
      <p:sp>
        <p:nvSpPr>
          <p:cNvPr id="4" name="Text Placeholder 3"/>
          <p:cNvSpPr>
            <a:spLocks noGrp="1"/>
          </p:cNvSpPr>
          <p:nvPr>
            <p:ph type="body" sz="quarter" idx="10"/>
          </p:nvPr>
        </p:nvSpPr>
        <p:spPr>
          <a:xfrm>
            <a:off x="1104900" y="1881075"/>
            <a:ext cx="10001251" cy="4040188"/>
          </a:xfrm>
          <a:prstGeom prst="rect">
            <a:avLst/>
          </a:prstGeo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1104900" y="914401"/>
            <a:ext cx="10001251" cy="276225"/>
          </a:xfrm>
          <a:prstGeom prst="rect">
            <a:avLst/>
          </a:prstGeom>
        </p:spPr>
        <p:txBody>
          <a:bodyPr/>
          <a:lstStyle>
            <a:lvl1pPr>
              <a:defRPr sz="2000" b="0">
                <a:solidFill>
                  <a:schemeClr val="tx1"/>
                </a:solidFill>
              </a:defRPr>
            </a:lvl1pPr>
          </a:lstStyle>
          <a:p>
            <a:pPr lvl="0"/>
            <a:r>
              <a:rPr lang="ga-IE"/>
              <a:t>Click to edit Master text styles</a:t>
            </a:r>
          </a:p>
        </p:txBody>
      </p:sp>
    </p:spTree>
    <p:extLst>
      <p:ext uri="{BB962C8B-B14F-4D97-AF65-F5344CB8AC3E}">
        <p14:creationId xmlns:p14="http://schemas.microsoft.com/office/powerpoint/2010/main" val="38319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ADC4-4F9B-7425-8525-547C915483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37F7C8-05E3-0DFD-94A8-0D56C64054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D4CE3C-5437-7CE5-AA59-464773F104A3}"/>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45F57A4D-3625-7626-BF01-171C1E208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CAA03-2AE1-B829-4955-D335F2811716}"/>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113686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DA22-CB2A-AEC2-8FAC-BF21B8BC2F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CCBF21-CD26-6C01-929C-5084DC166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E1931B-1B9C-6424-7729-BDFCDD282BFE}"/>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A3AA939B-06A9-27F3-5436-295624BA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9DB1E-CD5D-12A2-36F6-D9388514C127}"/>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2346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17D9-DAAC-2784-1261-F3D3BC4C46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872D88-6E8E-6657-31CE-76D05C878E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303DE2-20D4-228A-E6F1-08A1293478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1CAE-193E-0B68-9721-F5D69ECDE548}"/>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6" name="Footer Placeholder 5">
            <a:extLst>
              <a:ext uri="{FF2B5EF4-FFF2-40B4-BE49-F238E27FC236}">
                <a16:creationId xmlns:a16="http://schemas.microsoft.com/office/drawing/2014/main" id="{A592AB95-5822-5595-D2E0-A4E4AFCEC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51772-A5F2-CCCF-37AE-D6ECFF6EC6EF}"/>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389395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8789-65BF-E8DA-7581-E68769667D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2EF5C-0F25-18E1-149D-40031B19E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D3B14F-2883-A9E7-A912-FAE721D31B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876992-3596-92EF-FD29-2387F67E5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4BA592-393E-8BAF-0F20-7AC25883D0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B10F5F-B195-9018-0EBE-7BA1EC0AE86B}"/>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8" name="Footer Placeholder 7">
            <a:extLst>
              <a:ext uri="{FF2B5EF4-FFF2-40B4-BE49-F238E27FC236}">
                <a16:creationId xmlns:a16="http://schemas.microsoft.com/office/drawing/2014/main" id="{17AF326B-D380-341E-9BE6-8B3307B5E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8DFF23-31F4-E0A2-54B9-02C2F0F800A6}"/>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31745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9FD4-6442-73C2-6189-7D586794AC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8757D3-1533-3BE1-F140-FED3F94F87CB}"/>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4" name="Footer Placeholder 3">
            <a:extLst>
              <a:ext uri="{FF2B5EF4-FFF2-40B4-BE49-F238E27FC236}">
                <a16:creationId xmlns:a16="http://schemas.microsoft.com/office/drawing/2014/main" id="{E103BBEC-1CAF-0E9A-9551-AEC6362BD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07E2FD-1E4D-4214-95B6-7DBE7DF909C2}"/>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241150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E69C1-42BC-0067-C5E8-3DB9CAEE7AEC}"/>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3" name="Footer Placeholder 2">
            <a:extLst>
              <a:ext uri="{FF2B5EF4-FFF2-40B4-BE49-F238E27FC236}">
                <a16:creationId xmlns:a16="http://schemas.microsoft.com/office/drawing/2014/main" id="{8DD248C7-DAFD-BD38-339C-059998DEAF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83DE3-5400-9088-423B-7476C3606062}"/>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174453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9F2D-EA40-4142-8618-5F1542F43C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5E1BA3-F04B-C248-CC6C-7100B12CC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E70C26-BD0F-C8F3-5B1F-6B6388A3B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40BB03-D350-6C99-0866-42A9C7D2B20A}"/>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6" name="Footer Placeholder 5">
            <a:extLst>
              <a:ext uri="{FF2B5EF4-FFF2-40B4-BE49-F238E27FC236}">
                <a16:creationId xmlns:a16="http://schemas.microsoft.com/office/drawing/2014/main" id="{AB6E47D6-20CC-F7D5-C621-441E19027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EF74D-F4D0-5472-B708-0A5E91726848}"/>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198791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70D3-8E77-4FBA-499B-763824D07F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2B2491-9B98-276D-2CED-14852FD0F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705FA-43C5-106A-3202-4B4D5223F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DD46CD-0257-17A8-7603-D0C74D70DA24}"/>
              </a:ext>
            </a:extLst>
          </p:cNvPr>
          <p:cNvSpPr>
            <a:spLocks noGrp="1"/>
          </p:cNvSpPr>
          <p:nvPr>
            <p:ph type="dt" sz="half" idx="10"/>
          </p:nvPr>
        </p:nvSpPr>
        <p:spPr/>
        <p:txBody>
          <a:bodyPr/>
          <a:lstStyle/>
          <a:p>
            <a:fld id="{3EE7B926-C227-E84B-9279-A46E51FBBE6F}" type="datetimeFigureOut">
              <a:rPr lang="en-US" smtClean="0"/>
              <a:t>2/4/25</a:t>
            </a:fld>
            <a:endParaRPr lang="en-US"/>
          </a:p>
        </p:txBody>
      </p:sp>
      <p:sp>
        <p:nvSpPr>
          <p:cNvPr id="6" name="Footer Placeholder 5">
            <a:extLst>
              <a:ext uri="{FF2B5EF4-FFF2-40B4-BE49-F238E27FC236}">
                <a16:creationId xmlns:a16="http://schemas.microsoft.com/office/drawing/2014/main" id="{B0E36BF9-3BF9-D8C4-6A39-6424287F1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C115C-CA59-5243-4C12-3EA6AC8DA9FE}"/>
              </a:ext>
            </a:extLst>
          </p:cNvPr>
          <p:cNvSpPr>
            <a:spLocks noGrp="1"/>
          </p:cNvSpPr>
          <p:nvPr>
            <p:ph type="sldNum" sz="quarter" idx="12"/>
          </p:nvPr>
        </p:nvSpPr>
        <p:spPr/>
        <p:txBody>
          <a:bodyPr/>
          <a:lstStyle/>
          <a:p>
            <a:fld id="{5F1C37BF-890D-2549-AE68-0A7CA484CC5C}" type="slidenum">
              <a:rPr lang="en-US" smtClean="0"/>
              <a:t>‹#›</a:t>
            </a:fld>
            <a:endParaRPr lang="en-US"/>
          </a:p>
        </p:txBody>
      </p:sp>
    </p:spTree>
    <p:extLst>
      <p:ext uri="{BB962C8B-B14F-4D97-AF65-F5344CB8AC3E}">
        <p14:creationId xmlns:p14="http://schemas.microsoft.com/office/powerpoint/2010/main" val="366027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10011-BBC4-248F-6B88-EBEB80D7C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D1838E4-039A-A7B5-109C-C612EC824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C3E59C-9F4C-142A-D689-9AE0EB0CA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B926-C227-E84B-9279-A46E51FBBE6F}" type="datetimeFigureOut">
              <a:rPr lang="en-US" smtClean="0"/>
              <a:t>2/4/25</a:t>
            </a:fld>
            <a:endParaRPr lang="en-US"/>
          </a:p>
        </p:txBody>
      </p:sp>
      <p:sp>
        <p:nvSpPr>
          <p:cNvPr id="5" name="Footer Placeholder 4">
            <a:extLst>
              <a:ext uri="{FF2B5EF4-FFF2-40B4-BE49-F238E27FC236}">
                <a16:creationId xmlns:a16="http://schemas.microsoft.com/office/drawing/2014/main" id="{7CBB7771-FD8B-E5B1-196B-451D32667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3BD396-3953-2742-8FBA-E2BBE908D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C37BF-890D-2549-AE68-0A7CA484CC5C}" type="slidenum">
              <a:rPr lang="en-US" smtClean="0"/>
              <a:t>‹#›</a:t>
            </a:fld>
            <a:endParaRPr lang="en-US"/>
          </a:p>
        </p:txBody>
      </p:sp>
    </p:spTree>
    <p:extLst>
      <p:ext uri="{BB962C8B-B14F-4D97-AF65-F5344CB8AC3E}">
        <p14:creationId xmlns:p14="http://schemas.microsoft.com/office/powerpoint/2010/main" val="416720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o.lynskey@ucl.ac.uk"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8769" y="897848"/>
            <a:ext cx="10245969" cy="3144853"/>
          </a:xfrm>
        </p:spPr>
        <p:txBody>
          <a:bodyPr>
            <a:normAutofit fontScale="92500"/>
          </a:bodyPr>
          <a:lstStyle/>
          <a:p>
            <a:pPr marL="0" indent="0">
              <a:buNone/>
            </a:pPr>
            <a:endParaRPr lang="en-US" sz="4800" dirty="0"/>
          </a:p>
          <a:p>
            <a:pPr marL="0" indent="0">
              <a:buNone/>
            </a:pPr>
            <a:r>
              <a:rPr lang="en-US" sz="4800" dirty="0"/>
              <a:t>DIGITAL EMPIRE OR DIGITAL FIEFDOMS? </a:t>
            </a:r>
          </a:p>
          <a:p>
            <a:pPr marL="0" indent="0">
              <a:buNone/>
            </a:pPr>
            <a:endParaRPr lang="en-US" sz="4800" dirty="0"/>
          </a:p>
          <a:p>
            <a:pPr marL="0" indent="0">
              <a:buNone/>
            </a:pPr>
            <a:r>
              <a:rPr lang="en-US" sz="4800" dirty="0"/>
              <a:t>INTRA-EU TENSIONS OVER THE RIGHT TO DATA PROTECTION</a:t>
            </a:r>
          </a:p>
        </p:txBody>
      </p:sp>
      <p:sp>
        <p:nvSpPr>
          <p:cNvPr id="5" name="Text Placeholder 4"/>
          <p:cNvSpPr>
            <a:spLocks noGrp="1"/>
          </p:cNvSpPr>
          <p:nvPr>
            <p:ph type="body" sz="quarter" idx="13"/>
          </p:nvPr>
        </p:nvSpPr>
        <p:spPr>
          <a:xfrm>
            <a:off x="104172" y="4635373"/>
            <a:ext cx="11635111" cy="1546765"/>
          </a:xfrm>
        </p:spPr>
        <p:txBody>
          <a:bodyPr>
            <a:normAutofit fontScale="92500" lnSpcReduction="20000"/>
          </a:bodyPr>
          <a:lstStyle/>
          <a:p>
            <a:pPr algn="r"/>
            <a:endParaRPr lang="en-US" dirty="0"/>
          </a:p>
          <a:p>
            <a:pPr algn="r"/>
            <a:endParaRPr lang="en-US" dirty="0"/>
          </a:p>
          <a:p>
            <a:pPr algn="r"/>
            <a:r>
              <a:rPr lang="en-US" sz="2100" dirty="0"/>
              <a:t>CELS Lunchtime Seminar </a:t>
            </a:r>
          </a:p>
          <a:p>
            <a:pPr algn="r"/>
            <a:r>
              <a:rPr lang="en-US" sz="2100" dirty="0"/>
              <a:t>Prof Orla Lynskey (UCL), </a:t>
            </a:r>
            <a:r>
              <a:rPr lang="en-US" sz="2100" dirty="0" err="1"/>
              <a:t>Dr</a:t>
            </a:r>
            <a:r>
              <a:rPr lang="en-US" sz="2100" dirty="0"/>
              <a:t> Katherine Nolan (TU, Dublin) and </a:t>
            </a:r>
            <a:r>
              <a:rPr lang="en-US" sz="2100" dirty="0" err="1"/>
              <a:t>Dr</a:t>
            </a:r>
            <a:r>
              <a:rPr lang="en-US" sz="2100" dirty="0"/>
              <a:t> Maria Murphy (</a:t>
            </a:r>
            <a:r>
              <a:rPr lang="en-US" sz="2100" dirty="0" err="1"/>
              <a:t>Maynooth</a:t>
            </a:r>
            <a:r>
              <a:rPr lang="en-US" sz="2100" dirty="0"/>
              <a:t> University) </a:t>
            </a:r>
          </a:p>
          <a:p>
            <a:pPr algn="r"/>
            <a:r>
              <a:rPr lang="en-US" sz="2100" dirty="0"/>
              <a:t>5 February 2025 </a:t>
            </a:r>
          </a:p>
        </p:txBody>
      </p:sp>
    </p:spTree>
    <p:extLst>
      <p:ext uri="{BB962C8B-B14F-4D97-AF65-F5344CB8AC3E}">
        <p14:creationId xmlns:p14="http://schemas.microsoft.com/office/powerpoint/2010/main" val="226111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33131" y="260649"/>
            <a:ext cx="6325738" cy="506027"/>
          </a:xfrm>
        </p:spPr>
        <p:txBody>
          <a:bodyPr>
            <a:normAutofit fontScale="92500" lnSpcReduction="10000"/>
          </a:bodyPr>
          <a:lstStyle/>
          <a:p>
            <a:pPr marL="0" indent="0" algn="ctr">
              <a:buNone/>
            </a:pPr>
            <a:r>
              <a:rPr lang="en-GB" i="1" dirty="0"/>
              <a:t>SCHREMS II </a:t>
            </a:r>
          </a:p>
        </p:txBody>
      </p:sp>
      <p:sp>
        <p:nvSpPr>
          <p:cNvPr id="3" name="Text Placeholder 2"/>
          <p:cNvSpPr>
            <a:spLocks noGrp="1"/>
          </p:cNvSpPr>
          <p:nvPr>
            <p:ph type="body" sz="quarter" idx="11"/>
          </p:nvPr>
        </p:nvSpPr>
        <p:spPr>
          <a:xfrm>
            <a:off x="266219" y="1301772"/>
            <a:ext cx="11771452" cy="4960132"/>
          </a:xfrm>
        </p:spPr>
        <p:txBody>
          <a:bodyPr>
            <a:normAutofit fontScale="92500" lnSpcReduction="10000"/>
          </a:bodyPr>
          <a:lstStyle/>
          <a:p>
            <a:pPr marL="0" indent="0" algn="just">
              <a:buNone/>
            </a:pPr>
            <a:r>
              <a:rPr lang="en-GB" sz="3200" dirty="0"/>
              <a:t>Level of protection offered must be assessed in light of the EU Charter [101]</a:t>
            </a:r>
          </a:p>
          <a:p>
            <a:pPr marL="0" indent="0" algn="just">
              <a:buNone/>
            </a:pPr>
            <a:endParaRPr lang="en-GB" sz="3200" dirty="0"/>
          </a:p>
          <a:p>
            <a:pPr marL="0" indent="0" algn="just">
              <a:buNone/>
            </a:pPr>
            <a:r>
              <a:rPr lang="en-GB" sz="3200" dirty="0"/>
              <a:t>Does the Privacy Shield comply with the GDPR read in light of the Charter?</a:t>
            </a:r>
          </a:p>
          <a:p>
            <a:pPr marL="0" indent="0" algn="just">
              <a:buNone/>
            </a:pPr>
            <a:r>
              <a:rPr lang="en-GB" sz="3200" dirty="0"/>
              <a:t> </a:t>
            </a:r>
          </a:p>
          <a:p>
            <a:pPr algn="just">
              <a:buFontTx/>
              <a:buChar char="-"/>
            </a:pPr>
            <a:r>
              <a:rPr lang="en-GB" sz="3200" dirty="0"/>
              <a:t>Protection offered does not correlate to minimum safeguards in EU law [184] </a:t>
            </a:r>
          </a:p>
          <a:p>
            <a:pPr algn="just">
              <a:buFontTx/>
              <a:buChar char="-"/>
            </a:pPr>
            <a:r>
              <a:rPr lang="en-GB" sz="3200" dirty="0"/>
              <a:t>No right to an effective legal remedy [192]</a:t>
            </a:r>
          </a:p>
          <a:p>
            <a:pPr algn="just">
              <a:buFontTx/>
              <a:buChar char="-"/>
            </a:pPr>
            <a:r>
              <a:rPr lang="en-GB" sz="3200" dirty="0"/>
              <a:t>Suggests there will be no legal vacuum as Article 49 GDPR provides for alternatives [202]. </a:t>
            </a:r>
          </a:p>
          <a:p>
            <a:pPr algn="just">
              <a:buFontTx/>
              <a:buChar char="-"/>
            </a:pPr>
            <a:endParaRPr lang="en-GB" dirty="0"/>
          </a:p>
        </p:txBody>
      </p:sp>
    </p:spTree>
    <p:extLst>
      <p:ext uri="{BB962C8B-B14F-4D97-AF65-F5344CB8AC3E}">
        <p14:creationId xmlns:p14="http://schemas.microsoft.com/office/powerpoint/2010/main" val="26319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1"/>
          </p:nvPr>
        </p:nvSpPr>
        <p:spPr/>
        <p:txBody>
          <a:bodyPr/>
          <a:lstStyle/>
          <a:p>
            <a:endParaRPr lang="en-GB" dirty="0"/>
          </a:p>
        </p:txBody>
      </p:sp>
      <p:pic>
        <p:nvPicPr>
          <p:cNvPr id="4" name="Picture 3" descr="151006093340-snowden-tweet-780x4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86107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55899" y="544010"/>
            <a:ext cx="6300486" cy="6019800"/>
          </a:xfrm>
        </p:spPr>
      </p:pic>
      <p:sp>
        <p:nvSpPr>
          <p:cNvPr id="3" name="TextBox 2">
            <a:extLst>
              <a:ext uri="{FF2B5EF4-FFF2-40B4-BE49-F238E27FC236}">
                <a16:creationId xmlns:a16="http://schemas.microsoft.com/office/drawing/2014/main" id="{CDD63DA9-E35B-A848-809A-18D24DAACB5F}"/>
              </a:ext>
            </a:extLst>
          </p:cNvPr>
          <p:cNvSpPr txBox="1"/>
          <p:nvPr/>
        </p:nvSpPr>
        <p:spPr>
          <a:xfrm>
            <a:off x="7470859" y="2153526"/>
            <a:ext cx="4236335" cy="3970318"/>
          </a:xfrm>
          <a:prstGeom prst="rect">
            <a:avLst/>
          </a:prstGeom>
          <a:noFill/>
        </p:spPr>
        <p:txBody>
          <a:bodyPr wrap="square" rtlCol="0">
            <a:spAutoFit/>
          </a:bodyPr>
          <a:lstStyle/>
          <a:p>
            <a:endParaRPr lang="en-US" dirty="0"/>
          </a:p>
          <a:p>
            <a:r>
              <a:rPr lang="en-US" sz="2800" b="1" dirty="0"/>
              <a:t>Commission decisions subject to a </a:t>
            </a:r>
            <a:r>
              <a:rPr lang="en-US" sz="2800" b="1" u="sng" dirty="0"/>
              <a:t>strict</a:t>
            </a:r>
            <a:r>
              <a:rPr lang="en-US" sz="2800" b="1" dirty="0"/>
              <a:t> standard of review. </a:t>
            </a:r>
          </a:p>
          <a:p>
            <a:endParaRPr lang="en-US" sz="2800" b="1" dirty="0"/>
          </a:p>
          <a:p>
            <a:r>
              <a:rPr lang="en-US" sz="2800" b="1" dirty="0"/>
              <a:t>Prescriptive criteria set out by the Court to guide the adequacy assessment </a:t>
            </a:r>
          </a:p>
          <a:p>
            <a:endParaRPr lang="en-US" sz="2000" b="1" dirty="0"/>
          </a:p>
          <a:p>
            <a:endParaRPr lang="en-US" dirty="0"/>
          </a:p>
        </p:txBody>
      </p:sp>
    </p:spTree>
    <p:extLst>
      <p:ext uri="{BB962C8B-B14F-4D97-AF65-F5344CB8AC3E}">
        <p14:creationId xmlns:p14="http://schemas.microsoft.com/office/powerpoint/2010/main" val="404050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150734" y="1736202"/>
            <a:ext cx="6261904" cy="2314938"/>
          </a:xfrm>
          <a:noFill/>
          <a:ln>
            <a:noFill/>
          </a:ln>
        </p:spPr>
        <p:txBody>
          <a:bodyPr wrap="square">
            <a:normAutofit/>
          </a:bodyPr>
          <a:lstStyle/>
          <a:p>
            <a:pPr algn="l"/>
            <a:r>
              <a:rPr lang="en-GB" sz="4800" dirty="0">
                <a:solidFill>
                  <a:schemeClr val="tx1"/>
                </a:solidFill>
              </a:rPr>
              <a:t>AN EMPIRICAL ANALYSIS OF ADEQUACY </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42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19661"/>
          </a:xfrm>
        </p:spPr>
        <p:txBody>
          <a:bodyPr>
            <a:normAutofit/>
          </a:bodyPr>
          <a:lstStyle/>
          <a:p>
            <a:pPr algn="ctr"/>
            <a:r>
              <a:rPr lang="en-GB" b="1" dirty="0">
                <a:solidFill>
                  <a:schemeClr val="accent1">
                    <a:lumMod val="50000"/>
                  </a:schemeClr>
                </a:solidFill>
              </a:rPr>
              <a:t>ADEQUACY DECISIONS </a:t>
            </a:r>
          </a:p>
        </p:txBody>
      </p:sp>
      <p:sp>
        <p:nvSpPr>
          <p:cNvPr id="3" name="Text Placeholder 2"/>
          <p:cNvSpPr>
            <a:spLocks noGrp="1"/>
          </p:cNvSpPr>
          <p:nvPr>
            <p:ph type="body" sz="quarter" idx="10"/>
          </p:nvPr>
        </p:nvSpPr>
        <p:spPr>
          <a:xfrm>
            <a:off x="393540" y="1124745"/>
            <a:ext cx="11528384" cy="4796519"/>
          </a:xfrm>
        </p:spPr>
        <p:txBody>
          <a:bodyPr>
            <a:normAutofit/>
          </a:bodyPr>
          <a:lstStyle/>
          <a:p>
            <a:pPr marL="0" lvl="1" indent="0">
              <a:buNone/>
            </a:pPr>
            <a:endParaRPr lang="en-GB" dirty="0"/>
          </a:p>
          <a:p>
            <a:pPr lvl="1"/>
            <a:endParaRPr lang="en-GB" dirty="0"/>
          </a:p>
          <a:p>
            <a:pPr marL="0" lvl="1" indent="0">
              <a:buNone/>
            </a:pP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2851899514"/>
              </p:ext>
            </p:extLst>
          </p:nvPr>
        </p:nvGraphicFramePr>
        <p:xfrm>
          <a:off x="393540" y="1491891"/>
          <a:ext cx="6464569" cy="3415776"/>
        </p:xfrm>
        <a:graphic>
          <a:graphicData uri="http://schemas.openxmlformats.org/drawingml/2006/table">
            <a:tbl>
              <a:tblPr firstRow="1" bandRow="1">
                <a:tableStyleId>{5C22544A-7EE6-4342-B048-85BDC9FD1C3A}</a:tableStyleId>
              </a:tblPr>
              <a:tblGrid>
                <a:gridCol w="3119421">
                  <a:extLst>
                    <a:ext uri="{9D8B030D-6E8A-4147-A177-3AD203B41FA5}">
                      <a16:colId xmlns:a16="http://schemas.microsoft.com/office/drawing/2014/main" val="20000"/>
                    </a:ext>
                  </a:extLst>
                </a:gridCol>
                <a:gridCol w="3345148">
                  <a:extLst>
                    <a:ext uri="{9D8B030D-6E8A-4147-A177-3AD203B41FA5}">
                      <a16:colId xmlns:a16="http://schemas.microsoft.com/office/drawing/2014/main" val="20001"/>
                    </a:ext>
                  </a:extLst>
                </a:gridCol>
              </a:tblGrid>
              <a:tr h="569296">
                <a:tc>
                  <a:txBody>
                    <a:bodyPr/>
                    <a:lstStyle/>
                    <a:p>
                      <a:r>
                        <a:rPr lang="en-US" b="0" dirty="0">
                          <a:solidFill>
                            <a:schemeClr val="tx1">
                              <a:lumMod val="50000"/>
                            </a:schemeClr>
                          </a:solidFill>
                        </a:rPr>
                        <a:t>Andorra </a:t>
                      </a:r>
                    </a:p>
                  </a:txBody>
                  <a:tcPr>
                    <a:solidFill>
                      <a:schemeClr val="accent1">
                        <a:lumMod val="40000"/>
                        <a:lumOff val="60000"/>
                      </a:schemeClr>
                    </a:solidFill>
                  </a:tcPr>
                </a:tc>
                <a:tc>
                  <a:txBody>
                    <a:bodyPr/>
                    <a:lstStyle/>
                    <a:p>
                      <a:r>
                        <a:rPr lang="en-US" b="0" dirty="0">
                          <a:solidFill>
                            <a:srgbClr val="2E2E2E"/>
                          </a:solidFill>
                        </a:rPr>
                        <a:t>Isle of Man</a:t>
                      </a:r>
                    </a:p>
                  </a:txBody>
                  <a:tcPr>
                    <a:solidFill>
                      <a:schemeClr val="accent1">
                        <a:lumMod val="40000"/>
                        <a:lumOff val="60000"/>
                      </a:schemeClr>
                    </a:solidFill>
                  </a:tcPr>
                </a:tc>
                <a:extLst>
                  <a:ext uri="{0D108BD9-81ED-4DB2-BD59-A6C34878D82A}">
                    <a16:rowId xmlns:a16="http://schemas.microsoft.com/office/drawing/2014/main" val="10000"/>
                  </a:ext>
                </a:extLst>
              </a:tr>
              <a:tr h="569296">
                <a:tc>
                  <a:txBody>
                    <a:bodyPr/>
                    <a:lstStyle/>
                    <a:p>
                      <a:r>
                        <a:rPr lang="en-US" dirty="0">
                          <a:solidFill>
                            <a:srgbClr val="2E2E2E"/>
                          </a:solidFill>
                        </a:rPr>
                        <a:t>Argentina </a:t>
                      </a:r>
                    </a:p>
                  </a:txBody>
                  <a:tcPr/>
                </a:tc>
                <a:tc>
                  <a:txBody>
                    <a:bodyPr/>
                    <a:lstStyle/>
                    <a:p>
                      <a:r>
                        <a:rPr lang="en-US" dirty="0"/>
                        <a:t>Jersey</a:t>
                      </a:r>
                    </a:p>
                  </a:txBody>
                  <a:tcPr/>
                </a:tc>
                <a:extLst>
                  <a:ext uri="{0D108BD9-81ED-4DB2-BD59-A6C34878D82A}">
                    <a16:rowId xmlns:a16="http://schemas.microsoft.com/office/drawing/2014/main" val="10001"/>
                  </a:ext>
                </a:extLst>
              </a:tr>
              <a:tr h="569296">
                <a:tc>
                  <a:txBody>
                    <a:bodyPr/>
                    <a:lstStyle/>
                    <a:p>
                      <a:r>
                        <a:rPr lang="en-US" dirty="0"/>
                        <a:t>Canada</a:t>
                      </a:r>
                      <a:r>
                        <a:rPr lang="en-US" baseline="0" dirty="0"/>
                        <a:t> (PIPEDA only) </a:t>
                      </a:r>
                      <a:endParaRPr lang="en-US" dirty="0"/>
                    </a:p>
                  </a:txBody>
                  <a:tcPr/>
                </a:tc>
                <a:tc>
                  <a:txBody>
                    <a:bodyPr/>
                    <a:lstStyle/>
                    <a:p>
                      <a:r>
                        <a:rPr lang="en-US" dirty="0"/>
                        <a:t>New Zealand</a:t>
                      </a:r>
                      <a:r>
                        <a:rPr lang="en-US" baseline="0" dirty="0"/>
                        <a:t> </a:t>
                      </a:r>
                      <a:endParaRPr lang="en-US" dirty="0"/>
                    </a:p>
                  </a:txBody>
                  <a:tcPr/>
                </a:tc>
                <a:extLst>
                  <a:ext uri="{0D108BD9-81ED-4DB2-BD59-A6C34878D82A}">
                    <a16:rowId xmlns:a16="http://schemas.microsoft.com/office/drawing/2014/main" val="10002"/>
                  </a:ext>
                </a:extLst>
              </a:tr>
              <a:tr h="56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Faroe Islands </a:t>
                      </a:r>
                    </a:p>
                  </a:txBody>
                  <a:tcPr/>
                </a:tc>
                <a:tc>
                  <a:txBody>
                    <a:bodyPr/>
                    <a:lstStyle/>
                    <a:p>
                      <a:r>
                        <a:rPr lang="en-US" dirty="0"/>
                        <a:t>Switzerland</a:t>
                      </a:r>
                      <a:r>
                        <a:rPr lang="en-US" baseline="0" dirty="0"/>
                        <a:t> </a:t>
                      </a:r>
                      <a:endParaRPr lang="en-US" dirty="0"/>
                    </a:p>
                  </a:txBody>
                  <a:tcPr/>
                </a:tc>
                <a:extLst>
                  <a:ext uri="{0D108BD9-81ED-4DB2-BD59-A6C34878D82A}">
                    <a16:rowId xmlns:a16="http://schemas.microsoft.com/office/drawing/2014/main" val="10003"/>
                  </a:ext>
                </a:extLst>
              </a:tr>
              <a:tr h="569296">
                <a:tc>
                  <a:txBody>
                    <a:bodyPr/>
                    <a:lstStyle/>
                    <a:p>
                      <a:r>
                        <a:rPr lang="en-US" dirty="0"/>
                        <a:t>Guernsey</a:t>
                      </a:r>
                    </a:p>
                  </a:txBody>
                  <a:tcPr/>
                </a:tc>
                <a:tc>
                  <a:txBody>
                    <a:bodyPr/>
                    <a:lstStyle/>
                    <a:p>
                      <a:r>
                        <a:rPr lang="en-US" dirty="0"/>
                        <a:t>Uruguay</a:t>
                      </a:r>
                    </a:p>
                  </a:txBody>
                  <a:tcPr/>
                </a:tc>
                <a:extLst>
                  <a:ext uri="{0D108BD9-81ED-4DB2-BD59-A6C34878D82A}">
                    <a16:rowId xmlns:a16="http://schemas.microsoft.com/office/drawing/2014/main" val="10004"/>
                  </a:ext>
                </a:extLst>
              </a:tr>
              <a:tr h="569296">
                <a:tc>
                  <a:txBody>
                    <a:bodyPr/>
                    <a:lstStyle/>
                    <a:p>
                      <a:r>
                        <a:rPr lang="en-US" dirty="0"/>
                        <a:t>Israel </a:t>
                      </a:r>
                    </a:p>
                  </a:txBody>
                  <a:tcPr/>
                </a:tc>
                <a:tc>
                  <a:txBody>
                    <a:bodyPr/>
                    <a:lstStyle/>
                    <a:p>
                      <a:r>
                        <a:rPr lang="en-US" i="1" dirty="0"/>
                        <a:t>US – Safe Harbor </a:t>
                      </a:r>
                    </a:p>
                  </a:txBody>
                  <a:tcP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0611366C-E51C-5C48-87FA-56F79C5E2D59}"/>
              </a:ext>
            </a:extLst>
          </p:cNvPr>
          <p:cNvGraphicFramePr>
            <a:graphicFrameLocks noGrp="1"/>
          </p:cNvGraphicFramePr>
          <p:nvPr>
            <p:extLst>
              <p:ext uri="{D42A27DB-BD31-4B8C-83A1-F6EECF244321}">
                <p14:modId xmlns:p14="http://schemas.microsoft.com/office/powerpoint/2010/main" val="3143889775"/>
              </p:ext>
            </p:extLst>
          </p:nvPr>
        </p:nvGraphicFramePr>
        <p:xfrm>
          <a:off x="8137003" y="1491892"/>
          <a:ext cx="2777886" cy="3415776"/>
        </p:xfrm>
        <a:graphic>
          <a:graphicData uri="http://schemas.openxmlformats.org/drawingml/2006/table">
            <a:tbl>
              <a:tblPr firstRow="1" bandRow="1">
                <a:tableStyleId>{5C22544A-7EE6-4342-B048-85BDC9FD1C3A}</a:tableStyleId>
              </a:tblPr>
              <a:tblGrid>
                <a:gridCol w="2777886">
                  <a:extLst>
                    <a:ext uri="{9D8B030D-6E8A-4147-A177-3AD203B41FA5}">
                      <a16:colId xmlns:a16="http://schemas.microsoft.com/office/drawing/2014/main" val="20001"/>
                    </a:ext>
                  </a:extLst>
                </a:gridCol>
              </a:tblGrid>
              <a:tr h="594048">
                <a:tc>
                  <a:txBody>
                    <a:bodyPr/>
                    <a:lstStyle/>
                    <a:p>
                      <a:r>
                        <a:rPr lang="en-US" b="0" dirty="0">
                          <a:solidFill>
                            <a:srgbClr val="2E2E2E"/>
                          </a:solidFill>
                        </a:rPr>
                        <a:t>Japan </a:t>
                      </a:r>
                    </a:p>
                  </a:txBody>
                  <a:tcPr>
                    <a:solidFill>
                      <a:schemeClr val="accent1">
                        <a:lumMod val="40000"/>
                        <a:lumOff val="60000"/>
                      </a:schemeClr>
                    </a:solidFill>
                  </a:tcPr>
                </a:tc>
                <a:extLst>
                  <a:ext uri="{0D108BD9-81ED-4DB2-BD59-A6C34878D82A}">
                    <a16:rowId xmlns:a16="http://schemas.microsoft.com/office/drawing/2014/main" val="10000"/>
                  </a:ext>
                </a:extLst>
              </a:tr>
              <a:tr h="594048">
                <a:tc>
                  <a:txBody>
                    <a:bodyPr/>
                    <a:lstStyle/>
                    <a:p>
                      <a:r>
                        <a:rPr lang="en-US" dirty="0"/>
                        <a:t>Republic of Korea </a:t>
                      </a:r>
                    </a:p>
                  </a:txBody>
                  <a:tcPr/>
                </a:tc>
                <a:extLst>
                  <a:ext uri="{0D108BD9-81ED-4DB2-BD59-A6C34878D82A}">
                    <a16:rowId xmlns:a16="http://schemas.microsoft.com/office/drawing/2014/main" val="10001"/>
                  </a:ext>
                </a:extLst>
              </a:tr>
              <a:tr h="594048">
                <a:tc>
                  <a:txBody>
                    <a:bodyPr/>
                    <a:lstStyle/>
                    <a:p>
                      <a:r>
                        <a:rPr lang="en-US" dirty="0"/>
                        <a:t>UK </a:t>
                      </a:r>
                    </a:p>
                  </a:txBody>
                  <a:tcPr/>
                </a:tc>
                <a:extLst>
                  <a:ext uri="{0D108BD9-81ED-4DB2-BD59-A6C34878D82A}">
                    <a16:rowId xmlns:a16="http://schemas.microsoft.com/office/drawing/2014/main" val="10002"/>
                  </a:ext>
                </a:extLst>
              </a:tr>
              <a:tr h="594048">
                <a:tc>
                  <a:txBody>
                    <a:bodyPr/>
                    <a:lstStyle/>
                    <a:p>
                      <a:r>
                        <a:rPr lang="en-US" i="1" dirty="0"/>
                        <a:t>US – Privacy Shield </a:t>
                      </a:r>
                    </a:p>
                  </a:txBody>
                  <a:tcPr/>
                </a:tc>
                <a:extLst>
                  <a:ext uri="{0D108BD9-81ED-4DB2-BD59-A6C34878D82A}">
                    <a16:rowId xmlns:a16="http://schemas.microsoft.com/office/drawing/2014/main" val="10003"/>
                  </a:ext>
                </a:extLst>
              </a:tr>
              <a:tr h="1039584">
                <a:tc>
                  <a:txBody>
                    <a:bodyPr/>
                    <a:lstStyle/>
                    <a:p>
                      <a:r>
                        <a:rPr lang="en-US" i="1" dirty="0"/>
                        <a:t>US – Data Privacy Framework </a:t>
                      </a:r>
                    </a:p>
                  </a:txBody>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45C6004D-0503-9649-B744-C833BB89F24D}"/>
              </a:ext>
            </a:extLst>
          </p:cNvPr>
          <p:cNvSpPr txBox="1"/>
          <p:nvPr/>
        </p:nvSpPr>
        <p:spPr>
          <a:xfrm>
            <a:off x="775504" y="5440101"/>
            <a:ext cx="10139385" cy="584775"/>
          </a:xfrm>
          <a:prstGeom prst="rect">
            <a:avLst/>
          </a:prstGeom>
          <a:noFill/>
        </p:spPr>
        <p:txBody>
          <a:bodyPr wrap="square" rtlCol="0">
            <a:spAutoFit/>
          </a:bodyPr>
          <a:lstStyle/>
          <a:p>
            <a:pPr algn="ctr"/>
            <a:r>
              <a:rPr lang="en-US" sz="3200" dirty="0"/>
              <a:t>Shift in inter-institutional dynamics post-GDPR</a:t>
            </a:r>
          </a:p>
        </p:txBody>
      </p:sp>
    </p:spTree>
    <p:extLst>
      <p:ext uri="{BB962C8B-B14F-4D97-AF65-F5344CB8AC3E}">
        <p14:creationId xmlns:p14="http://schemas.microsoft.com/office/powerpoint/2010/main" val="383490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dirty="0"/>
              <a:t>DATA PROTECTION - INSTITUTIONS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163483"/>
              </p:ext>
            </p:extLst>
          </p:nvPr>
        </p:nvGraphicFramePr>
        <p:xfrm>
          <a:off x="772510" y="1052737"/>
          <a:ext cx="10862442" cy="540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2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054-F98B-504C-9EAF-678DEC8E1159}"/>
              </a:ext>
            </a:extLst>
          </p:cNvPr>
          <p:cNvSpPr>
            <a:spLocks noGrp="1"/>
          </p:cNvSpPr>
          <p:nvPr>
            <p:ph type="title"/>
          </p:nvPr>
        </p:nvSpPr>
        <p:spPr>
          <a:xfrm>
            <a:off x="838200" y="365126"/>
            <a:ext cx="10515600" cy="896116"/>
          </a:xfrm>
        </p:spPr>
        <p:txBody>
          <a:bodyPr/>
          <a:lstStyle/>
          <a:p>
            <a:pPr algn="ctr"/>
            <a:r>
              <a:rPr lang="en-US" b="1" dirty="0">
                <a:solidFill>
                  <a:schemeClr val="accent1">
                    <a:lumMod val="50000"/>
                  </a:schemeClr>
                </a:solidFill>
              </a:rPr>
              <a:t>MARGINALISED EXPERT INPUT </a:t>
            </a:r>
          </a:p>
        </p:txBody>
      </p:sp>
      <p:sp>
        <p:nvSpPr>
          <p:cNvPr id="3" name="Content Placeholder 2">
            <a:extLst>
              <a:ext uri="{FF2B5EF4-FFF2-40B4-BE49-F238E27FC236}">
                <a16:creationId xmlns:a16="http://schemas.microsoft.com/office/drawing/2014/main" id="{1BD30A1D-1D4B-1B46-91F4-B1364292783D}"/>
              </a:ext>
            </a:extLst>
          </p:cNvPr>
          <p:cNvSpPr>
            <a:spLocks noGrp="1"/>
          </p:cNvSpPr>
          <p:nvPr>
            <p:ph idx="1"/>
          </p:nvPr>
        </p:nvSpPr>
        <p:spPr>
          <a:xfrm>
            <a:off x="381965" y="1493134"/>
            <a:ext cx="11412638" cy="4683829"/>
          </a:xfrm>
        </p:spPr>
        <p:txBody>
          <a:bodyPr>
            <a:normAutofit/>
          </a:bodyPr>
          <a:lstStyle/>
          <a:p>
            <a:pPr marL="0" indent="0">
              <a:buNone/>
            </a:pPr>
            <a:endParaRPr lang="en-US" dirty="0"/>
          </a:p>
          <a:p>
            <a:pPr marL="0" indent="0">
              <a:buNone/>
            </a:pPr>
            <a:endParaRPr lang="en-IE" i="1" dirty="0"/>
          </a:p>
          <a:p>
            <a:pPr marL="0" indent="0">
              <a:buNone/>
            </a:pPr>
            <a:endParaRPr lang="en-US" dirty="0"/>
          </a:p>
        </p:txBody>
      </p:sp>
      <p:graphicFrame>
        <p:nvGraphicFramePr>
          <p:cNvPr id="4" name="Diagram 3">
            <a:extLst>
              <a:ext uri="{FF2B5EF4-FFF2-40B4-BE49-F238E27FC236}">
                <a16:creationId xmlns:a16="http://schemas.microsoft.com/office/drawing/2014/main" id="{76FC7AB3-7855-B744-B976-C12BFE1E356A}"/>
              </a:ext>
            </a:extLst>
          </p:cNvPr>
          <p:cNvGraphicFramePr/>
          <p:nvPr>
            <p:extLst>
              <p:ext uri="{D42A27DB-BD31-4B8C-83A1-F6EECF244321}">
                <p14:modId xmlns:p14="http://schemas.microsoft.com/office/powerpoint/2010/main" val="2351577597"/>
              </p:ext>
            </p:extLst>
          </p:nvPr>
        </p:nvGraphicFramePr>
        <p:xfrm>
          <a:off x="583323" y="1690688"/>
          <a:ext cx="11335407"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3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0F00F-AFA2-D242-9248-BFD34D9FDA4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ENHANCED ROLE OF COMMISSION IN NEW DECISIONS</a:t>
            </a:r>
          </a:p>
        </p:txBody>
      </p:sp>
      <p:sp>
        <p:nvSpPr>
          <p:cNvPr id="3" name="Content Placeholder 2">
            <a:extLst>
              <a:ext uri="{FF2B5EF4-FFF2-40B4-BE49-F238E27FC236}">
                <a16:creationId xmlns:a16="http://schemas.microsoft.com/office/drawing/2014/main" id="{32C9572E-A6D8-4D47-A7F9-E0A299BC35D4}"/>
              </a:ext>
            </a:extLst>
          </p:cNvPr>
          <p:cNvSpPr>
            <a:spLocks noGrp="1"/>
          </p:cNvSpPr>
          <p:nvPr>
            <p:ph idx="1"/>
          </p:nvPr>
        </p:nvSpPr>
        <p:spPr>
          <a:xfrm>
            <a:off x="4134810" y="586856"/>
            <a:ext cx="7811383" cy="5608672"/>
          </a:xfrm>
        </p:spPr>
        <p:txBody>
          <a:bodyPr anchor="ctr">
            <a:normAutofit/>
          </a:bodyPr>
          <a:lstStyle/>
          <a:p>
            <a:pPr marL="0" indent="0">
              <a:buNone/>
            </a:pPr>
            <a:r>
              <a:rPr lang="en-IE" dirty="0"/>
              <a:t>"However, following a careful analysis of the Commission’s draft adequacy decision as well as of the Japanese data protection framework, the EDPB notices that a number of concerns, coupled with the need for further clarifications, remain”. </a:t>
            </a:r>
            <a:endParaRPr lang="en-US" dirty="0"/>
          </a:p>
          <a:p>
            <a:pPr marL="0" indent="0">
              <a:buNone/>
            </a:pPr>
            <a:r>
              <a:rPr lang="en-US" dirty="0"/>
              <a:t>Japan, para 30 and 55/56 </a:t>
            </a:r>
          </a:p>
          <a:p>
            <a:pPr marL="0" indent="0">
              <a:buNone/>
            </a:pPr>
            <a:endParaRPr lang="en-US" dirty="0"/>
          </a:p>
          <a:p>
            <a:pPr marL="0" indent="0">
              <a:buNone/>
            </a:pPr>
            <a:r>
              <a:rPr lang="en-US" dirty="0"/>
              <a:t>Commission endorsed its ‘draft implementing decision’ on UK adequacy before initiating the procedure for its formal adoption, including by asking for the opinion of the EDPB on that date.</a:t>
            </a:r>
          </a:p>
        </p:txBody>
      </p:sp>
    </p:spTree>
    <p:extLst>
      <p:ext uri="{BB962C8B-B14F-4D97-AF65-F5344CB8AC3E}">
        <p14:creationId xmlns:p14="http://schemas.microsoft.com/office/powerpoint/2010/main" val="327060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054-F98B-504C-9EAF-678DEC8E1159}"/>
              </a:ext>
            </a:extLst>
          </p:cNvPr>
          <p:cNvSpPr>
            <a:spLocks noGrp="1"/>
          </p:cNvSpPr>
          <p:nvPr>
            <p:ph type="title"/>
          </p:nvPr>
        </p:nvSpPr>
        <p:spPr>
          <a:xfrm>
            <a:off x="381966" y="204952"/>
            <a:ext cx="11555160" cy="1119352"/>
          </a:xfrm>
        </p:spPr>
        <p:txBody>
          <a:bodyPr>
            <a:normAutofit/>
          </a:bodyPr>
          <a:lstStyle/>
          <a:p>
            <a:pPr algn="ctr"/>
            <a:r>
              <a:rPr lang="en-US" sz="4000" b="1" dirty="0">
                <a:solidFill>
                  <a:schemeClr val="accent1">
                    <a:lumMod val="50000"/>
                  </a:schemeClr>
                </a:solidFill>
              </a:rPr>
              <a:t>MARGINALISED ROLE OF EDPB IN ADEQUACY REVIEW </a:t>
            </a:r>
          </a:p>
        </p:txBody>
      </p:sp>
      <p:sp>
        <p:nvSpPr>
          <p:cNvPr id="3" name="Content Placeholder 2">
            <a:extLst>
              <a:ext uri="{FF2B5EF4-FFF2-40B4-BE49-F238E27FC236}">
                <a16:creationId xmlns:a16="http://schemas.microsoft.com/office/drawing/2014/main" id="{1BD30A1D-1D4B-1B46-91F4-B1364292783D}"/>
              </a:ext>
            </a:extLst>
          </p:cNvPr>
          <p:cNvSpPr>
            <a:spLocks noGrp="1"/>
          </p:cNvSpPr>
          <p:nvPr>
            <p:ph idx="1"/>
          </p:nvPr>
        </p:nvSpPr>
        <p:spPr>
          <a:xfrm>
            <a:off x="381966" y="1690688"/>
            <a:ext cx="11412638" cy="4683829"/>
          </a:xfrm>
        </p:spPr>
        <p:txBody>
          <a:bodyPr/>
          <a:lstStyle/>
          <a:p>
            <a:pPr marL="0" indent="0" algn="just">
              <a:buNone/>
            </a:pPr>
            <a:r>
              <a:rPr lang="en-US" dirty="0"/>
              <a:t>“At the same time, the EDPB notes that the information provided in the SWD is not as detailed as in the context of a draft adequacy decision submitted to the EDPB for its opinion as per Article 70(1)(s) GDPR. In addition, as mentioned above, the EDPB was not formally consulted by the Commission since no adequacy decision was repealed, amended or suspended.”</a:t>
            </a:r>
          </a:p>
          <a:p>
            <a:pPr marL="0" indent="0" algn="just">
              <a:buNone/>
            </a:pPr>
            <a:endParaRPr lang="en-US" dirty="0"/>
          </a:p>
          <a:p>
            <a:pPr marL="0" indent="0" algn="just">
              <a:buNone/>
            </a:pPr>
            <a:r>
              <a:rPr lang="en-IE" dirty="0"/>
              <a:t>“The EDPB stands ready to be involved in the next periodic review of the eleven adequacy decisions adopted under the Directive 95/46/EC, as the EDPB does for all the periodic reviews of adequacy decisions adopted under the GDPR.” </a:t>
            </a:r>
            <a:r>
              <a:rPr lang="en-US" dirty="0"/>
              <a:t> </a:t>
            </a:r>
          </a:p>
        </p:txBody>
      </p:sp>
    </p:spTree>
    <p:extLst>
      <p:ext uri="{BB962C8B-B14F-4D97-AF65-F5344CB8AC3E}">
        <p14:creationId xmlns:p14="http://schemas.microsoft.com/office/powerpoint/2010/main" val="22058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F00F-AFA2-D242-9248-BFD34D9FDA49}"/>
              </a:ext>
            </a:extLst>
          </p:cNvPr>
          <p:cNvSpPr>
            <a:spLocks noGrp="1"/>
          </p:cNvSpPr>
          <p:nvPr>
            <p:ph type="title"/>
          </p:nvPr>
        </p:nvSpPr>
        <p:spPr>
          <a:xfrm>
            <a:off x="838200" y="223235"/>
            <a:ext cx="10515600" cy="990709"/>
          </a:xfrm>
        </p:spPr>
        <p:txBody>
          <a:bodyPr>
            <a:normAutofit fontScale="90000"/>
          </a:bodyPr>
          <a:lstStyle/>
          <a:p>
            <a:pPr algn="ctr"/>
            <a:r>
              <a:rPr lang="en-US" b="1" dirty="0">
                <a:solidFill>
                  <a:schemeClr val="accent1">
                    <a:lumMod val="50000"/>
                  </a:schemeClr>
                </a:solidFill>
              </a:rPr>
              <a:t>QUESTIONABLE COMPLIANCE WITH JUDICIAL GUIDANCE </a:t>
            </a:r>
          </a:p>
        </p:txBody>
      </p:sp>
      <p:sp>
        <p:nvSpPr>
          <p:cNvPr id="3" name="Content Placeholder 2">
            <a:extLst>
              <a:ext uri="{FF2B5EF4-FFF2-40B4-BE49-F238E27FC236}">
                <a16:creationId xmlns:a16="http://schemas.microsoft.com/office/drawing/2014/main" id="{32C9572E-A6D8-4D47-A7F9-E0A299BC35D4}"/>
              </a:ext>
            </a:extLst>
          </p:cNvPr>
          <p:cNvSpPr>
            <a:spLocks noGrp="1"/>
          </p:cNvSpPr>
          <p:nvPr>
            <p:ph idx="1"/>
          </p:nvPr>
        </p:nvSpPr>
        <p:spPr>
          <a:xfrm>
            <a:off x="286407" y="1765737"/>
            <a:ext cx="11619186" cy="4773832"/>
          </a:xfrm>
        </p:spPr>
        <p:txBody>
          <a:bodyPr>
            <a:normAutofit lnSpcReduction="10000"/>
          </a:bodyPr>
          <a:lstStyle/>
          <a:p>
            <a:pPr marL="0" indent="0" algn="just">
              <a:buNone/>
            </a:pPr>
            <a:r>
              <a:rPr lang="en-US" dirty="0"/>
              <a:t>The EDPB is not in a position to fully assess the implementation of necessity and proportionality in practice and highlights the need to continue to carefully monitor this aspect, including in future reviews of the DPF.” [para 29-30]</a:t>
            </a:r>
          </a:p>
          <a:p>
            <a:pPr marL="0" indent="0" algn="just">
              <a:buNone/>
            </a:pPr>
            <a:endParaRPr lang="en-US" dirty="0"/>
          </a:p>
          <a:p>
            <a:pPr marL="0" indent="0" algn="just">
              <a:buNone/>
            </a:pPr>
            <a:r>
              <a:rPr lang="en-US" dirty="0"/>
              <a:t>Notes previous concerns to bulk access without prior authorization:</a:t>
            </a:r>
          </a:p>
          <a:p>
            <a:pPr marL="0" indent="0" algn="just">
              <a:buNone/>
            </a:pPr>
            <a:endParaRPr lang="en-US" dirty="0"/>
          </a:p>
          <a:p>
            <a:pPr marL="0" indent="0" algn="just">
              <a:buNone/>
            </a:pPr>
            <a:r>
              <a:rPr lang="en-US" dirty="0"/>
              <a:t>“The first periodic review did not provide any new information or developments that affect the EDPB’s previous analysis in this respect. The EDPB therefore maintains its concern as raised at the time. Moreover, the EDPB considers that recent case law of the ECtHR further supports its standpoint, as the Court has once again emphasized the importance of independent prior </a:t>
            </a:r>
            <a:r>
              <a:rPr lang="en-US" dirty="0" err="1"/>
              <a:t>authorisation</a:t>
            </a:r>
            <a:r>
              <a:rPr lang="en-US" dirty="0"/>
              <a:t> of secret surveillance measures.” (para 37)</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681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90" y="260648"/>
            <a:ext cx="11501044" cy="713446"/>
          </a:xfrm>
        </p:spPr>
        <p:txBody>
          <a:bodyPr>
            <a:noAutofit/>
          </a:bodyPr>
          <a:lstStyle/>
          <a:p>
            <a:pPr algn="ctr">
              <a:spcBef>
                <a:spcPct val="20000"/>
              </a:spcBef>
            </a:pPr>
            <a:r>
              <a:rPr lang="en-GB" sz="3600" b="1" dirty="0">
                <a:solidFill>
                  <a:srgbClr val="283583"/>
                </a:solidFill>
                <a:latin typeface="Trebuchet MS" pitchFamily="34" charset="0"/>
                <a:ea typeface="+mn-ea"/>
                <a:cs typeface="+mn-cs"/>
              </a:rPr>
              <a:t>THE DUAL OBJECTIVES OF DATA PROTECTION LAW</a:t>
            </a:r>
          </a:p>
        </p:txBody>
      </p:sp>
      <p:pic>
        <p:nvPicPr>
          <p:cNvPr id="7" name="Content Placeholder 6">
            <a:extLst>
              <a:ext uri="{FF2B5EF4-FFF2-40B4-BE49-F238E27FC236}">
                <a16:creationId xmlns:a16="http://schemas.microsoft.com/office/drawing/2014/main" id="{A2C5F2C1-5A9A-084F-825D-16588007388F}"/>
              </a:ext>
            </a:extLst>
          </p:cNvPr>
          <p:cNvPicPr>
            <a:picLocks noGrp="1" noChangeAspect="1"/>
          </p:cNvPicPr>
          <p:nvPr>
            <p:ph sz="quarter" idx="1"/>
          </p:nvPr>
        </p:nvPicPr>
        <p:blipFill>
          <a:blip r:embed="rId3"/>
          <a:stretch>
            <a:fillRect/>
          </a:stretch>
        </p:blipFill>
        <p:spPr>
          <a:xfrm>
            <a:off x="963988" y="1717565"/>
            <a:ext cx="6427037" cy="4652963"/>
          </a:xfrm>
        </p:spPr>
      </p:pic>
      <p:graphicFrame>
        <p:nvGraphicFramePr>
          <p:cNvPr id="5" name="Diagram 4">
            <a:extLst>
              <a:ext uri="{FF2B5EF4-FFF2-40B4-BE49-F238E27FC236}">
                <a16:creationId xmlns:a16="http://schemas.microsoft.com/office/drawing/2014/main" id="{5441568F-E1E0-D34A-82B8-1CCA84A43280}"/>
              </a:ext>
            </a:extLst>
          </p:cNvPr>
          <p:cNvGraphicFramePr/>
          <p:nvPr>
            <p:extLst>
              <p:ext uri="{D42A27DB-BD31-4B8C-83A1-F6EECF244321}">
                <p14:modId xmlns:p14="http://schemas.microsoft.com/office/powerpoint/2010/main" val="1719603016"/>
              </p:ext>
            </p:extLst>
          </p:nvPr>
        </p:nvGraphicFramePr>
        <p:xfrm>
          <a:off x="8144508" y="1325883"/>
          <a:ext cx="3497484" cy="4712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48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054-F98B-504C-9EAF-678DEC8E1159}"/>
              </a:ext>
            </a:extLst>
          </p:cNvPr>
          <p:cNvSpPr>
            <a:spLocks noGrp="1"/>
          </p:cNvSpPr>
          <p:nvPr>
            <p:ph type="title"/>
          </p:nvPr>
        </p:nvSpPr>
        <p:spPr>
          <a:xfrm>
            <a:off x="830484" y="236483"/>
            <a:ext cx="10515600" cy="817289"/>
          </a:xfrm>
        </p:spPr>
        <p:txBody>
          <a:bodyPr/>
          <a:lstStyle/>
          <a:p>
            <a:pPr algn="ctr"/>
            <a:r>
              <a:rPr lang="en-US" b="1" dirty="0">
                <a:solidFill>
                  <a:schemeClr val="accent1">
                    <a:lumMod val="50000"/>
                  </a:schemeClr>
                </a:solidFill>
              </a:rPr>
              <a:t>OUT OF KILTER WITH THE EDPB AND COURT </a:t>
            </a:r>
          </a:p>
        </p:txBody>
      </p:sp>
      <p:sp>
        <p:nvSpPr>
          <p:cNvPr id="3" name="Content Placeholder 2">
            <a:extLst>
              <a:ext uri="{FF2B5EF4-FFF2-40B4-BE49-F238E27FC236}">
                <a16:creationId xmlns:a16="http://schemas.microsoft.com/office/drawing/2014/main" id="{1BD30A1D-1D4B-1B46-91F4-B1364292783D}"/>
              </a:ext>
            </a:extLst>
          </p:cNvPr>
          <p:cNvSpPr>
            <a:spLocks noGrp="1"/>
          </p:cNvSpPr>
          <p:nvPr>
            <p:ph idx="1"/>
          </p:nvPr>
        </p:nvSpPr>
        <p:spPr>
          <a:xfrm>
            <a:off x="381965" y="1493134"/>
            <a:ext cx="11412638" cy="4683829"/>
          </a:xfrm>
        </p:spPr>
        <p:txBody>
          <a:bodyPr/>
          <a:lstStyle/>
          <a:p>
            <a:pPr marL="0" indent="0">
              <a:buNone/>
            </a:pPr>
            <a:r>
              <a:rPr lang="en-IE" dirty="0"/>
              <a:t>The standard contractual clauses may be used for such transfers only to the extent that the processing by the importer does not fall within the scope of Regulation (EU) 2016/679. </a:t>
            </a:r>
          </a:p>
          <a:p>
            <a:pPr marL="0" indent="0">
              <a:buNone/>
            </a:pPr>
            <a:r>
              <a:rPr lang="en-IE" i="1" dirty="0"/>
              <a:t>SCC DECISION, para 7. </a:t>
            </a:r>
          </a:p>
          <a:p>
            <a:pPr marL="0" indent="0">
              <a:buNone/>
            </a:pPr>
            <a:endParaRPr lang="en-IE" i="1" dirty="0"/>
          </a:p>
          <a:p>
            <a:pPr marL="0" indent="0">
              <a:buNone/>
            </a:pPr>
            <a:r>
              <a:rPr lang="en-IE" dirty="0"/>
              <a:t>The Principles apply solely to the processing of personal data by the U.S. organisation in as far as processing by such organisations does not fall within the scope of Union legislation</a:t>
            </a:r>
            <a:r>
              <a:rPr lang="en-GB" dirty="0"/>
              <a:t>. </a:t>
            </a:r>
          </a:p>
          <a:p>
            <a:pPr marL="0" indent="0">
              <a:buNone/>
            </a:pPr>
            <a:r>
              <a:rPr lang="en-GB" i="1" dirty="0"/>
              <a:t>Privacy Shield, </a:t>
            </a:r>
            <a:r>
              <a:rPr lang="en-GB" dirty="0"/>
              <a:t>recital 15 </a:t>
            </a:r>
            <a:endParaRPr lang="en-US" i="1" dirty="0"/>
          </a:p>
        </p:txBody>
      </p:sp>
    </p:spTree>
    <p:extLst>
      <p:ext uri="{BB962C8B-B14F-4D97-AF65-F5344CB8AC3E}">
        <p14:creationId xmlns:p14="http://schemas.microsoft.com/office/powerpoint/2010/main" val="157446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C8054-F98B-504C-9EAF-678DEC8E1159}"/>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OUT OF KILTER WITH THE EDPB AND COURT</a:t>
            </a:r>
          </a:p>
        </p:txBody>
      </p:sp>
      <p:sp>
        <p:nvSpPr>
          <p:cNvPr id="3" name="Content Placeholder 2">
            <a:extLst>
              <a:ext uri="{FF2B5EF4-FFF2-40B4-BE49-F238E27FC236}">
                <a16:creationId xmlns:a16="http://schemas.microsoft.com/office/drawing/2014/main" id="{1BD30A1D-1D4B-1B46-91F4-B1364292783D}"/>
              </a:ext>
            </a:extLst>
          </p:cNvPr>
          <p:cNvSpPr>
            <a:spLocks noGrp="1"/>
          </p:cNvSpPr>
          <p:nvPr>
            <p:ph idx="1"/>
          </p:nvPr>
        </p:nvSpPr>
        <p:spPr>
          <a:xfrm>
            <a:off x="459351" y="1885278"/>
            <a:ext cx="11472094" cy="4678183"/>
          </a:xfrm>
        </p:spPr>
        <p:txBody>
          <a:bodyPr anchor="ctr">
            <a:normAutofit/>
          </a:bodyPr>
          <a:lstStyle/>
          <a:p>
            <a:pPr marL="0" indent="0">
              <a:buNone/>
            </a:pPr>
            <a:r>
              <a:rPr lang="en-GB" sz="2400" dirty="0">
                <a:latin typeface="Calibri" panose="020F0502020204030204" pitchFamily="34" charset="0"/>
              </a:rPr>
              <a:t>Three cumulative criteria to qualify a processing operation as a transfer: </a:t>
            </a:r>
          </a:p>
          <a:p>
            <a:pPr marL="342900" indent="-342900">
              <a:buFontTx/>
              <a:buChar char="-"/>
            </a:pPr>
            <a:r>
              <a:rPr lang="en-GB" sz="2400" dirty="0">
                <a:latin typeface="Calibri" panose="020F0502020204030204" pitchFamily="34" charset="0"/>
              </a:rPr>
              <a:t>A controller or a processor (“exporter”) is subject to the GDPR for the given processing. </a:t>
            </a:r>
          </a:p>
          <a:p>
            <a:pPr marL="342900" indent="-342900">
              <a:buFontTx/>
              <a:buChar char="-"/>
            </a:pPr>
            <a:r>
              <a:rPr lang="en-GB" sz="2400" dirty="0">
                <a:latin typeface="Calibri" panose="020F0502020204030204" pitchFamily="34" charset="0"/>
              </a:rPr>
              <a:t>The exporter discloses by transmission </a:t>
            </a:r>
            <a:r>
              <a:rPr lang="en-GB" sz="2400" b="1" dirty="0">
                <a:latin typeface="Calibri" panose="020F0502020204030204" pitchFamily="34" charset="0"/>
              </a:rPr>
              <a:t>or otherwise makes personal data available</a:t>
            </a:r>
            <a:r>
              <a:rPr lang="en-GB" sz="2400" dirty="0">
                <a:latin typeface="Calibri" panose="020F0502020204030204" pitchFamily="34" charset="0"/>
              </a:rPr>
              <a:t> to another controller, joint controller or processor (“importer”). </a:t>
            </a:r>
            <a:endParaRPr lang="en-GB" sz="2400" dirty="0"/>
          </a:p>
          <a:p>
            <a:pPr marL="342900" indent="-342900">
              <a:buFontTx/>
              <a:buChar char="-"/>
            </a:pPr>
            <a:r>
              <a:rPr lang="en-GB" sz="2400" dirty="0">
                <a:latin typeface="Calibri" panose="020F0502020204030204" pitchFamily="34" charset="0"/>
              </a:rPr>
              <a:t>The importer is in a third country. </a:t>
            </a:r>
            <a:endParaRPr lang="en-GB" sz="2400" dirty="0"/>
          </a:p>
          <a:p>
            <a:endParaRPr lang="en-US" sz="2400" dirty="0"/>
          </a:p>
          <a:p>
            <a:pPr marL="0" indent="0">
              <a:buNone/>
            </a:pPr>
            <a:r>
              <a:rPr lang="en-US" sz="2400" dirty="0"/>
              <a:t>European Data Protection Board Guidelines, 05/2021</a:t>
            </a:r>
          </a:p>
          <a:p>
            <a:pPr marL="0" indent="0">
              <a:buNone/>
            </a:pPr>
            <a:endParaRPr lang="en-US" sz="2400" dirty="0"/>
          </a:p>
          <a:p>
            <a:pPr marL="0" indent="0">
              <a:buNone/>
            </a:pPr>
            <a:r>
              <a:rPr lang="en-US" sz="2400" dirty="0"/>
              <a:t>Repeated by Court in </a:t>
            </a:r>
            <a:r>
              <a:rPr lang="en-IE" sz="2400" dirty="0"/>
              <a:t>T-354/22 </a:t>
            </a:r>
            <a:r>
              <a:rPr lang="en-IE" sz="2400" i="1" dirty="0" err="1"/>
              <a:t>Bindl</a:t>
            </a:r>
            <a:r>
              <a:rPr lang="en-IE" sz="2400" i="1" dirty="0"/>
              <a:t> v Commission, </a:t>
            </a:r>
            <a:r>
              <a:rPr lang="en-IE" sz="2400" dirty="0"/>
              <a:t>paras 186-188. </a:t>
            </a:r>
            <a:endParaRPr lang="en-US" sz="2400" dirty="0"/>
          </a:p>
        </p:txBody>
      </p:sp>
    </p:spTree>
    <p:extLst>
      <p:ext uri="{BB962C8B-B14F-4D97-AF65-F5344CB8AC3E}">
        <p14:creationId xmlns:p14="http://schemas.microsoft.com/office/powerpoint/2010/main" val="71882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6F7913-8EDF-874F-B3A9-5F43D6635C01}"/>
              </a:ext>
            </a:extLst>
          </p:cNvPr>
          <p:cNvSpPr>
            <a:spLocks noGrp="1"/>
          </p:cNvSpPr>
          <p:nvPr>
            <p:ph idx="1"/>
          </p:nvPr>
        </p:nvSpPr>
        <p:spPr>
          <a:xfrm>
            <a:off x="478535" y="1076632"/>
            <a:ext cx="5617465" cy="4864345"/>
          </a:xfrm>
        </p:spPr>
        <p:txBody>
          <a:bodyPr anchor="t">
            <a:normAutofit/>
          </a:bodyPr>
          <a:lstStyle/>
          <a:p>
            <a:pPr marL="0" indent="0">
              <a:buNone/>
            </a:pPr>
            <a:r>
              <a:rPr lang="en-US" dirty="0"/>
              <a:t>No/limited role for the EDPB in adequacy review and marginalized in adoption of new decisions </a:t>
            </a:r>
          </a:p>
          <a:p>
            <a:pPr marL="0" indent="0">
              <a:buNone/>
            </a:pPr>
            <a:endParaRPr lang="en-US" dirty="0"/>
          </a:p>
          <a:p>
            <a:pPr marL="0" indent="0">
              <a:buNone/>
            </a:pPr>
            <a:r>
              <a:rPr lang="en-US" dirty="0"/>
              <a:t>Selective approach to ECtHR and CJEU ‘criteria’ </a:t>
            </a:r>
          </a:p>
          <a:p>
            <a:pPr marL="0" indent="0">
              <a:buNone/>
            </a:pPr>
            <a:endParaRPr lang="en-US" dirty="0"/>
          </a:p>
          <a:p>
            <a:pPr marL="0" indent="0">
              <a:buNone/>
            </a:pPr>
            <a:r>
              <a:rPr lang="en-US" dirty="0"/>
              <a:t>A more political approach to data protection law as a challenge to the Court’s authority? </a:t>
            </a:r>
          </a:p>
        </p:txBody>
      </p:sp>
      <p:pic>
        <p:nvPicPr>
          <p:cNvPr id="9" name="Picture 8" descr="Cartoon of men running away from bananas&#10;&#10;Description automatically generated">
            <a:extLst>
              <a:ext uri="{FF2B5EF4-FFF2-40B4-BE49-F238E27FC236}">
                <a16:creationId xmlns:a16="http://schemas.microsoft.com/office/drawing/2014/main" id="{04940F52-A101-3A0F-C0DC-E9CF48C30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1921866"/>
            <a:ext cx="5201023" cy="2600510"/>
          </a:xfrm>
          <a:prstGeom prst="rect">
            <a:avLst/>
          </a:prstGeom>
        </p:spPr>
      </p:pic>
      <p:sp>
        <p:nvSpPr>
          <p:cNvPr id="16" name="Rectangle 1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82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150734" y="1736202"/>
            <a:ext cx="6261904" cy="2314938"/>
          </a:xfrm>
          <a:noFill/>
          <a:ln>
            <a:noFill/>
          </a:ln>
        </p:spPr>
        <p:txBody>
          <a:bodyPr wrap="square">
            <a:normAutofit/>
          </a:bodyPr>
          <a:lstStyle/>
          <a:p>
            <a:pPr algn="l"/>
            <a:r>
              <a:rPr lang="en-GB" sz="4800" dirty="0">
                <a:solidFill>
                  <a:schemeClr val="tx1"/>
                </a:solidFill>
              </a:rPr>
              <a:t>NEW SITES OF INTRA-EU HUMAN RIGHTS CONTESTATION </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56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GB" sz="2600" b="1" dirty="0">
                <a:solidFill>
                  <a:srgbClr val="0D0D0D"/>
                </a:solidFill>
                <a:latin typeface="Trebuchet MS" pitchFamily="34" charset="0"/>
                <a:ea typeface="+mn-ea"/>
                <a:cs typeface="+mn-cs"/>
              </a:rPr>
              <a:t>CONFIGURATIONS OF HUMAN RIGHTS REVIEW </a:t>
            </a:r>
          </a:p>
        </p:txBody>
      </p:sp>
      <p:graphicFrame>
        <p:nvGraphicFramePr>
          <p:cNvPr id="5" name="Content Placeholder 2">
            <a:extLst>
              <a:ext uri="{FF2B5EF4-FFF2-40B4-BE49-F238E27FC236}">
                <a16:creationId xmlns:a16="http://schemas.microsoft.com/office/drawing/2014/main" id="{8043A96B-8353-AC9D-B098-E5B5F63FADE7}"/>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3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B4847-53BD-5E47-BF6C-182BB055F4AE}"/>
              </a:ext>
            </a:extLst>
          </p:cNvPr>
          <p:cNvSpPr>
            <a:spLocks noGrp="1"/>
          </p:cNvSpPr>
          <p:nvPr>
            <p:ph type="title"/>
          </p:nvPr>
        </p:nvSpPr>
        <p:spPr>
          <a:xfrm>
            <a:off x="686834" y="1153572"/>
            <a:ext cx="3200400" cy="4461163"/>
          </a:xfrm>
        </p:spPr>
        <p:txBody>
          <a:bodyPr>
            <a:normAutofit/>
          </a:bodyPr>
          <a:lstStyle/>
          <a:p>
            <a:r>
              <a:rPr lang="en-US" b="1">
                <a:solidFill>
                  <a:srgbClr val="FFFFFF"/>
                </a:solidFill>
              </a:rPr>
              <a:t>NEW HORIZONTAL TENSIONS?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112338-1B99-D04B-A8D4-D4126D60A122}"/>
              </a:ext>
            </a:extLst>
          </p:cNvPr>
          <p:cNvSpPr>
            <a:spLocks noGrp="1"/>
          </p:cNvSpPr>
          <p:nvPr>
            <p:ph idx="1"/>
          </p:nvPr>
        </p:nvSpPr>
        <p:spPr>
          <a:xfrm>
            <a:off x="4447308" y="591344"/>
            <a:ext cx="6906491" cy="5585619"/>
          </a:xfrm>
        </p:spPr>
        <p:txBody>
          <a:bodyPr anchor="ctr">
            <a:normAutofit/>
          </a:bodyPr>
          <a:lstStyle/>
          <a:p>
            <a:pPr marL="0" indent="0">
              <a:buNone/>
            </a:pPr>
            <a:r>
              <a:rPr lang="en-GB" sz="2600" dirty="0"/>
              <a:t>“…rather than being an ‘end point’ adequacy decisions have laid the foundation for closer cooperation and further regulatory convergence between the EU and like-minded partners. By enabling the free flow of personal data, these decisions have opened up commercial channels for EU operators, including by complementing and amplifying the benefits of trade agreements, as well as eased cooperation with foreign partners in a broad range of regulatory fields.”</a:t>
            </a:r>
          </a:p>
          <a:p>
            <a:pPr marL="0" indent="0">
              <a:buNone/>
            </a:pPr>
            <a:endParaRPr lang="en-GB" sz="2600" dirty="0"/>
          </a:p>
          <a:p>
            <a:pPr marL="0" indent="0">
              <a:buNone/>
            </a:pPr>
            <a:r>
              <a:rPr lang="en-GB" sz="2600" dirty="0"/>
              <a:t>Commission, Report on the first review of adequacy decisions, 2/3</a:t>
            </a:r>
          </a:p>
          <a:p>
            <a:endParaRPr lang="en-US" sz="2600" dirty="0"/>
          </a:p>
        </p:txBody>
      </p:sp>
    </p:spTree>
    <p:extLst>
      <p:ext uri="{BB962C8B-B14F-4D97-AF65-F5344CB8AC3E}">
        <p14:creationId xmlns:p14="http://schemas.microsoft.com/office/powerpoint/2010/main" val="321299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B4847-53BD-5E47-BF6C-182BB055F4AE}"/>
              </a:ext>
            </a:extLst>
          </p:cNvPr>
          <p:cNvSpPr>
            <a:spLocks noGrp="1"/>
          </p:cNvSpPr>
          <p:nvPr>
            <p:ph type="title"/>
          </p:nvPr>
        </p:nvSpPr>
        <p:spPr>
          <a:xfrm>
            <a:off x="838200" y="365125"/>
            <a:ext cx="10515600" cy="1325563"/>
          </a:xfrm>
        </p:spPr>
        <p:txBody>
          <a:bodyPr>
            <a:normAutofit/>
          </a:bodyPr>
          <a:lstStyle/>
          <a:p>
            <a:r>
              <a:rPr lang="en-US" sz="5400" b="1"/>
              <a:t>NEW HORIZONTAL TENSIONS?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112338-1B99-D04B-A8D4-D4126D60A122}"/>
              </a:ext>
            </a:extLst>
          </p:cNvPr>
          <p:cNvSpPr>
            <a:spLocks noGrp="1"/>
          </p:cNvSpPr>
          <p:nvPr>
            <p:ph idx="1"/>
          </p:nvPr>
        </p:nvSpPr>
        <p:spPr>
          <a:xfrm>
            <a:off x="838200" y="1929384"/>
            <a:ext cx="10515600" cy="4251960"/>
          </a:xfrm>
        </p:spPr>
        <p:txBody>
          <a:bodyPr>
            <a:normAutofit/>
          </a:bodyPr>
          <a:lstStyle/>
          <a:p>
            <a:pPr marL="0" indent="0">
              <a:buNone/>
            </a:pPr>
            <a:r>
              <a:rPr lang="en-GB" sz="3200" dirty="0"/>
              <a:t>‘the rule of law is not up for sale. It is a matter of upholding the requirements in the European Union, of the rule of law, of fundamental rights. If this is also affecting some dealings internationally, why would Europe not be proud to contribute its requiring standards of respect for fundamental rights to the world in general?’ </a:t>
            </a:r>
          </a:p>
          <a:p>
            <a:pPr marL="0" indent="0">
              <a:buNone/>
            </a:pPr>
            <a:endParaRPr lang="en-GB" sz="3200" dirty="0"/>
          </a:p>
          <a:p>
            <a:pPr marL="0" indent="0">
              <a:buNone/>
            </a:pPr>
            <a:r>
              <a:rPr lang="en-GB" sz="3200" dirty="0" err="1"/>
              <a:t>Lenaerts</a:t>
            </a:r>
            <a:r>
              <a:rPr lang="en-GB" sz="3200" dirty="0"/>
              <a:t> </a:t>
            </a:r>
            <a:endParaRPr lang="en-US" sz="3200" dirty="0"/>
          </a:p>
          <a:p>
            <a:endParaRPr lang="en-US" sz="3200" dirty="0"/>
          </a:p>
          <a:p>
            <a:endParaRPr lang="en-US" sz="2200" dirty="0"/>
          </a:p>
          <a:p>
            <a:endParaRPr lang="en-US" sz="2200" dirty="0"/>
          </a:p>
        </p:txBody>
      </p:sp>
    </p:spTree>
    <p:extLst>
      <p:ext uri="{BB962C8B-B14F-4D97-AF65-F5344CB8AC3E}">
        <p14:creationId xmlns:p14="http://schemas.microsoft.com/office/powerpoint/2010/main" val="112594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F9DA3-33C3-DD47-A392-9FAABA9334E1}"/>
              </a:ext>
            </a:extLst>
          </p:cNvPr>
          <p:cNvSpPr>
            <a:spLocks noGrp="1"/>
          </p:cNvSpPr>
          <p:nvPr>
            <p:ph type="title"/>
          </p:nvPr>
        </p:nvSpPr>
        <p:spPr>
          <a:xfrm>
            <a:off x="838200" y="365125"/>
            <a:ext cx="10515600" cy="1325563"/>
          </a:xfrm>
        </p:spPr>
        <p:txBody>
          <a:bodyPr>
            <a:normAutofit fontScale="90000"/>
          </a:bodyPr>
          <a:lstStyle/>
          <a:p>
            <a:r>
              <a:rPr lang="en-US" sz="5400" b="1"/>
              <a:t>APPROPRIATE STANDARD OF REVIEW?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C135B1-3D45-1946-983B-72E19B48F393}"/>
              </a:ext>
            </a:extLst>
          </p:cNvPr>
          <p:cNvSpPr>
            <a:spLocks noGrp="1"/>
          </p:cNvSpPr>
          <p:nvPr>
            <p:ph idx="1"/>
          </p:nvPr>
        </p:nvSpPr>
        <p:spPr>
          <a:xfrm>
            <a:off x="838200" y="1929384"/>
            <a:ext cx="10515600" cy="4251960"/>
          </a:xfrm>
        </p:spPr>
        <p:txBody>
          <a:bodyPr>
            <a:normAutofit/>
          </a:bodyPr>
          <a:lstStyle/>
          <a:p>
            <a:pPr marL="0" indent="0">
              <a:buNone/>
            </a:pPr>
            <a:r>
              <a:rPr lang="en-GB" sz="2200"/>
              <a:t>The interpretation of Charter rights may well be contestable and there will inevitably be cases in which the Union courts substitute their view for that of the legislature on the meaning and interpretation of such a right. The counter-majoritarian aspect of constitutional review will therefore be more apparent than hitherto. </a:t>
            </a:r>
          </a:p>
          <a:p>
            <a:pPr marL="0" indent="0">
              <a:buNone/>
            </a:pPr>
            <a:endParaRPr lang="en-GB" sz="2200"/>
          </a:p>
          <a:p>
            <a:pPr marL="0" indent="0">
              <a:buNone/>
            </a:pPr>
            <a:r>
              <a:rPr lang="en-GB" sz="2200"/>
              <a:t>Craig</a:t>
            </a:r>
          </a:p>
          <a:p>
            <a:pPr marL="0" indent="0">
              <a:buNone/>
            </a:pPr>
            <a:endParaRPr lang="en-GB" sz="2200"/>
          </a:p>
          <a:p>
            <a:pPr marL="0" indent="0">
              <a:buNone/>
            </a:pPr>
            <a:r>
              <a:rPr lang="en-GB" sz="2200"/>
              <a:t>Contrast: standard of review </a:t>
            </a:r>
            <a:r>
              <a:rPr lang="en-US" sz="2200"/>
              <a:t>to cases where the Commission makes complex economic and social appraisals. </a:t>
            </a:r>
          </a:p>
          <a:p>
            <a:pPr marL="0" indent="0">
              <a:buNone/>
            </a:pPr>
            <a:endParaRPr lang="en-GB" sz="2200"/>
          </a:p>
          <a:p>
            <a:pPr marL="0" indent="0">
              <a:buNone/>
            </a:pPr>
            <a:endParaRPr lang="en-US" sz="2200"/>
          </a:p>
        </p:txBody>
      </p:sp>
    </p:spTree>
    <p:extLst>
      <p:ext uri="{BB962C8B-B14F-4D97-AF65-F5344CB8AC3E}">
        <p14:creationId xmlns:p14="http://schemas.microsoft.com/office/powerpoint/2010/main" val="199305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628E257-0A7C-0F4D-8B67-5B0E13E3481C}"/>
              </a:ext>
            </a:extLst>
          </p:cNvPr>
          <p:cNvSpPr>
            <a:spLocks noGrp="1"/>
          </p:cNvSpPr>
          <p:nvPr>
            <p:ph type="title"/>
          </p:nvPr>
        </p:nvSpPr>
        <p:spPr>
          <a:xfrm>
            <a:off x="838200" y="401221"/>
            <a:ext cx="10515600" cy="1348065"/>
          </a:xfrm>
        </p:spPr>
        <p:txBody>
          <a:bodyPr>
            <a:normAutofit/>
          </a:bodyPr>
          <a:lstStyle/>
          <a:p>
            <a:r>
              <a:rPr lang="en-US" sz="4200">
                <a:solidFill>
                  <a:srgbClr val="FFFFFF"/>
                </a:solidFill>
              </a:rPr>
              <a:t>STANDARD OF REVIEW/MARGIN OF APPRECIATION</a:t>
            </a:r>
          </a:p>
        </p:txBody>
      </p:sp>
      <p:sp>
        <p:nvSpPr>
          <p:cNvPr id="3" name="Content Placeholder 2">
            <a:extLst>
              <a:ext uri="{FF2B5EF4-FFF2-40B4-BE49-F238E27FC236}">
                <a16:creationId xmlns:a16="http://schemas.microsoft.com/office/drawing/2014/main" id="{3873A882-C9E5-3B4E-B5EC-A4B2E93EB3AB}"/>
              </a:ext>
            </a:extLst>
          </p:cNvPr>
          <p:cNvSpPr>
            <a:spLocks noGrp="1"/>
          </p:cNvSpPr>
          <p:nvPr>
            <p:ph idx="1"/>
          </p:nvPr>
        </p:nvSpPr>
        <p:spPr>
          <a:xfrm>
            <a:off x="838200" y="2586789"/>
            <a:ext cx="10515600" cy="3590174"/>
          </a:xfrm>
        </p:spPr>
        <p:txBody>
          <a:bodyPr>
            <a:normAutofit/>
          </a:bodyPr>
          <a:lstStyle/>
          <a:p>
            <a:pPr marL="0" indent="0">
              <a:buNone/>
            </a:pPr>
            <a:r>
              <a:rPr lang="en-US" sz="2200"/>
              <a:t>The same normative criteria would also explain the strict review operated in Schrems. As an implementing act, the Court of Justice in </a:t>
            </a:r>
            <a:r>
              <a:rPr lang="en-US" sz="2200" i="1"/>
              <a:t>Schrems </a:t>
            </a:r>
            <a:r>
              <a:rPr lang="en-US" sz="2200"/>
              <a:t>invalidated a political decision of the EU institutions, but one adopted by a body (the Commission) with weak political accountability and limited responsiveness to EU citizens. In this decision-making process, neither of the Union’s legislative institutions was present (with one, the EP, being critical of the Commission’s action). </a:t>
            </a:r>
          </a:p>
          <a:p>
            <a:pPr marL="0" indent="0">
              <a:buNone/>
            </a:pPr>
            <a:r>
              <a:rPr lang="en-US" sz="2200"/>
              <a:t>Muir </a:t>
            </a:r>
          </a:p>
          <a:p>
            <a:pPr marL="0" indent="0">
              <a:buNone/>
            </a:pPr>
            <a:endParaRPr lang="en-US" sz="2200"/>
          </a:p>
          <a:p>
            <a:pPr marL="0" indent="0">
              <a:buNone/>
            </a:pPr>
            <a:r>
              <a:rPr lang="en-US" sz="2200"/>
              <a:t>Marginalisation of EDPB adds to the legitimacy of strict review</a:t>
            </a:r>
          </a:p>
          <a:p>
            <a:pPr marL="0" indent="0">
              <a:buNone/>
            </a:pPr>
            <a:endParaRPr lang="en-US" sz="2200"/>
          </a:p>
        </p:txBody>
      </p:sp>
    </p:spTree>
    <p:extLst>
      <p:ext uri="{BB962C8B-B14F-4D97-AF65-F5344CB8AC3E}">
        <p14:creationId xmlns:p14="http://schemas.microsoft.com/office/powerpoint/2010/main" val="310121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2A19C-AEA8-8BFD-44ED-7101C9CC95C8}"/>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LESSONS FOR THE FUTURE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7E5995-3D38-F0B9-67D1-7BF23D361A7A}"/>
              </a:ext>
            </a:extLst>
          </p:cNvPr>
          <p:cNvSpPr>
            <a:spLocks noGrp="1"/>
          </p:cNvSpPr>
          <p:nvPr>
            <p:ph idx="1"/>
          </p:nvPr>
        </p:nvSpPr>
        <p:spPr>
          <a:xfrm>
            <a:off x="4447308" y="591344"/>
            <a:ext cx="6906491" cy="5585619"/>
          </a:xfrm>
        </p:spPr>
        <p:txBody>
          <a:bodyPr anchor="ctr">
            <a:normAutofit/>
          </a:bodyPr>
          <a:lstStyle/>
          <a:p>
            <a:pPr marL="0" indent="0" algn="just">
              <a:buNone/>
            </a:pPr>
            <a:r>
              <a:rPr lang="en-US" dirty="0"/>
              <a:t>Court should continue to exercise strict review of Commission adequacy decisions </a:t>
            </a:r>
            <a:r>
              <a:rPr lang="en-US" dirty="0">
                <a:sym typeface="Wingdings" pitchFamily="2" charset="2"/>
              </a:rPr>
              <a:t> legitimacy challenge if Commission continues to deviate </a:t>
            </a:r>
          </a:p>
          <a:p>
            <a:pPr marL="0" indent="0" algn="just">
              <a:buNone/>
            </a:pPr>
            <a:endParaRPr lang="en-US" dirty="0">
              <a:sym typeface="Wingdings" pitchFamily="2" charset="2"/>
            </a:endParaRPr>
          </a:p>
          <a:p>
            <a:pPr marL="0" indent="0" algn="just">
              <a:buNone/>
            </a:pPr>
            <a:r>
              <a:rPr lang="en-US" dirty="0">
                <a:sym typeface="Wingdings" pitchFamily="2" charset="2"/>
              </a:rPr>
              <a:t>Review of other legislative instruments recalibrating balance between fundamental rights and societal interests in data processing should be more deferential </a:t>
            </a:r>
            <a:endParaRPr lang="en-US" dirty="0"/>
          </a:p>
        </p:txBody>
      </p:sp>
    </p:spTree>
    <p:extLst>
      <p:ext uri="{BB962C8B-B14F-4D97-AF65-F5344CB8AC3E}">
        <p14:creationId xmlns:p14="http://schemas.microsoft.com/office/powerpoint/2010/main" val="349505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GB" sz="4000" b="1">
                <a:solidFill>
                  <a:srgbClr val="FFFFFF"/>
                </a:solidFill>
                <a:latin typeface="Arial" panose="020B0604020202020204" pitchFamily="34" charset="0"/>
                <a:ea typeface="+mn-ea"/>
                <a:cs typeface="Arial" panose="020B0604020202020204" pitchFamily="34" charset="0"/>
              </a:rPr>
              <a:t>A RIGHTS-BASED REORIENTATION </a:t>
            </a:r>
          </a:p>
        </p:txBody>
      </p:sp>
      <p:sp>
        <p:nvSpPr>
          <p:cNvPr id="3" name="Content Placeholder 2"/>
          <p:cNvSpPr>
            <a:spLocks noGrp="1"/>
          </p:cNvSpPr>
          <p:nvPr>
            <p:ph sz="quarter" idx="1"/>
          </p:nvPr>
        </p:nvSpPr>
        <p:spPr>
          <a:xfrm>
            <a:off x="1371599" y="2318197"/>
            <a:ext cx="9724031" cy="3683358"/>
          </a:xfrm>
        </p:spPr>
        <p:txBody>
          <a:bodyPr anchor="ctr">
            <a:normAutofit/>
          </a:bodyPr>
          <a:lstStyle/>
          <a:p>
            <a:pPr marL="0" indent="0" fontAlgn="base">
              <a:buNone/>
            </a:pPr>
            <a:r>
              <a:rPr lang="en-GB" sz="1900" i="1">
                <a:latin typeface="Arial" panose="020B0604020202020204" pitchFamily="34" charset="0"/>
                <a:cs typeface="Arial" panose="020B0604020202020204" pitchFamily="34" charset="0"/>
              </a:rPr>
              <a:t>Article 8 EU Charter: </a:t>
            </a:r>
            <a:r>
              <a:rPr lang="en-GB" sz="1900" b="1">
                <a:latin typeface="Arial" panose="020B0604020202020204" pitchFamily="34" charset="0"/>
                <a:cs typeface="Arial" panose="020B0604020202020204" pitchFamily="34" charset="0"/>
              </a:rPr>
              <a:t>Protection of personal data</a:t>
            </a:r>
          </a:p>
          <a:p>
            <a:pPr marL="0" indent="0" fontAlgn="base">
              <a:buNone/>
            </a:pPr>
            <a:r>
              <a:rPr lang="en-GB" sz="1900">
                <a:latin typeface="Arial" panose="020B0604020202020204" pitchFamily="34" charset="0"/>
                <a:cs typeface="Arial" panose="020B0604020202020204" pitchFamily="34" charset="0"/>
              </a:rPr>
              <a:t> </a:t>
            </a:r>
          </a:p>
          <a:p>
            <a:pPr marL="742950" indent="-742950" fontAlgn="base">
              <a:buAutoNum type="arabicPeriod"/>
            </a:pPr>
            <a:r>
              <a:rPr lang="en-GB" sz="1900">
                <a:latin typeface="Arial" panose="020B0604020202020204" pitchFamily="34" charset="0"/>
                <a:cs typeface="Arial" panose="020B0604020202020204" pitchFamily="34" charset="0"/>
              </a:rPr>
              <a:t>Everyone has the right to the protection of personal data concerning him or her.</a:t>
            </a:r>
          </a:p>
          <a:p>
            <a:pPr fontAlgn="base"/>
            <a:endParaRPr lang="en-GB" sz="1900">
              <a:latin typeface="Arial" panose="020B0604020202020204" pitchFamily="34" charset="0"/>
              <a:cs typeface="Arial" panose="020B0604020202020204" pitchFamily="34" charset="0"/>
            </a:endParaRPr>
          </a:p>
          <a:p>
            <a:pPr marL="0" indent="0" fontAlgn="base">
              <a:buNone/>
            </a:pPr>
            <a:r>
              <a:rPr lang="en-GB" sz="1900">
                <a:latin typeface="Arial" panose="020B0604020202020204" pitchFamily="34" charset="0"/>
                <a:cs typeface="Arial" panose="020B0604020202020204" pitchFamily="34" charset="0"/>
              </a:rPr>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pPr fontAlgn="base"/>
            <a:endParaRPr lang="en-GB" sz="1900">
              <a:latin typeface="Arial" panose="020B0604020202020204" pitchFamily="34" charset="0"/>
              <a:cs typeface="Arial" panose="020B0604020202020204" pitchFamily="34" charset="0"/>
            </a:endParaRPr>
          </a:p>
          <a:p>
            <a:pPr marL="0" indent="0" fontAlgn="base">
              <a:buNone/>
            </a:pPr>
            <a:r>
              <a:rPr lang="en-GB" sz="1900">
                <a:latin typeface="Arial" panose="020B0604020202020204" pitchFamily="34" charset="0"/>
                <a:cs typeface="Arial" panose="020B0604020202020204" pitchFamily="34" charset="0"/>
              </a:rPr>
              <a:t>3.   Compliance with these rules shall be subject to control by an independent authority.</a:t>
            </a:r>
          </a:p>
          <a:p>
            <a:endParaRPr lang="en-GB" sz="1900">
              <a:latin typeface="Arial" panose="020B0604020202020204" pitchFamily="34" charset="0"/>
              <a:cs typeface="Arial" panose="020B0604020202020204" pitchFamily="34" charset="0"/>
            </a:endParaRPr>
          </a:p>
          <a:p>
            <a:endParaRPr lang="en-GB" sz="1900"/>
          </a:p>
          <a:p>
            <a:endParaRPr lang="en-GB" sz="1900"/>
          </a:p>
        </p:txBody>
      </p:sp>
    </p:spTree>
    <p:extLst>
      <p:ext uri="{BB962C8B-B14F-4D97-AF65-F5344CB8AC3E}">
        <p14:creationId xmlns:p14="http://schemas.microsoft.com/office/powerpoint/2010/main" val="339447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against red wall">
            <a:extLst>
              <a:ext uri="{FF2B5EF4-FFF2-40B4-BE49-F238E27FC236}">
                <a16:creationId xmlns:a16="http://schemas.microsoft.com/office/drawing/2014/main" id="{BE13EA8D-3C8D-A4D9-A6A5-19C2A2523E91}"/>
              </a:ext>
            </a:extLst>
          </p:cNvPr>
          <p:cNvPicPr>
            <a:picLocks noChangeAspect="1"/>
          </p:cNvPicPr>
          <p:nvPr/>
        </p:nvPicPr>
        <p:blipFill rotWithShape="1">
          <a:blip r:embed="rId2"/>
          <a:srcRect l="46041"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92C40B2-FEC8-FC96-EE97-D67464178D6F}"/>
              </a:ext>
            </a:extLst>
          </p:cNvPr>
          <p:cNvSpPr>
            <a:spLocks noGrp="1"/>
          </p:cNvSpPr>
          <p:nvPr>
            <p:ph idx="1"/>
          </p:nvPr>
        </p:nvSpPr>
        <p:spPr>
          <a:xfrm>
            <a:off x="6094476" y="1272746"/>
            <a:ext cx="5894172" cy="4953644"/>
          </a:xfrm>
        </p:spPr>
        <p:txBody>
          <a:bodyPr>
            <a:normAutofit/>
          </a:bodyPr>
          <a:lstStyle/>
          <a:p>
            <a:pPr marL="0" indent="0">
              <a:buNone/>
            </a:pPr>
            <a:endParaRPr lang="en-US" sz="2000" dirty="0"/>
          </a:p>
          <a:p>
            <a:pPr marL="0" indent="0">
              <a:buNone/>
            </a:pPr>
            <a:endParaRPr lang="en-US" sz="2000" dirty="0"/>
          </a:p>
          <a:p>
            <a:pPr marL="0" indent="0" algn="ctr">
              <a:buNone/>
            </a:pPr>
            <a:endParaRPr lang="en-US" sz="4400" dirty="0"/>
          </a:p>
          <a:p>
            <a:pPr marL="0" indent="0" algn="ctr">
              <a:buNone/>
            </a:pPr>
            <a:r>
              <a:rPr lang="en-US" sz="4400" dirty="0"/>
              <a:t>Feedback welcome </a:t>
            </a:r>
          </a:p>
          <a:p>
            <a:pPr marL="0" indent="0" algn="ctr">
              <a:buNone/>
            </a:pPr>
            <a:endParaRPr lang="en-US" sz="4400" dirty="0"/>
          </a:p>
          <a:p>
            <a:pPr marL="0" indent="0" algn="ctr">
              <a:buNone/>
            </a:pPr>
            <a:r>
              <a:rPr lang="en-US" sz="4400" dirty="0">
                <a:hlinkClick r:id="rId3"/>
              </a:rPr>
              <a:t>o.lynskey@ucl.ac.uk</a:t>
            </a:r>
            <a:r>
              <a:rPr lang="en-US" sz="4400" dirty="0"/>
              <a:t> </a:t>
            </a:r>
          </a:p>
        </p:txBody>
      </p:sp>
    </p:spTree>
    <p:extLst>
      <p:ext uri="{BB962C8B-B14F-4D97-AF65-F5344CB8AC3E}">
        <p14:creationId xmlns:p14="http://schemas.microsoft.com/office/powerpoint/2010/main" val="48051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7F488-5644-3C47-A3D4-CED59BD70C66}"/>
              </a:ext>
            </a:extLst>
          </p:cNvPr>
          <p:cNvSpPr>
            <a:spLocks noGrp="1"/>
          </p:cNvSpPr>
          <p:nvPr>
            <p:ph idx="1"/>
          </p:nvPr>
        </p:nvSpPr>
        <p:spPr>
          <a:xfrm>
            <a:off x="347240" y="254643"/>
            <a:ext cx="6053559" cy="5922320"/>
          </a:xfrm>
        </p:spPr>
        <p:txBody>
          <a:bodyPr>
            <a:normAutofit/>
          </a:bodyPr>
          <a:lstStyle/>
          <a:p>
            <a:pPr marL="0" indent="0" algn="just">
              <a:buNone/>
            </a:pPr>
            <a:endParaRPr lang="en-US" sz="3600" dirty="0"/>
          </a:p>
          <a:p>
            <a:pPr marL="0" indent="0" algn="just">
              <a:buNone/>
            </a:pPr>
            <a:r>
              <a:rPr lang="en-US" sz="3600" dirty="0"/>
              <a:t>‘Constitutional dialogue’ between Commission and Court on substantive data protection requirements</a:t>
            </a:r>
          </a:p>
          <a:p>
            <a:pPr marL="0" indent="0" algn="just">
              <a:buNone/>
            </a:pPr>
            <a:endParaRPr lang="en-US" sz="3600" dirty="0"/>
          </a:p>
          <a:p>
            <a:pPr marL="0" indent="0" algn="just">
              <a:buNone/>
            </a:pPr>
            <a:r>
              <a:rPr lang="en-US" sz="3600" dirty="0"/>
              <a:t>Are intra-institutional dynamics recalibrating EU data protection law and how should the Court respond? </a:t>
            </a:r>
          </a:p>
          <a:p>
            <a:pPr marL="0" indent="0">
              <a:buNone/>
            </a:pPr>
            <a:endParaRPr lang="en-US" sz="3600" dirty="0"/>
          </a:p>
        </p:txBody>
      </p:sp>
      <p:pic>
        <p:nvPicPr>
          <p:cNvPr id="7" name="Picture 6">
            <a:extLst>
              <a:ext uri="{FF2B5EF4-FFF2-40B4-BE49-F238E27FC236}">
                <a16:creationId xmlns:a16="http://schemas.microsoft.com/office/drawing/2014/main" id="{289FE0F8-4EB2-D54F-B8E5-15969DECEF25}"/>
              </a:ext>
            </a:extLst>
          </p:cNvPr>
          <p:cNvPicPr>
            <a:picLocks noChangeAspect="1"/>
          </p:cNvPicPr>
          <p:nvPr/>
        </p:nvPicPr>
        <p:blipFill>
          <a:blip r:embed="rId2"/>
          <a:stretch>
            <a:fillRect/>
          </a:stretch>
        </p:blipFill>
        <p:spPr>
          <a:xfrm>
            <a:off x="6734295" y="1169847"/>
            <a:ext cx="5048733" cy="4749800"/>
          </a:xfrm>
          <a:prstGeom prst="rect">
            <a:avLst/>
          </a:prstGeom>
        </p:spPr>
      </p:pic>
    </p:spTree>
    <p:extLst>
      <p:ext uri="{BB962C8B-B14F-4D97-AF65-F5344CB8AC3E}">
        <p14:creationId xmlns:p14="http://schemas.microsoft.com/office/powerpoint/2010/main" val="149744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b="1">
                <a:solidFill>
                  <a:srgbClr val="FFFFFF"/>
                </a:solidFill>
                <a:latin typeface="Trebuchet MS" pitchFamily="34" charset="0"/>
                <a:ea typeface="+mn-ea"/>
                <a:cs typeface="+mn-cs"/>
              </a:rPr>
              <a:t>OVERVIEW </a:t>
            </a:r>
          </a:p>
        </p:txBody>
      </p:sp>
      <p:graphicFrame>
        <p:nvGraphicFramePr>
          <p:cNvPr id="5" name="Content Placeholder 2">
            <a:extLst>
              <a:ext uri="{FF2B5EF4-FFF2-40B4-BE49-F238E27FC236}">
                <a16:creationId xmlns:a16="http://schemas.microsoft.com/office/drawing/2014/main" id="{8043A96B-8353-AC9D-B098-E5B5F63FADE7}"/>
              </a:ext>
            </a:extLst>
          </p:cNvPr>
          <p:cNvGraphicFramePr>
            <a:graphicFrameLocks noGrp="1"/>
          </p:cNvGraphicFramePr>
          <p:nvPr>
            <p:ph idx="1"/>
            <p:extLst>
              <p:ext uri="{D42A27DB-BD31-4B8C-83A1-F6EECF244321}">
                <p14:modId xmlns:p14="http://schemas.microsoft.com/office/powerpoint/2010/main" val="129717922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74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162309" y="1006996"/>
            <a:ext cx="6261904" cy="3634451"/>
          </a:xfrm>
          <a:noFill/>
          <a:ln>
            <a:noFill/>
          </a:ln>
        </p:spPr>
        <p:txBody>
          <a:bodyPr wrap="square">
            <a:normAutofit/>
          </a:bodyPr>
          <a:lstStyle/>
          <a:p>
            <a:pPr algn="l"/>
            <a:r>
              <a:rPr lang="en-GB" sz="4800" dirty="0">
                <a:solidFill>
                  <a:schemeClr val="tx1"/>
                </a:solidFill>
              </a:rPr>
              <a:t>ADEQUACY AND THE REGULATION OF TRANSNATIONAL DATA FLOWS </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63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close-up of a document&#10;&#10;Description automatically generated">
            <a:extLst>
              <a:ext uri="{FF2B5EF4-FFF2-40B4-BE49-F238E27FC236}">
                <a16:creationId xmlns:a16="http://schemas.microsoft.com/office/drawing/2014/main" id="{8E11F20E-84FD-20CB-8AD4-0D769A995927}"/>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51792" y="677917"/>
            <a:ext cx="11020097" cy="5310595"/>
          </a:xfrm>
        </p:spPr>
      </p:pic>
    </p:spTree>
    <p:extLst>
      <p:ext uri="{BB962C8B-B14F-4D97-AF65-F5344CB8AC3E}">
        <p14:creationId xmlns:p14="http://schemas.microsoft.com/office/powerpoint/2010/main" val="182240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2" y="1586484"/>
            <a:ext cx="3685032" cy="3685032"/>
          </a:xfrm>
          <a:prstGeom prst="ellipse">
            <a:avLst/>
          </a:prstGeom>
          <a:solidFill>
            <a:schemeClr val="accent2">
              <a:lumMod val="75000"/>
            </a:schemeClr>
          </a:solidFill>
          <a:ln>
            <a:noFill/>
          </a:ln>
        </p:spPr>
        <p:txBody>
          <a:bodyPr>
            <a:normAutofit/>
          </a:bodyPr>
          <a:lstStyle/>
          <a:p>
            <a:r>
              <a:rPr lang="en-GB" sz="2300" b="1" dirty="0">
                <a:solidFill>
                  <a:srgbClr val="FFFFFF"/>
                </a:solidFill>
                <a:latin typeface="Trebuchet MS" pitchFamily="34" charset="0"/>
                <a:ea typeface="+mn-ea"/>
                <a:cs typeface="+mn-cs"/>
              </a:rPr>
              <a:t>MECHANISMS TO ENSURE THIRD-COUNTRY TRANSFERS </a:t>
            </a:r>
            <a:endParaRPr lang="en-GB" sz="2300" dirty="0">
              <a:solidFill>
                <a:srgbClr val="FFFFFF"/>
              </a:solidFill>
            </a:endParaRPr>
          </a:p>
        </p:txBody>
      </p:sp>
      <p:sp>
        <p:nvSpPr>
          <p:cNvPr id="3" name="Content Placeholder 2"/>
          <p:cNvSpPr>
            <a:spLocks noGrp="1"/>
          </p:cNvSpPr>
          <p:nvPr>
            <p:ph idx="1"/>
          </p:nvPr>
        </p:nvSpPr>
        <p:spPr>
          <a:xfrm>
            <a:off x="4333461" y="516835"/>
            <a:ext cx="7653129" cy="5814391"/>
          </a:xfrm>
        </p:spPr>
        <p:txBody>
          <a:bodyPr anchor="ctr">
            <a:normAutofit/>
          </a:bodyPr>
          <a:lstStyle/>
          <a:p>
            <a:pPr>
              <a:buFont typeface="Wingdings"/>
              <a:buChar char="à"/>
            </a:pPr>
            <a:r>
              <a:rPr lang="en-GB" dirty="0">
                <a:latin typeface="Arial" panose="020B0604020202020204" pitchFamily="34" charset="0"/>
                <a:cs typeface="Arial" panose="020B0604020202020204" pitchFamily="34" charset="0"/>
                <a:sym typeface="Wingdings" pitchFamily="2" charset="2"/>
              </a:rPr>
              <a:t>Adequacy decisions (Art 45) </a:t>
            </a:r>
          </a:p>
          <a:p>
            <a:pPr>
              <a:buFont typeface="Wingdings"/>
              <a:buChar char="à"/>
            </a:pPr>
            <a:endParaRPr lang="en-GB" dirty="0">
              <a:latin typeface="Arial" panose="020B0604020202020204" pitchFamily="34" charset="0"/>
              <a:cs typeface="Arial" panose="020B0604020202020204" pitchFamily="34" charset="0"/>
              <a:sym typeface="Wingdings" pitchFamily="2" charset="2"/>
            </a:endParaRPr>
          </a:p>
          <a:p>
            <a:pPr>
              <a:buFont typeface="Wingdings"/>
              <a:buChar char="à"/>
            </a:pPr>
            <a:r>
              <a:rPr lang="en-GB" dirty="0">
                <a:latin typeface="Arial" panose="020B0604020202020204" pitchFamily="34" charset="0"/>
                <a:cs typeface="Arial" panose="020B0604020202020204" pitchFamily="34" charset="0"/>
                <a:sym typeface="Wingdings" pitchFamily="2" charset="2"/>
              </a:rPr>
              <a:t>Contractual Mechanisms (Model Contract – Art 46 and Binding Corporate Rules – Art 47) </a:t>
            </a:r>
          </a:p>
          <a:p>
            <a:pPr marL="0" indent="0">
              <a:buNone/>
            </a:pPr>
            <a:endParaRPr lang="en-GB" dirty="0">
              <a:latin typeface="Arial" panose="020B0604020202020204" pitchFamily="34" charset="0"/>
              <a:cs typeface="Arial" panose="020B0604020202020204" pitchFamily="34" charset="0"/>
              <a:sym typeface="Wingdings" pitchFamily="2" charset="2"/>
            </a:endParaRPr>
          </a:p>
          <a:p>
            <a:pPr>
              <a:buFont typeface="Wingdings"/>
              <a:buChar char="à"/>
            </a:pPr>
            <a:r>
              <a:rPr lang="en-GB" dirty="0">
                <a:latin typeface="Arial" panose="020B0604020202020204" pitchFamily="34" charset="0"/>
                <a:cs typeface="Arial" panose="020B0604020202020204" pitchFamily="34" charset="0"/>
                <a:sym typeface="Wingdings" pitchFamily="2" charset="2"/>
              </a:rPr>
              <a:t>Derogations for specific situations (</a:t>
            </a:r>
            <a:r>
              <a:rPr lang="en-GB" dirty="0" err="1">
                <a:latin typeface="Arial" panose="020B0604020202020204" pitchFamily="34" charset="0"/>
                <a:cs typeface="Arial" panose="020B0604020202020204" pitchFamily="34" charset="0"/>
                <a:sym typeface="Wingdings" pitchFamily="2" charset="2"/>
              </a:rPr>
              <a:t>eg.</a:t>
            </a:r>
            <a:r>
              <a:rPr lang="en-GB" dirty="0">
                <a:latin typeface="Arial" panose="020B0604020202020204" pitchFamily="34" charset="0"/>
                <a:cs typeface="Arial" panose="020B0604020202020204" pitchFamily="34" charset="0"/>
                <a:sym typeface="Wingdings" pitchFamily="2" charset="2"/>
              </a:rPr>
              <a:t> Consent or contract, Art 49) </a:t>
            </a:r>
          </a:p>
          <a:p>
            <a:pPr marL="0" indent="0">
              <a:lnSpc>
                <a:spcPct val="90000"/>
              </a:lnSpc>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118191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864096"/>
          </a:xfrm>
        </p:spPr>
        <p:txBody>
          <a:bodyPr/>
          <a:lstStyle/>
          <a:p>
            <a:pPr algn="ctr"/>
            <a:r>
              <a:rPr lang="en-GB" sz="4000" b="1" i="1" dirty="0">
                <a:solidFill>
                  <a:srgbClr val="283583"/>
                </a:solidFill>
                <a:latin typeface="Arial" panose="020B0604020202020204" pitchFamily="34" charset="0"/>
                <a:cs typeface="Arial" panose="020B0604020202020204" pitchFamily="34" charset="0"/>
              </a:rPr>
              <a:t>SCHREMS I</a:t>
            </a:r>
            <a:r>
              <a:rPr lang="en-GB" sz="4000" b="1" dirty="0">
                <a:solidFill>
                  <a:srgbClr val="283583"/>
                </a:solidFill>
                <a:latin typeface="Arial" panose="020B0604020202020204" pitchFamily="34" charset="0"/>
                <a:cs typeface="Arial" panose="020B0604020202020204" pitchFamily="34" charset="0"/>
              </a:rPr>
              <a:t>: SUBSTANCE</a:t>
            </a:r>
          </a:p>
        </p:txBody>
      </p:sp>
      <p:sp>
        <p:nvSpPr>
          <p:cNvPr id="3" name="Text Placeholder 2"/>
          <p:cNvSpPr>
            <a:spLocks noGrp="1"/>
          </p:cNvSpPr>
          <p:nvPr>
            <p:ph type="body" sz="quarter" idx="10"/>
          </p:nvPr>
        </p:nvSpPr>
        <p:spPr>
          <a:xfrm>
            <a:off x="613457" y="1212222"/>
            <a:ext cx="11181145" cy="4940535"/>
          </a:xfrm>
        </p:spPr>
        <p:txBody>
          <a:bodyPr>
            <a:normAutofit/>
          </a:bodyPr>
          <a:lstStyle/>
          <a:p>
            <a:pPr algn="just"/>
            <a:endParaRPr lang="en-GB" sz="3200" dirty="0">
              <a:solidFill>
                <a:schemeClr val="tx1">
                  <a:lumMod val="50000"/>
                </a:schemeClr>
              </a:solidFill>
            </a:endParaRPr>
          </a:p>
          <a:p>
            <a:pPr algn="just"/>
            <a:r>
              <a:rPr lang="en-GB" sz="3200" dirty="0">
                <a:solidFill>
                  <a:schemeClr val="tx1">
                    <a:lumMod val="50000"/>
                  </a:schemeClr>
                </a:solidFill>
              </a:rPr>
              <a:t>“adequate” = not identical but “a level of protection… </a:t>
            </a:r>
            <a:r>
              <a:rPr lang="en-GB" dirty="0">
                <a:solidFill>
                  <a:schemeClr val="tx1">
                    <a:lumMod val="50000"/>
                  </a:schemeClr>
                </a:solidFill>
              </a:rPr>
              <a:t>that</a:t>
            </a:r>
            <a:r>
              <a:rPr lang="en-GB" sz="3200" dirty="0">
                <a:solidFill>
                  <a:schemeClr val="tx1">
                    <a:lumMod val="50000"/>
                  </a:schemeClr>
                </a:solidFill>
              </a:rPr>
              <a:t> is </a:t>
            </a:r>
            <a:r>
              <a:rPr lang="en-GB" sz="3200" b="1" dirty="0">
                <a:solidFill>
                  <a:schemeClr val="tx1">
                    <a:lumMod val="50000"/>
                  </a:schemeClr>
                </a:solidFill>
              </a:rPr>
              <a:t>essentially equivalent</a:t>
            </a:r>
            <a:r>
              <a:rPr lang="en-GB" sz="3200" dirty="0">
                <a:solidFill>
                  <a:schemeClr val="tx1">
                    <a:lumMod val="50000"/>
                  </a:schemeClr>
                </a:solidFill>
              </a:rPr>
              <a:t>” to that in EU</a:t>
            </a:r>
          </a:p>
          <a:p>
            <a:pPr marL="0" indent="0" algn="just">
              <a:buNone/>
            </a:pPr>
            <a:endParaRPr lang="en-GB" sz="3200" dirty="0">
              <a:solidFill>
                <a:schemeClr val="tx1">
                  <a:lumMod val="50000"/>
                </a:schemeClr>
              </a:solidFill>
            </a:endParaRPr>
          </a:p>
          <a:p>
            <a:pPr algn="just"/>
            <a:r>
              <a:rPr lang="en-GB" sz="3200" dirty="0">
                <a:solidFill>
                  <a:schemeClr val="tx1">
                    <a:lumMod val="50000"/>
                  </a:schemeClr>
                </a:solidFill>
              </a:rPr>
              <a:t>Requires a finding that legal order of third country “ensures” such a level of protection: based on content of rules; practice; and regular review</a:t>
            </a:r>
          </a:p>
          <a:p>
            <a:pPr algn="just"/>
            <a:endParaRPr lang="en-GB" sz="3200" dirty="0">
              <a:solidFill>
                <a:schemeClr val="tx1">
                  <a:lumMod val="50000"/>
                </a:schemeClr>
              </a:solidFill>
            </a:endParaRPr>
          </a:p>
          <a:p>
            <a:pPr algn="just"/>
            <a:r>
              <a:rPr lang="en-GB" sz="3200" dirty="0">
                <a:solidFill>
                  <a:schemeClr val="tx1">
                    <a:lumMod val="50000"/>
                  </a:schemeClr>
                </a:solidFill>
              </a:rPr>
              <a:t>Commission: reduced discretion and strict standard of review</a:t>
            </a:r>
          </a:p>
          <a:p>
            <a:pPr algn="just"/>
            <a:endParaRPr lang="en-GB" dirty="0"/>
          </a:p>
        </p:txBody>
      </p:sp>
    </p:spTree>
    <p:extLst>
      <p:ext uri="{BB962C8B-B14F-4D97-AF65-F5344CB8AC3E}">
        <p14:creationId xmlns:p14="http://schemas.microsoft.com/office/powerpoint/2010/main" val="238661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TotalTime>
  <Words>1743</Words>
  <Application>Microsoft Macintosh PowerPoint</Application>
  <PresentationFormat>Widescreen</PresentationFormat>
  <Paragraphs>172</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Trebuchet MS</vt:lpstr>
      <vt:lpstr>Wingdings</vt:lpstr>
      <vt:lpstr>Office Theme</vt:lpstr>
      <vt:lpstr>PowerPoint Presentation</vt:lpstr>
      <vt:lpstr>THE DUAL OBJECTIVES OF DATA PROTECTION LAW</vt:lpstr>
      <vt:lpstr>A RIGHTS-BASED REORIENTATION </vt:lpstr>
      <vt:lpstr>PowerPoint Presentation</vt:lpstr>
      <vt:lpstr>OVERVIEW </vt:lpstr>
      <vt:lpstr>ADEQUACY AND THE REGULATION OF TRANSNATIONAL DATA FLOWS </vt:lpstr>
      <vt:lpstr>PowerPoint Presentation</vt:lpstr>
      <vt:lpstr>MECHANISMS TO ENSURE THIRD-COUNTRY TRANSFERS </vt:lpstr>
      <vt:lpstr>SCHREMS I: SUBSTANCE</vt:lpstr>
      <vt:lpstr>PowerPoint Presentation</vt:lpstr>
      <vt:lpstr>PowerPoint Presentation</vt:lpstr>
      <vt:lpstr>PowerPoint Presentation</vt:lpstr>
      <vt:lpstr>AN EMPIRICAL ANALYSIS OF ADEQUACY </vt:lpstr>
      <vt:lpstr>ADEQUACY DECISIONS </vt:lpstr>
      <vt:lpstr>DATA PROTECTION - INSTITUTIONS</vt:lpstr>
      <vt:lpstr>MARGINALISED EXPERT INPUT </vt:lpstr>
      <vt:lpstr>ENHANCED ROLE OF COMMISSION IN NEW DECISIONS</vt:lpstr>
      <vt:lpstr>MARGINALISED ROLE OF EDPB IN ADEQUACY REVIEW </vt:lpstr>
      <vt:lpstr>QUESTIONABLE COMPLIANCE WITH JUDICIAL GUIDANCE </vt:lpstr>
      <vt:lpstr>OUT OF KILTER WITH THE EDPB AND COURT </vt:lpstr>
      <vt:lpstr>OUT OF KILTER WITH THE EDPB AND COURT</vt:lpstr>
      <vt:lpstr>PowerPoint Presentation</vt:lpstr>
      <vt:lpstr>NEW SITES OF INTRA-EU HUMAN RIGHTS CONTESTATION </vt:lpstr>
      <vt:lpstr>CONFIGURATIONS OF HUMAN RIGHTS REVIEW </vt:lpstr>
      <vt:lpstr>NEW HORIZONTAL TENSIONS? </vt:lpstr>
      <vt:lpstr>NEW HORIZONTAL TENSIONS? </vt:lpstr>
      <vt:lpstr>APPROPRIATE STANDARD OF REVIEW? </vt:lpstr>
      <vt:lpstr>STANDARD OF REVIEW/MARGIN OF APPRECIATION</vt:lpstr>
      <vt:lpstr>LESSONS FOR THE FUTURE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Lynskey,O</dc:creator>
  <cp:lastModifiedBy>Lynskey,O</cp:lastModifiedBy>
  <cp:revision>45</cp:revision>
  <dcterms:created xsi:type="dcterms:W3CDTF">2022-09-11T08:08:10Z</dcterms:created>
  <dcterms:modified xsi:type="dcterms:W3CDTF">2025-02-05T09:13:23Z</dcterms:modified>
</cp:coreProperties>
</file>