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59" r:id="rId4"/>
    <p:sldId id="260" r:id="rId5"/>
    <p:sldId id="261" r:id="rId6"/>
    <p:sldId id="262" r:id="rId7"/>
    <p:sldId id="263" r:id="rId8"/>
    <p:sldId id="264" r:id="rId9"/>
    <p:sldId id="266" r:id="rId10"/>
    <p:sldId id="267" r:id="rId11"/>
    <p:sldId id="268" r:id="rId12"/>
    <p:sldId id="272" r:id="rId13"/>
    <p:sldId id="270" r:id="rId14"/>
    <p:sldId id="273" r:id="rId15"/>
    <p:sldId id="274" r:id="rId16"/>
    <p:sldId id="275" r:id="rId17"/>
    <p:sldId id="276" r:id="rId18"/>
    <p:sldId id="277" r:id="rId19"/>
    <p:sldId id="278" r:id="rId20"/>
    <p:sldId id="279" r:id="rId21"/>
    <p:sldId id="280" r:id="rId22"/>
    <p:sldId id="281" r:id="rId23"/>
    <p:sldId id="282"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snapToObjects="1">
      <p:cViewPr varScale="1">
        <p:scale>
          <a:sx n="90" d="100"/>
          <a:sy n="90" d="100"/>
        </p:scale>
        <p:origin x="232" y="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17B2F-719D-714C-AA8D-AB416A544391}" type="datetimeFigureOut">
              <a:rPr lang="en-GB" smtClean="0"/>
              <a:t>17/03/2021</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AE351-6235-0A47-8C52-58D2F57D3DEB}" type="slidenum">
              <a:rPr lang="en-GB" smtClean="0"/>
              <a:t>‹Nº›</a:t>
            </a:fld>
            <a:endParaRPr lang="en-GB"/>
          </a:p>
        </p:txBody>
      </p:sp>
    </p:spTree>
    <p:extLst>
      <p:ext uri="{BB962C8B-B14F-4D97-AF65-F5344CB8AC3E}">
        <p14:creationId xmlns:p14="http://schemas.microsoft.com/office/powerpoint/2010/main" val="312513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D37AE351-6235-0A47-8C52-58D2F57D3DEB}" type="slidenum">
              <a:rPr lang="en-GB" smtClean="0"/>
              <a:t>18</a:t>
            </a:fld>
            <a:endParaRPr lang="en-GB"/>
          </a:p>
        </p:txBody>
      </p:sp>
    </p:spTree>
    <p:extLst>
      <p:ext uri="{BB962C8B-B14F-4D97-AF65-F5344CB8AC3E}">
        <p14:creationId xmlns:p14="http://schemas.microsoft.com/office/powerpoint/2010/main" val="110633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6220F-2F30-9B4B-9867-F7EBA3796AB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59DEB23F-9264-9643-9BA9-B9CAC5320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78A60BB4-2CF2-D345-BB1D-208E18FBDDCE}"/>
              </a:ext>
            </a:extLst>
          </p:cNvPr>
          <p:cNvSpPr>
            <a:spLocks noGrp="1"/>
          </p:cNvSpPr>
          <p:nvPr>
            <p:ph type="dt" sz="half" idx="10"/>
          </p:nvPr>
        </p:nvSpPr>
        <p:spPr/>
        <p:txBody>
          <a:bodyPr/>
          <a:lstStyle/>
          <a:p>
            <a:fld id="{DDAACD59-1E93-5A40-BEED-183B12B7F2EF}" type="datetimeFigureOut">
              <a:rPr lang="en-GB" smtClean="0"/>
              <a:t>17/03/2021</a:t>
            </a:fld>
            <a:endParaRPr lang="en-GB"/>
          </a:p>
        </p:txBody>
      </p:sp>
      <p:sp>
        <p:nvSpPr>
          <p:cNvPr id="5" name="Marcador de pie de página 4">
            <a:extLst>
              <a:ext uri="{FF2B5EF4-FFF2-40B4-BE49-F238E27FC236}">
                <a16:creationId xmlns:a16="http://schemas.microsoft.com/office/drawing/2014/main" id="{6E7686D7-3886-3044-A5C8-8515123DC31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4195753B-B6AE-8D42-A246-A96A3808DE71}"/>
              </a:ext>
            </a:extLst>
          </p:cNvPr>
          <p:cNvSpPr>
            <a:spLocks noGrp="1"/>
          </p:cNvSpPr>
          <p:nvPr>
            <p:ph type="sldNum" sz="quarter" idx="12"/>
          </p:nvPr>
        </p:nvSpPr>
        <p:spPr/>
        <p:txBody>
          <a:bodyPr/>
          <a:lstStyle/>
          <a:p>
            <a:fld id="{2D93FB74-50E6-E646-BCFF-0EE021F125B4}" type="slidenum">
              <a:rPr lang="en-GB" smtClean="0"/>
              <a:t>‹Nº›</a:t>
            </a:fld>
            <a:endParaRPr lang="en-GB"/>
          </a:p>
        </p:txBody>
      </p:sp>
    </p:spTree>
    <p:extLst>
      <p:ext uri="{BB962C8B-B14F-4D97-AF65-F5344CB8AC3E}">
        <p14:creationId xmlns:p14="http://schemas.microsoft.com/office/powerpoint/2010/main" val="43187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153CAF-6A73-0440-96E4-F724094973C5}"/>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1890281E-8791-0947-85DC-EA79230388E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E821AAE-1BC6-BE47-9902-8667816F52F1}"/>
              </a:ext>
            </a:extLst>
          </p:cNvPr>
          <p:cNvSpPr>
            <a:spLocks noGrp="1"/>
          </p:cNvSpPr>
          <p:nvPr>
            <p:ph type="dt" sz="half" idx="10"/>
          </p:nvPr>
        </p:nvSpPr>
        <p:spPr/>
        <p:txBody>
          <a:bodyPr/>
          <a:lstStyle/>
          <a:p>
            <a:fld id="{DDAACD59-1E93-5A40-BEED-183B12B7F2EF}" type="datetimeFigureOut">
              <a:rPr lang="en-GB" smtClean="0"/>
              <a:t>17/03/2021</a:t>
            </a:fld>
            <a:endParaRPr lang="en-GB"/>
          </a:p>
        </p:txBody>
      </p:sp>
      <p:sp>
        <p:nvSpPr>
          <p:cNvPr id="5" name="Marcador de pie de página 4">
            <a:extLst>
              <a:ext uri="{FF2B5EF4-FFF2-40B4-BE49-F238E27FC236}">
                <a16:creationId xmlns:a16="http://schemas.microsoft.com/office/drawing/2014/main" id="{E7F68116-58FD-E744-94A0-96343FA43BF3}"/>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71514AE3-9AD9-3841-80DA-803CD809C634}"/>
              </a:ext>
            </a:extLst>
          </p:cNvPr>
          <p:cNvSpPr>
            <a:spLocks noGrp="1"/>
          </p:cNvSpPr>
          <p:nvPr>
            <p:ph type="sldNum" sz="quarter" idx="12"/>
          </p:nvPr>
        </p:nvSpPr>
        <p:spPr/>
        <p:txBody>
          <a:bodyPr/>
          <a:lstStyle/>
          <a:p>
            <a:fld id="{2D93FB74-50E6-E646-BCFF-0EE021F125B4}" type="slidenum">
              <a:rPr lang="en-GB" smtClean="0"/>
              <a:t>‹Nº›</a:t>
            </a:fld>
            <a:endParaRPr lang="en-GB"/>
          </a:p>
        </p:txBody>
      </p:sp>
    </p:spTree>
    <p:extLst>
      <p:ext uri="{BB962C8B-B14F-4D97-AF65-F5344CB8AC3E}">
        <p14:creationId xmlns:p14="http://schemas.microsoft.com/office/powerpoint/2010/main" val="105809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BE6B0D-CD43-E248-BC23-0C34FD2441D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283D9A13-A2E7-C147-8B20-76C2DFBD7EF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D00D9A7-02AB-7B43-AF1C-E63C3D59F967}"/>
              </a:ext>
            </a:extLst>
          </p:cNvPr>
          <p:cNvSpPr>
            <a:spLocks noGrp="1"/>
          </p:cNvSpPr>
          <p:nvPr>
            <p:ph type="dt" sz="half" idx="10"/>
          </p:nvPr>
        </p:nvSpPr>
        <p:spPr/>
        <p:txBody>
          <a:bodyPr/>
          <a:lstStyle/>
          <a:p>
            <a:fld id="{DDAACD59-1E93-5A40-BEED-183B12B7F2EF}" type="datetimeFigureOut">
              <a:rPr lang="en-GB" smtClean="0"/>
              <a:t>17/03/2021</a:t>
            </a:fld>
            <a:endParaRPr lang="en-GB"/>
          </a:p>
        </p:txBody>
      </p:sp>
      <p:sp>
        <p:nvSpPr>
          <p:cNvPr id="5" name="Marcador de pie de página 4">
            <a:extLst>
              <a:ext uri="{FF2B5EF4-FFF2-40B4-BE49-F238E27FC236}">
                <a16:creationId xmlns:a16="http://schemas.microsoft.com/office/drawing/2014/main" id="{CDA85B2B-9EFE-5543-8D4E-3738065A0871}"/>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9E7986C-CE6E-CF4C-8444-82637419ECFE}"/>
              </a:ext>
            </a:extLst>
          </p:cNvPr>
          <p:cNvSpPr>
            <a:spLocks noGrp="1"/>
          </p:cNvSpPr>
          <p:nvPr>
            <p:ph type="sldNum" sz="quarter" idx="12"/>
          </p:nvPr>
        </p:nvSpPr>
        <p:spPr/>
        <p:txBody>
          <a:bodyPr/>
          <a:lstStyle/>
          <a:p>
            <a:fld id="{2D93FB74-50E6-E646-BCFF-0EE021F125B4}" type="slidenum">
              <a:rPr lang="en-GB" smtClean="0"/>
              <a:t>‹Nº›</a:t>
            </a:fld>
            <a:endParaRPr lang="en-GB"/>
          </a:p>
        </p:txBody>
      </p:sp>
    </p:spTree>
    <p:extLst>
      <p:ext uri="{BB962C8B-B14F-4D97-AF65-F5344CB8AC3E}">
        <p14:creationId xmlns:p14="http://schemas.microsoft.com/office/powerpoint/2010/main" val="407543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C5DB0-F61B-FA4A-9748-96797970374E}"/>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AA60C3AE-F00E-824D-BC1B-C8EA8BEA943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F70AEFAF-7778-8943-AD25-927F2EC7CFDD}"/>
              </a:ext>
            </a:extLst>
          </p:cNvPr>
          <p:cNvSpPr>
            <a:spLocks noGrp="1"/>
          </p:cNvSpPr>
          <p:nvPr>
            <p:ph type="dt" sz="half" idx="10"/>
          </p:nvPr>
        </p:nvSpPr>
        <p:spPr/>
        <p:txBody>
          <a:bodyPr/>
          <a:lstStyle/>
          <a:p>
            <a:fld id="{DDAACD59-1E93-5A40-BEED-183B12B7F2EF}" type="datetimeFigureOut">
              <a:rPr lang="en-GB" smtClean="0"/>
              <a:t>17/03/2021</a:t>
            </a:fld>
            <a:endParaRPr lang="en-GB"/>
          </a:p>
        </p:txBody>
      </p:sp>
      <p:sp>
        <p:nvSpPr>
          <p:cNvPr id="5" name="Marcador de pie de página 4">
            <a:extLst>
              <a:ext uri="{FF2B5EF4-FFF2-40B4-BE49-F238E27FC236}">
                <a16:creationId xmlns:a16="http://schemas.microsoft.com/office/drawing/2014/main" id="{AF58399A-746C-7144-BA5A-17A1767E25E8}"/>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60E7213B-0A01-E34E-B1C9-5A7DD69AB826}"/>
              </a:ext>
            </a:extLst>
          </p:cNvPr>
          <p:cNvSpPr>
            <a:spLocks noGrp="1"/>
          </p:cNvSpPr>
          <p:nvPr>
            <p:ph type="sldNum" sz="quarter" idx="12"/>
          </p:nvPr>
        </p:nvSpPr>
        <p:spPr/>
        <p:txBody>
          <a:bodyPr/>
          <a:lstStyle/>
          <a:p>
            <a:fld id="{2D93FB74-50E6-E646-BCFF-0EE021F125B4}" type="slidenum">
              <a:rPr lang="en-GB" smtClean="0"/>
              <a:t>‹Nº›</a:t>
            </a:fld>
            <a:endParaRPr lang="en-GB"/>
          </a:p>
        </p:txBody>
      </p:sp>
    </p:spTree>
    <p:extLst>
      <p:ext uri="{BB962C8B-B14F-4D97-AF65-F5344CB8AC3E}">
        <p14:creationId xmlns:p14="http://schemas.microsoft.com/office/powerpoint/2010/main" val="74133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21DF7-5DD5-EC4C-BAF5-6AED2E8BCD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8B15CD8-6965-E142-9217-E5CCDC0CCD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0B9514-D14E-5046-94E3-87D54E3BB8F3}"/>
              </a:ext>
            </a:extLst>
          </p:cNvPr>
          <p:cNvSpPr>
            <a:spLocks noGrp="1"/>
          </p:cNvSpPr>
          <p:nvPr>
            <p:ph type="dt" sz="half" idx="10"/>
          </p:nvPr>
        </p:nvSpPr>
        <p:spPr/>
        <p:txBody>
          <a:bodyPr/>
          <a:lstStyle/>
          <a:p>
            <a:fld id="{DDAACD59-1E93-5A40-BEED-183B12B7F2EF}" type="datetimeFigureOut">
              <a:rPr lang="en-GB" smtClean="0"/>
              <a:t>17/03/2021</a:t>
            </a:fld>
            <a:endParaRPr lang="en-GB"/>
          </a:p>
        </p:txBody>
      </p:sp>
      <p:sp>
        <p:nvSpPr>
          <p:cNvPr id="5" name="Marcador de pie de página 4">
            <a:extLst>
              <a:ext uri="{FF2B5EF4-FFF2-40B4-BE49-F238E27FC236}">
                <a16:creationId xmlns:a16="http://schemas.microsoft.com/office/drawing/2014/main" id="{88FDCBFD-94E6-8742-9EB3-C911B8ABD85F}"/>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2C080AE-096E-A749-953B-39650E194C49}"/>
              </a:ext>
            </a:extLst>
          </p:cNvPr>
          <p:cNvSpPr>
            <a:spLocks noGrp="1"/>
          </p:cNvSpPr>
          <p:nvPr>
            <p:ph type="sldNum" sz="quarter" idx="12"/>
          </p:nvPr>
        </p:nvSpPr>
        <p:spPr/>
        <p:txBody>
          <a:bodyPr/>
          <a:lstStyle/>
          <a:p>
            <a:fld id="{2D93FB74-50E6-E646-BCFF-0EE021F125B4}" type="slidenum">
              <a:rPr lang="en-GB" smtClean="0"/>
              <a:t>‹Nº›</a:t>
            </a:fld>
            <a:endParaRPr lang="en-GB"/>
          </a:p>
        </p:txBody>
      </p:sp>
    </p:spTree>
    <p:extLst>
      <p:ext uri="{BB962C8B-B14F-4D97-AF65-F5344CB8AC3E}">
        <p14:creationId xmlns:p14="http://schemas.microsoft.com/office/powerpoint/2010/main" val="194831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96A13-92DF-A043-9B56-00E2491190E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2DC3BCFE-80FE-EA42-8EB4-1F481417C60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62C6EEE9-5010-1946-A51D-FA25E37F95B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D45FEF7-1264-5D41-A57D-903CC5DA63E4}"/>
              </a:ext>
            </a:extLst>
          </p:cNvPr>
          <p:cNvSpPr>
            <a:spLocks noGrp="1"/>
          </p:cNvSpPr>
          <p:nvPr>
            <p:ph type="dt" sz="half" idx="10"/>
          </p:nvPr>
        </p:nvSpPr>
        <p:spPr/>
        <p:txBody>
          <a:bodyPr/>
          <a:lstStyle/>
          <a:p>
            <a:fld id="{DDAACD59-1E93-5A40-BEED-183B12B7F2EF}" type="datetimeFigureOut">
              <a:rPr lang="en-GB" smtClean="0"/>
              <a:t>17/03/2021</a:t>
            </a:fld>
            <a:endParaRPr lang="en-GB"/>
          </a:p>
        </p:txBody>
      </p:sp>
      <p:sp>
        <p:nvSpPr>
          <p:cNvPr id="6" name="Marcador de pie de página 5">
            <a:extLst>
              <a:ext uri="{FF2B5EF4-FFF2-40B4-BE49-F238E27FC236}">
                <a16:creationId xmlns:a16="http://schemas.microsoft.com/office/drawing/2014/main" id="{2ABBD8B3-FF67-E24C-B55D-260FF9F7A27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DD0178F3-CEA2-994B-83B5-FCB29DE40389}"/>
              </a:ext>
            </a:extLst>
          </p:cNvPr>
          <p:cNvSpPr>
            <a:spLocks noGrp="1"/>
          </p:cNvSpPr>
          <p:nvPr>
            <p:ph type="sldNum" sz="quarter" idx="12"/>
          </p:nvPr>
        </p:nvSpPr>
        <p:spPr/>
        <p:txBody>
          <a:bodyPr/>
          <a:lstStyle/>
          <a:p>
            <a:fld id="{2D93FB74-50E6-E646-BCFF-0EE021F125B4}" type="slidenum">
              <a:rPr lang="en-GB" smtClean="0"/>
              <a:t>‹Nº›</a:t>
            </a:fld>
            <a:endParaRPr lang="en-GB"/>
          </a:p>
        </p:txBody>
      </p:sp>
    </p:spTree>
    <p:extLst>
      <p:ext uri="{BB962C8B-B14F-4D97-AF65-F5344CB8AC3E}">
        <p14:creationId xmlns:p14="http://schemas.microsoft.com/office/powerpoint/2010/main" val="362223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970EC-2C8B-814D-BEBB-181C1C41E66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9F208745-9C35-4745-BEB3-986A54BA8F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7604570-414B-7245-B0DF-FCB07E0FE16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B31341CC-8675-4F40-A507-C9A3D96332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3C238EE-3836-854B-ADD0-40AF72D7707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505EBD10-EC94-5148-A31B-F0DC2CD3009C}"/>
              </a:ext>
            </a:extLst>
          </p:cNvPr>
          <p:cNvSpPr>
            <a:spLocks noGrp="1"/>
          </p:cNvSpPr>
          <p:nvPr>
            <p:ph type="dt" sz="half" idx="10"/>
          </p:nvPr>
        </p:nvSpPr>
        <p:spPr/>
        <p:txBody>
          <a:bodyPr/>
          <a:lstStyle/>
          <a:p>
            <a:fld id="{DDAACD59-1E93-5A40-BEED-183B12B7F2EF}" type="datetimeFigureOut">
              <a:rPr lang="en-GB" smtClean="0"/>
              <a:t>17/03/2021</a:t>
            </a:fld>
            <a:endParaRPr lang="en-GB"/>
          </a:p>
        </p:txBody>
      </p:sp>
      <p:sp>
        <p:nvSpPr>
          <p:cNvPr id="8" name="Marcador de pie de página 7">
            <a:extLst>
              <a:ext uri="{FF2B5EF4-FFF2-40B4-BE49-F238E27FC236}">
                <a16:creationId xmlns:a16="http://schemas.microsoft.com/office/drawing/2014/main" id="{89DB9D1F-5944-2745-A3F4-C65A8A37F043}"/>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5B10EDCF-76E9-4E48-BE45-E14957A3A8CC}"/>
              </a:ext>
            </a:extLst>
          </p:cNvPr>
          <p:cNvSpPr>
            <a:spLocks noGrp="1"/>
          </p:cNvSpPr>
          <p:nvPr>
            <p:ph type="sldNum" sz="quarter" idx="12"/>
          </p:nvPr>
        </p:nvSpPr>
        <p:spPr/>
        <p:txBody>
          <a:bodyPr/>
          <a:lstStyle/>
          <a:p>
            <a:fld id="{2D93FB74-50E6-E646-BCFF-0EE021F125B4}" type="slidenum">
              <a:rPr lang="en-GB" smtClean="0"/>
              <a:t>‹Nº›</a:t>
            </a:fld>
            <a:endParaRPr lang="en-GB"/>
          </a:p>
        </p:txBody>
      </p:sp>
    </p:spTree>
    <p:extLst>
      <p:ext uri="{BB962C8B-B14F-4D97-AF65-F5344CB8AC3E}">
        <p14:creationId xmlns:p14="http://schemas.microsoft.com/office/powerpoint/2010/main" val="379975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8A87D8-892D-914D-B6F3-E5D1BAA111F6}"/>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704733B4-46B7-A64B-9BDA-FD4D9A2898D0}"/>
              </a:ext>
            </a:extLst>
          </p:cNvPr>
          <p:cNvSpPr>
            <a:spLocks noGrp="1"/>
          </p:cNvSpPr>
          <p:nvPr>
            <p:ph type="dt" sz="half" idx="10"/>
          </p:nvPr>
        </p:nvSpPr>
        <p:spPr/>
        <p:txBody>
          <a:bodyPr/>
          <a:lstStyle/>
          <a:p>
            <a:fld id="{DDAACD59-1E93-5A40-BEED-183B12B7F2EF}" type="datetimeFigureOut">
              <a:rPr lang="en-GB" smtClean="0"/>
              <a:t>17/03/2021</a:t>
            </a:fld>
            <a:endParaRPr lang="en-GB"/>
          </a:p>
        </p:txBody>
      </p:sp>
      <p:sp>
        <p:nvSpPr>
          <p:cNvPr id="4" name="Marcador de pie de página 3">
            <a:extLst>
              <a:ext uri="{FF2B5EF4-FFF2-40B4-BE49-F238E27FC236}">
                <a16:creationId xmlns:a16="http://schemas.microsoft.com/office/drawing/2014/main" id="{27FAADD5-AA5E-B64B-AC01-48023B7D4743}"/>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34D78705-8ECF-6B4A-8450-7E499D5F85F3}"/>
              </a:ext>
            </a:extLst>
          </p:cNvPr>
          <p:cNvSpPr>
            <a:spLocks noGrp="1"/>
          </p:cNvSpPr>
          <p:nvPr>
            <p:ph type="sldNum" sz="quarter" idx="12"/>
          </p:nvPr>
        </p:nvSpPr>
        <p:spPr/>
        <p:txBody>
          <a:bodyPr/>
          <a:lstStyle/>
          <a:p>
            <a:fld id="{2D93FB74-50E6-E646-BCFF-0EE021F125B4}" type="slidenum">
              <a:rPr lang="en-GB" smtClean="0"/>
              <a:t>‹Nº›</a:t>
            </a:fld>
            <a:endParaRPr lang="en-GB"/>
          </a:p>
        </p:txBody>
      </p:sp>
    </p:spTree>
    <p:extLst>
      <p:ext uri="{BB962C8B-B14F-4D97-AF65-F5344CB8AC3E}">
        <p14:creationId xmlns:p14="http://schemas.microsoft.com/office/powerpoint/2010/main" val="399225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8EBD836-9487-4F40-86CC-FD8F9801DF31}"/>
              </a:ext>
            </a:extLst>
          </p:cNvPr>
          <p:cNvSpPr>
            <a:spLocks noGrp="1"/>
          </p:cNvSpPr>
          <p:nvPr>
            <p:ph type="dt" sz="half" idx="10"/>
          </p:nvPr>
        </p:nvSpPr>
        <p:spPr/>
        <p:txBody>
          <a:bodyPr/>
          <a:lstStyle/>
          <a:p>
            <a:fld id="{DDAACD59-1E93-5A40-BEED-183B12B7F2EF}" type="datetimeFigureOut">
              <a:rPr lang="en-GB" smtClean="0"/>
              <a:t>17/03/2021</a:t>
            </a:fld>
            <a:endParaRPr lang="en-GB"/>
          </a:p>
        </p:txBody>
      </p:sp>
      <p:sp>
        <p:nvSpPr>
          <p:cNvPr id="3" name="Marcador de pie de página 2">
            <a:extLst>
              <a:ext uri="{FF2B5EF4-FFF2-40B4-BE49-F238E27FC236}">
                <a16:creationId xmlns:a16="http://schemas.microsoft.com/office/drawing/2014/main" id="{D7152229-8A9A-E74C-8588-2FA9E7A16AFF}"/>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B3EA5DF0-A447-9B40-9B25-C458028C81B6}"/>
              </a:ext>
            </a:extLst>
          </p:cNvPr>
          <p:cNvSpPr>
            <a:spLocks noGrp="1"/>
          </p:cNvSpPr>
          <p:nvPr>
            <p:ph type="sldNum" sz="quarter" idx="12"/>
          </p:nvPr>
        </p:nvSpPr>
        <p:spPr/>
        <p:txBody>
          <a:bodyPr/>
          <a:lstStyle/>
          <a:p>
            <a:fld id="{2D93FB74-50E6-E646-BCFF-0EE021F125B4}" type="slidenum">
              <a:rPr lang="en-GB" smtClean="0"/>
              <a:t>‹Nº›</a:t>
            </a:fld>
            <a:endParaRPr lang="en-GB"/>
          </a:p>
        </p:txBody>
      </p:sp>
    </p:spTree>
    <p:extLst>
      <p:ext uri="{BB962C8B-B14F-4D97-AF65-F5344CB8AC3E}">
        <p14:creationId xmlns:p14="http://schemas.microsoft.com/office/powerpoint/2010/main" val="179275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F46AA-2CE8-D540-B484-74C4F80176C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40045D34-404F-2044-AA96-2C8FDF65F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5AD1E6D3-C44A-EC4B-AF94-7F83E8990D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CEB5EE-8A6D-B84B-B7CD-DC9A61D9F66D}"/>
              </a:ext>
            </a:extLst>
          </p:cNvPr>
          <p:cNvSpPr>
            <a:spLocks noGrp="1"/>
          </p:cNvSpPr>
          <p:nvPr>
            <p:ph type="dt" sz="half" idx="10"/>
          </p:nvPr>
        </p:nvSpPr>
        <p:spPr/>
        <p:txBody>
          <a:bodyPr/>
          <a:lstStyle/>
          <a:p>
            <a:fld id="{DDAACD59-1E93-5A40-BEED-183B12B7F2EF}" type="datetimeFigureOut">
              <a:rPr lang="en-GB" smtClean="0"/>
              <a:t>17/03/2021</a:t>
            </a:fld>
            <a:endParaRPr lang="en-GB"/>
          </a:p>
        </p:txBody>
      </p:sp>
      <p:sp>
        <p:nvSpPr>
          <p:cNvPr id="6" name="Marcador de pie de página 5">
            <a:extLst>
              <a:ext uri="{FF2B5EF4-FFF2-40B4-BE49-F238E27FC236}">
                <a16:creationId xmlns:a16="http://schemas.microsoft.com/office/drawing/2014/main" id="{45A600D9-9EE4-C74F-827C-E783D29E98E3}"/>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69E2A438-A21A-6F46-BDEA-EB43440AA702}"/>
              </a:ext>
            </a:extLst>
          </p:cNvPr>
          <p:cNvSpPr>
            <a:spLocks noGrp="1"/>
          </p:cNvSpPr>
          <p:nvPr>
            <p:ph type="sldNum" sz="quarter" idx="12"/>
          </p:nvPr>
        </p:nvSpPr>
        <p:spPr/>
        <p:txBody>
          <a:bodyPr/>
          <a:lstStyle/>
          <a:p>
            <a:fld id="{2D93FB74-50E6-E646-BCFF-0EE021F125B4}" type="slidenum">
              <a:rPr lang="en-GB" smtClean="0"/>
              <a:t>‹Nº›</a:t>
            </a:fld>
            <a:endParaRPr lang="en-GB"/>
          </a:p>
        </p:txBody>
      </p:sp>
    </p:spTree>
    <p:extLst>
      <p:ext uri="{BB962C8B-B14F-4D97-AF65-F5344CB8AC3E}">
        <p14:creationId xmlns:p14="http://schemas.microsoft.com/office/powerpoint/2010/main" val="17929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8D452-5C58-624C-AFED-40A5F910DF7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183FFC20-800F-F549-AB6C-5D98C20FC0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0E8664E0-3393-794F-A473-A1FDE3518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BC566CB-81DD-434B-B57C-F3A658C0F65C}"/>
              </a:ext>
            </a:extLst>
          </p:cNvPr>
          <p:cNvSpPr>
            <a:spLocks noGrp="1"/>
          </p:cNvSpPr>
          <p:nvPr>
            <p:ph type="dt" sz="half" idx="10"/>
          </p:nvPr>
        </p:nvSpPr>
        <p:spPr/>
        <p:txBody>
          <a:bodyPr/>
          <a:lstStyle/>
          <a:p>
            <a:fld id="{DDAACD59-1E93-5A40-BEED-183B12B7F2EF}" type="datetimeFigureOut">
              <a:rPr lang="en-GB" smtClean="0"/>
              <a:t>17/03/2021</a:t>
            </a:fld>
            <a:endParaRPr lang="en-GB"/>
          </a:p>
        </p:txBody>
      </p:sp>
      <p:sp>
        <p:nvSpPr>
          <p:cNvPr id="6" name="Marcador de pie de página 5">
            <a:extLst>
              <a:ext uri="{FF2B5EF4-FFF2-40B4-BE49-F238E27FC236}">
                <a16:creationId xmlns:a16="http://schemas.microsoft.com/office/drawing/2014/main" id="{FE081495-AF1F-6047-AE45-0DD75F4F7182}"/>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E372F64-C8D9-554E-AB95-1BB175B4BC2C}"/>
              </a:ext>
            </a:extLst>
          </p:cNvPr>
          <p:cNvSpPr>
            <a:spLocks noGrp="1"/>
          </p:cNvSpPr>
          <p:nvPr>
            <p:ph type="sldNum" sz="quarter" idx="12"/>
          </p:nvPr>
        </p:nvSpPr>
        <p:spPr/>
        <p:txBody>
          <a:bodyPr/>
          <a:lstStyle/>
          <a:p>
            <a:fld id="{2D93FB74-50E6-E646-BCFF-0EE021F125B4}" type="slidenum">
              <a:rPr lang="en-GB" smtClean="0"/>
              <a:t>‹Nº›</a:t>
            </a:fld>
            <a:endParaRPr lang="en-GB"/>
          </a:p>
        </p:txBody>
      </p:sp>
    </p:spTree>
    <p:extLst>
      <p:ext uri="{BB962C8B-B14F-4D97-AF65-F5344CB8AC3E}">
        <p14:creationId xmlns:p14="http://schemas.microsoft.com/office/powerpoint/2010/main" val="205735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362BC9-E151-A748-9A23-971A1DC142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87830179-5FBD-6742-B886-B16D3489E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2C861AEF-4BB8-184A-BC40-12643AC20F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ACD59-1E93-5A40-BEED-183B12B7F2EF}" type="datetimeFigureOut">
              <a:rPr lang="en-GB" smtClean="0"/>
              <a:t>17/03/2021</a:t>
            </a:fld>
            <a:endParaRPr lang="en-GB"/>
          </a:p>
        </p:txBody>
      </p:sp>
      <p:sp>
        <p:nvSpPr>
          <p:cNvPr id="5" name="Marcador de pie de página 4">
            <a:extLst>
              <a:ext uri="{FF2B5EF4-FFF2-40B4-BE49-F238E27FC236}">
                <a16:creationId xmlns:a16="http://schemas.microsoft.com/office/drawing/2014/main" id="{FDD40C28-3520-C54D-A3F2-FDBB42AD2B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9B63A65B-219B-734E-A5B9-386DA2E19A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3FB74-50E6-E646-BCFF-0EE021F125B4}" type="slidenum">
              <a:rPr lang="en-GB" smtClean="0"/>
              <a:t>‹Nº›</a:t>
            </a:fld>
            <a:endParaRPr lang="en-GB"/>
          </a:p>
        </p:txBody>
      </p:sp>
    </p:spTree>
    <p:extLst>
      <p:ext uri="{BB962C8B-B14F-4D97-AF65-F5344CB8AC3E}">
        <p14:creationId xmlns:p14="http://schemas.microsoft.com/office/powerpoint/2010/main" val="245786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info/sites/info/files/2020_06_25_efb_assessment_of_euro_area_fiscal_stance_en.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AD89CF-13EA-434B-A88B-664A99C2D490}"/>
              </a:ext>
            </a:extLst>
          </p:cNvPr>
          <p:cNvSpPr>
            <a:spLocks noGrp="1"/>
          </p:cNvSpPr>
          <p:nvPr>
            <p:ph type="ctrTitle"/>
          </p:nvPr>
        </p:nvSpPr>
        <p:spPr/>
        <p:txBody>
          <a:bodyPr>
            <a:normAutofit/>
          </a:bodyPr>
          <a:lstStyle/>
          <a:p>
            <a:r>
              <a:rPr lang="es-ES" sz="2700" b="1" i="1" dirty="0"/>
              <a:t>EU Fiscal </a:t>
            </a:r>
            <a:r>
              <a:rPr lang="es-ES" sz="2700" b="1" i="1" dirty="0" err="1"/>
              <a:t>Policy</a:t>
            </a:r>
            <a:r>
              <a:rPr lang="es-ES" sz="2700" b="1" i="1" dirty="0"/>
              <a:t> in </a:t>
            </a:r>
            <a:r>
              <a:rPr lang="es-ES" sz="2700" b="1" i="1" dirty="0" err="1"/>
              <a:t>the</a:t>
            </a:r>
            <a:r>
              <a:rPr lang="es-ES" sz="2700" b="1" i="1" dirty="0"/>
              <a:t> </a:t>
            </a:r>
            <a:r>
              <a:rPr lang="es-ES" sz="2700" b="1" i="1" dirty="0" err="1"/>
              <a:t>Midst</a:t>
            </a:r>
            <a:r>
              <a:rPr lang="es-ES" sz="2700" b="1" i="1" dirty="0"/>
              <a:t> of </a:t>
            </a:r>
            <a:r>
              <a:rPr lang="es-ES" sz="2700" b="1" i="1" dirty="0" err="1"/>
              <a:t>the</a:t>
            </a:r>
            <a:r>
              <a:rPr lang="es-ES" sz="2700" b="1" i="1" dirty="0"/>
              <a:t> </a:t>
            </a:r>
            <a:r>
              <a:rPr lang="es-ES" sz="2700" b="1" i="1" dirty="0" err="1"/>
              <a:t>Pandemic</a:t>
            </a:r>
            <a:br>
              <a:rPr lang="es-ES" sz="2700" b="1" i="1" dirty="0"/>
            </a:br>
            <a:r>
              <a:rPr lang="es-ES" sz="2700" b="1" i="1" dirty="0" err="1"/>
              <a:t>or</a:t>
            </a:r>
            <a:r>
              <a:rPr lang="es-ES" sz="2700" b="1" i="1" dirty="0"/>
              <a:t> </a:t>
            </a:r>
            <a:br>
              <a:rPr lang="es-ES" sz="2700" b="1" i="1" dirty="0"/>
            </a:br>
            <a:r>
              <a:rPr lang="es-ES" sz="2700" b="1" i="1" dirty="0" err="1"/>
              <a:t>Should</a:t>
            </a:r>
            <a:r>
              <a:rPr lang="es-ES" sz="2700" b="1" i="1" dirty="0"/>
              <a:t> </a:t>
            </a:r>
            <a:r>
              <a:rPr lang="es-ES" sz="2700" b="1" i="1" dirty="0" err="1"/>
              <a:t>the</a:t>
            </a:r>
            <a:r>
              <a:rPr lang="es-ES" sz="2700" b="1" i="1" dirty="0"/>
              <a:t> </a:t>
            </a:r>
            <a:r>
              <a:rPr lang="es-ES" sz="2700" b="1" i="1" dirty="0" err="1"/>
              <a:t>exception</a:t>
            </a:r>
            <a:r>
              <a:rPr lang="es-ES" sz="2700" b="1" i="1" dirty="0"/>
              <a:t> </a:t>
            </a:r>
            <a:r>
              <a:rPr lang="es-ES" sz="2700" b="1" i="1" dirty="0" err="1"/>
              <a:t>become</a:t>
            </a:r>
            <a:r>
              <a:rPr lang="es-ES" sz="2700" b="1" i="1" dirty="0"/>
              <a:t> </a:t>
            </a:r>
            <a:r>
              <a:rPr lang="es-ES" sz="2700" b="1" i="1" dirty="0" err="1"/>
              <a:t>the</a:t>
            </a:r>
            <a:r>
              <a:rPr lang="es-ES" sz="2700" b="1" i="1" dirty="0"/>
              <a:t> rule?</a:t>
            </a:r>
            <a:br>
              <a:rPr lang="es-ES" b="1" i="1" dirty="0"/>
            </a:br>
            <a:endParaRPr lang="en-GB" b="1" i="1" dirty="0"/>
          </a:p>
        </p:txBody>
      </p:sp>
      <p:sp>
        <p:nvSpPr>
          <p:cNvPr id="3" name="Subtítulo 2">
            <a:extLst>
              <a:ext uri="{FF2B5EF4-FFF2-40B4-BE49-F238E27FC236}">
                <a16:creationId xmlns:a16="http://schemas.microsoft.com/office/drawing/2014/main" id="{70837255-616F-3341-8C4A-6098F4A7E4B4}"/>
              </a:ext>
            </a:extLst>
          </p:cNvPr>
          <p:cNvSpPr>
            <a:spLocks noGrp="1"/>
          </p:cNvSpPr>
          <p:nvPr>
            <p:ph type="subTitle" idx="1"/>
          </p:nvPr>
        </p:nvSpPr>
        <p:spPr/>
        <p:txBody>
          <a:bodyPr>
            <a:normAutofit/>
          </a:bodyPr>
          <a:lstStyle/>
          <a:p>
            <a:r>
              <a:rPr lang="en-GB" sz="2000" dirty="0"/>
              <a:t>Antonio Estella</a:t>
            </a:r>
          </a:p>
          <a:p>
            <a:r>
              <a:rPr lang="en-GB" sz="2000" dirty="0"/>
              <a:t>Jean Monnet Chair “ad </a:t>
            </a:r>
            <a:r>
              <a:rPr lang="en-GB" sz="2000" dirty="0" err="1"/>
              <a:t>personam</a:t>
            </a:r>
            <a:r>
              <a:rPr lang="en-GB" sz="2000" dirty="0"/>
              <a:t>” in Law of EU Economic Governance</a:t>
            </a:r>
          </a:p>
          <a:p>
            <a:r>
              <a:rPr lang="en-GB" sz="2000" dirty="0"/>
              <a:t>UC3M</a:t>
            </a:r>
          </a:p>
        </p:txBody>
      </p:sp>
    </p:spTree>
    <p:extLst>
      <p:ext uri="{BB962C8B-B14F-4D97-AF65-F5344CB8AC3E}">
        <p14:creationId xmlns:p14="http://schemas.microsoft.com/office/powerpoint/2010/main" val="12587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68E45-A578-B741-AB1F-25ABD927AE54}"/>
              </a:ext>
            </a:extLst>
          </p:cNvPr>
          <p:cNvSpPr>
            <a:spLocks noGrp="1"/>
          </p:cNvSpPr>
          <p:nvPr>
            <p:ph type="title"/>
          </p:nvPr>
        </p:nvSpPr>
        <p:spPr/>
        <p:txBody>
          <a:bodyPr>
            <a:normAutofit/>
          </a:bodyPr>
          <a:lstStyle/>
          <a:p>
            <a:pPr algn="ctr"/>
            <a:r>
              <a:rPr lang="en-GB" dirty="0"/>
              <a:t>Bottom line</a:t>
            </a:r>
          </a:p>
        </p:txBody>
      </p:sp>
      <p:sp>
        <p:nvSpPr>
          <p:cNvPr id="4" name="Marcador de contenido 3">
            <a:extLst>
              <a:ext uri="{FF2B5EF4-FFF2-40B4-BE49-F238E27FC236}">
                <a16:creationId xmlns:a16="http://schemas.microsoft.com/office/drawing/2014/main" id="{D8D869E8-27AF-B541-8DA5-DD40EFC79B32}"/>
              </a:ext>
            </a:extLst>
          </p:cNvPr>
          <p:cNvSpPr>
            <a:spLocks noGrp="1"/>
          </p:cNvSpPr>
          <p:nvPr>
            <p:ph idx="1"/>
          </p:nvPr>
        </p:nvSpPr>
        <p:spPr/>
        <p:txBody>
          <a:bodyPr/>
          <a:lstStyle/>
          <a:p>
            <a:r>
              <a:rPr lang="en-GB" dirty="0"/>
              <a:t>All the Member States have been granted an exception, except for Romania, for which there is still an ongoing EDP</a:t>
            </a:r>
          </a:p>
        </p:txBody>
      </p:sp>
    </p:spTree>
    <p:extLst>
      <p:ext uri="{BB962C8B-B14F-4D97-AF65-F5344CB8AC3E}">
        <p14:creationId xmlns:p14="http://schemas.microsoft.com/office/powerpoint/2010/main" val="2478969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7DEB62-94CA-4242-B4C7-DAD0C7F4AC09}"/>
              </a:ext>
            </a:extLst>
          </p:cNvPr>
          <p:cNvSpPr>
            <a:spLocks noGrp="1"/>
          </p:cNvSpPr>
          <p:nvPr>
            <p:ph type="title"/>
          </p:nvPr>
        </p:nvSpPr>
        <p:spPr/>
        <p:txBody>
          <a:bodyPr/>
          <a:lstStyle/>
          <a:p>
            <a:pPr algn="ctr"/>
            <a:r>
              <a:rPr lang="en-GB" dirty="0"/>
              <a:t>Exceptions</a:t>
            </a:r>
          </a:p>
        </p:txBody>
      </p:sp>
      <p:sp>
        <p:nvSpPr>
          <p:cNvPr id="3" name="Marcador de contenido 2">
            <a:extLst>
              <a:ext uri="{FF2B5EF4-FFF2-40B4-BE49-F238E27FC236}">
                <a16:creationId xmlns:a16="http://schemas.microsoft.com/office/drawing/2014/main" id="{38CD9ADB-B257-664F-8249-A59294663824}"/>
              </a:ext>
            </a:extLst>
          </p:cNvPr>
          <p:cNvSpPr>
            <a:spLocks noGrp="1"/>
          </p:cNvSpPr>
          <p:nvPr>
            <p:ph idx="1"/>
          </p:nvPr>
        </p:nvSpPr>
        <p:spPr/>
        <p:txBody>
          <a:bodyPr/>
          <a:lstStyle/>
          <a:p>
            <a:r>
              <a:rPr lang="en-GB" dirty="0"/>
              <a:t>1) Which are these</a:t>
            </a:r>
          </a:p>
          <a:p>
            <a:r>
              <a:rPr lang="en-GB" dirty="0"/>
              <a:t>2) Genesis</a:t>
            </a:r>
          </a:p>
          <a:p>
            <a:r>
              <a:rPr lang="en-GB" dirty="0"/>
              <a:t>3) Interpretations</a:t>
            </a:r>
          </a:p>
          <a:p>
            <a:r>
              <a:rPr lang="en-GB" dirty="0"/>
              <a:t>4) Implications for law as credibility</a:t>
            </a:r>
          </a:p>
        </p:txBody>
      </p:sp>
    </p:spTree>
    <p:extLst>
      <p:ext uri="{BB962C8B-B14F-4D97-AF65-F5344CB8AC3E}">
        <p14:creationId xmlns:p14="http://schemas.microsoft.com/office/powerpoint/2010/main" val="1096598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5B8A7A-F5A9-7F4A-AE18-D14744B443FA}"/>
              </a:ext>
            </a:extLst>
          </p:cNvPr>
          <p:cNvSpPr>
            <a:spLocks noGrp="1"/>
          </p:cNvSpPr>
          <p:nvPr>
            <p:ph type="title"/>
          </p:nvPr>
        </p:nvSpPr>
        <p:spPr/>
        <p:txBody>
          <a:bodyPr/>
          <a:lstStyle/>
          <a:p>
            <a:r>
              <a:rPr lang="en-GB" dirty="0"/>
              <a:t>What are the exceptions?</a:t>
            </a:r>
          </a:p>
        </p:txBody>
      </p:sp>
      <p:pic>
        <p:nvPicPr>
          <p:cNvPr id="8" name="Marcador de contenido 7">
            <a:extLst>
              <a:ext uri="{FF2B5EF4-FFF2-40B4-BE49-F238E27FC236}">
                <a16:creationId xmlns:a16="http://schemas.microsoft.com/office/drawing/2014/main" id="{0E853D71-5BEE-3C44-A8E3-35AA91C02960}"/>
              </a:ext>
            </a:extLst>
          </p:cNvPr>
          <p:cNvPicPr>
            <a:picLocks noGrp="1" noChangeAspect="1"/>
          </p:cNvPicPr>
          <p:nvPr>
            <p:ph idx="1"/>
          </p:nvPr>
        </p:nvPicPr>
        <p:blipFill>
          <a:blip r:embed="rId2"/>
          <a:stretch>
            <a:fillRect/>
          </a:stretch>
        </p:blipFill>
        <p:spPr>
          <a:xfrm>
            <a:off x="3070460" y="1825625"/>
            <a:ext cx="6051079" cy="4351338"/>
          </a:xfrm>
          <a:prstGeom prst="rect">
            <a:avLst/>
          </a:prstGeom>
        </p:spPr>
      </p:pic>
    </p:spTree>
    <p:extLst>
      <p:ext uri="{BB962C8B-B14F-4D97-AF65-F5344CB8AC3E}">
        <p14:creationId xmlns:p14="http://schemas.microsoft.com/office/powerpoint/2010/main" val="168807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CE2972-3875-A543-B145-60B12294AA51}"/>
              </a:ext>
            </a:extLst>
          </p:cNvPr>
          <p:cNvSpPr>
            <a:spLocks noGrp="1"/>
          </p:cNvSpPr>
          <p:nvPr>
            <p:ph type="title"/>
          </p:nvPr>
        </p:nvSpPr>
        <p:spPr/>
        <p:txBody>
          <a:bodyPr/>
          <a:lstStyle/>
          <a:p>
            <a:pPr algn="ctr"/>
            <a:r>
              <a:rPr lang="en-GB" dirty="0"/>
              <a:t>Genesis</a:t>
            </a:r>
          </a:p>
        </p:txBody>
      </p:sp>
      <p:sp>
        <p:nvSpPr>
          <p:cNvPr id="3" name="Marcador de contenido 2">
            <a:extLst>
              <a:ext uri="{FF2B5EF4-FFF2-40B4-BE49-F238E27FC236}">
                <a16:creationId xmlns:a16="http://schemas.microsoft.com/office/drawing/2014/main" id="{90C10D12-CD10-3B44-B7AF-79F40A43F1A8}"/>
              </a:ext>
            </a:extLst>
          </p:cNvPr>
          <p:cNvSpPr>
            <a:spLocks noGrp="1"/>
          </p:cNvSpPr>
          <p:nvPr>
            <p:ph idx="1"/>
          </p:nvPr>
        </p:nvSpPr>
        <p:spPr/>
        <p:txBody>
          <a:bodyPr/>
          <a:lstStyle/>
          <a:p>
            <a:pPr>
              <a:buFontTx/>
              <a:buChar char="-"/>
            </a:pPr>
            <a:r>
              <a:rPr lang="en-GB" dirty="0"/>
              <a:t>Not in original 1466/97 and 1467/97</a:t>
            </a:r>
          </a:p>
          <a:p>
            <a:pPr>
              <a:buFontTx/>
              <a:buChar char="-"/>
            </a:pPr>
            <a:r>
              <a:rPr lang="en-GB" dirty="0"/>
              <a:t>Not in the 2005 reforms</a:t>
            </a:r>
          </a:p>
          <a:p>
            <a:pPr>
              <a:buFontTx/>
              <a:buChar char="-"/>
            </a:pPr>
            <a:r>
              <a:rPr lang="en-GB" dirty="0"/>
              <a:t>But in the 2011 reforms (six pack). </a:t>
            </a:r>
          </a:p>
          <a:p>
            <a:pPr lvl="1">
              <a:buFontTx/>
              <a:buChar char="-"/>
            </a:pPr>
            <a:r>
              <a:rPr lang="en-GB" dirty="0"/>
              <a:t>So, introduced via:</a:t>
            </a:r>
          </a:p>
          <a:p>
            <a:pPr lvl="2">
              <a:buFontTx/>
              <a:buChar char="-"/>
            </a:pPr>
            <a:r>
              <a:rPr lang="en-GB" dirty="0"/>
              <a:t>Regulation 1175/2011 (as regards the 1466/97 exceptions)</a:t>
            </a:r>
          </a:p>
          <a:p>
            <a:pPr lvl="2">
              <a:buFontTx/>
              <a:buChar char="-"/>
            </a:pPr>
            <a:r>
              <a:rPr lang="en-GB" dirty="0"/>
              <a:t>And regulation 1177/2011 (as regards the 1467/97 exceptions)</a:t>
            </a:r>
          </a:p>
          <a:p>
            <a:pPr marL="0" indent="0">
              <a:buNone/>
            </a:pPr>
            <a:endParaRPr lang="en-GB" dirty="0"/>
          </a:p>
        </p:txBody>
      </p:sp>
      <p:pic>
        <p:nvPicPr>
          <p:cNvPr id="4" name="Marcador de contenido 3">
            <a:extLst>
              <a:ext uri="{FF2B5EF4-FFF2-40B4-BE49-F238E27FC236}">
                <a16:creationId xmlns:a16="http://schemas.microsoft.com/office/drawing/2014/main" id="{77395C31-BF51-3645-B631-0468009093D7}"/>
              </a:ext>
            </a:extLst>
          </p:cNvPr>
          <p:cNvPicPr>
            <a:picLocks noChangeAspect="1"/>
          </p:cNvPicPr>
          <p:nvPr/>
        </p:nvPicPr>
        <p:blipFill>
          <a:blip r:embed="rId2"/>
          <a:stretch>
            <a:fillRect/>
          </a:stretch>
        </p:blipFill>
        <p:spPr>
          <a:xfrm>
            <a:off x="8628993" y="249072"/>
            <a:ext cx="3092450" cy="4351338"/>
          </a:xfrm>
          <a:prstGeom prst="rect">
            <a:avLst/>
          </a:prstGeom>
        </p:spPr>
      </p:pic>
    </p:spTree>
    <p:extLst>
      <p:ext uri="{BB962C8B-B14F-4D97-AF65-F5344CB8AC3E}">
        <p14:creationId xmlns:p14="http://schemas.microsoft.com/office/powerpoint/2010/main" val="224943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884CE-AB38-494F-990D-2482913AF019}"/>
              </a:ext>
            </a:extLst>
          </p:cNvPr>
          <p:cNvSpPr>
            <a:spLocks noGrp="1"/>
          </p:cNvSpPr>
          <p:nvPr>
            <p:ph type="title"/>
          </p:nvPr>
        </p:nvSpPr>
        <p:spPr/>
        <p:txBody>
          <a:bodyPr/>
          <a:lstStyle/>
          <a:p>
            <a:r>
              <a:rPr lang="en-GB" dirty="0"/>
              <a:t>Bottom line-criterion:</a:t>
            </a:r>
          </a:p>
        </p:txBody>
      </p:sp>
      <p:sp>
        <p:nvSpPr>
          <p:cNvPr id="3" name="Marcador de contenido 2">
            <a:extLst>
              <a:ext uri="{FF2B5EF4-FFF2-40B4-BE49-F238E27FC236}">
                <a16:creationId xmlns:a16="http://schemas.microsoft.com/office/drawing/2014/main" id="{3BB472CB-FDBC-0647-9900-A8E71D5DECB6}"/>
              </a:ext>
            </a:extLst>
          </p:cNvPr>
          <p:cNvSpPr>
            <a:spLocks noGrp="1"/>
          </p:cNvSpPr>
          <p:nvPr>
            <p:ph idx="1"/>
          </p:nvPr>
        </p:nvSpPr>
        <p:spPr>
          <a:xfrm>
            <a:off x="838200" y="1397876"/>
            <a:ext cx="10515600" cy="4779087"/>
          </a:xfrm>
        </p:spPr>
        <p:txBody>
          <a:bodyPr>
            <a:normAutofit/>
          </a:bodyPr>
          <a:lstStyle/>
          <a:p>
            <a:pPr algn="ctr"/>
            <a:r>
              <a:rPr lang="en-GB" dirty="0"/>
              <a:t>“Severe economic downturn in the euro-area or the Union as a whole”</a:t>
            </a:r>
          </a:p>
          <a:p>
            <a:pPr marL="0" indent="0" algn="ctr">
              <a:buNone/>
            </a:pPr>
            <a:endParaRPr lang="en-GB" dirty="0"/>
          </a:p>
          <a:p>
            <a:pPr algn="ctr"/>
            <a:r>
              <a:rPr lang="en-GB" dirty="0"/>
              <a:t>But (and this “but” is important)</a:t>
            </a:r>
          </a:p>
          <a:p>
            <a:pPr algn="ctr"/>
            <a:endParaRPr lang="en-GB" dirty="0"/>
          </a:p>
          <a:p>
            <a:pPr algn="ctr"/>
            <a:r>
              <a:rPr lang="en-GB" dirty="0"/>
              <a:t>There is another criterion that has been overlooked in the current crisis: </a:t>
            </a:r>
          </a:p>
          <a:p>
            <a:pPr algn="ctr"/>
            <a:r>
              <a:rPr lang="en-GB" dirty="0"/>
              <a:t>“</a:t>
            </a:r>
            <a:r>
              <a:rPr lang="en-GB" dirty="0" err="1"/>
              <a:t>unsual</a:t>
            </a:r>
            <a:r>
              <a:rPr lang="en-GB" dirty="0"/>
              <a:t> event outside the control of the Member State concerned having a major impact on the financial position of the general government”</a:t>
            </a:r>
          </a:p>
        </p:txBody>
      </p:sp>
    </p:spTree>
    <p:extLst>
      <p:ext uri="{BB962C8B-B14F-4D97-AF65-F5344CB8AC3E}">
        <p14:creationId xmlns:p14="http://schemas.microsoft.com/office/powerpoint/2010/main" val="281056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B4736-354D-1640-880E-F8A62BD844DA}"/>
              </a:ext>
            </a:extLst>
          </p:cNvPr>
          <p:cNvSpPr>
            <a:spLocks noGrp="1"/>
          </p:cNvSpPr>
          <p:nvPr>
            <p:ph type="title"/>
          </p:nvPr>
        </p:nvSpPr>
        <p:spPr/>
        <p:txBody>
          <a:bodyPr/>
          <a:lstStyle/>
          <a:p>
            <a:r>
              <a:rPr lang="en-GB" dirty="0"/>
              <a:t>Interpretations</a:t>
            </a:r>
          </a:p>
        </p:txBody>
      </p:sp>
      <p:sp>
        <p:nvSpPr>
          <p:cNvPr id="3" name="Marcador de contenido 2">
            <a:extLst>
              <a:ext uri="{FF2B5EF4-FFF2-40B4-BE49-F238E27FC236}">
                <a16:creationId xmlns:a16="http://schemas.microsoft.com/office/drawing/2014/main" id="{E8483419-6CBC-F34B-BBDA-3178D7D0E60C}"/>
              </a:ext>
            </a:extLst>
          </p:cNvPr>
          <p:cNvSpPr>
            <a:spLocks noGrp="1"/>
          </p:cNvSpPr>
          <p:nvPr>
            <p:ph idx="1"/>
          </p:nvPr>
        </p:nvSpPr>
        <p:spPr/>
        <p:txBody>
          <a:bodyPr/>
          <a:lstStyle/>
          <a:p>
            <a:r>
              <a:rPr lang="en-GB" dirty="0"/>
              <a:t>The interpretation that has been given by the Commission is that the first criterion applies to the whole of the euro-area or the Union and is equivalent to the so-called “general escape clause” (EC, Communications of 13 March 2020 and 20 March 2020).</a:t>
            </a:r>
          </a:p>
          <a:p>
            <a:r>
              <a:rPr lang="en-GB" dirty="0"/>
              <a:t>The second criterion would be only applicable to individual Member States.</a:t>
            </a:r>
          </a:p>
          <a:p>
            <a:endParaRPr lang="en-GB" dirty="0"/>
          </a:p>
          <a:p>
            <a:endParaRPr lang="en-GB" dirty="0"/>
          </a:p>
        </p:txBody>
      </p:sp>
    </p:spTree>
    <p:extLst>
      <p:ext uri="{BB962C8B-B14F-4D97-AF65-F5344CB8AC3E}">
        <p14:creationId xmlns:p14="http://schemas.microsoft.com/office/powerpoint/2010/main" val="1982262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E02A9-B991-EC4A-9DC0-379C9D159802}"/>
              </a:ext>
            </a:extLst>
          </p:cNvPr>
          <p:cNvSpPr>
            <a:spLocks noGrp="1"/>
          </p:cNvSpPr>
          <p:nvPr>
            <p:ph type="title"/>
          </p:nvPr>
        </p:nvSpPr>
        <p:spPr>
          <a:xfrm>
            <a:off x="838200" y="365125"/>
            <a:ext cx="10515600" cy="1032751"/>
          </a:xfrm>
        </p:spPr>
        <p:txBody>
          <a:bodyPr>
            <a:normAutofit fontScale="90000"/>
          </a:bodyPr>
          <a:lstStyle/>
          <a:p>
            <a:r>
              <a:rPr lang="en-GB" dirty="0"/>
              <a:t>Interpreting the exceptions: 3 steps (EC, 20 March 2020)</a:t>
            </a:r>
          </a:p>
        </p:txBody>
      </p:sp>
      <p:pic>
        <p:nvPicPr>
          <p:cNvPr id="4" name="Marcador de contenido 3">
            <a:extLst>
              <a:ext uri="{FF2B5EF4-FFF2-40B4-BE49-F238E27FC236}">
                <a16:creationId xmlns:a16="http://schemas.microsoft.com/office/drawing/2014/main" id="{A67B55F0-A992-4744-B05A-623D477EAC11}"/>
              </a:ext>
            </a:extLst>
          </p:cNvPr>
          <p:cNvPicPr>
            <a:picLocks noGrp="1" noChangeAspect="1"/>
          </p:cNvPicPr>
          <p:nvPr>
            <p:ph idx="1"/>
          </p:nvPr>
        </p:nvPicPr>
        <p:blipFill>
          <a:blip r:embed="rId2"/>
          <a:stretch>
            <a:fillRect/>
          </a:stretch>
        </p:blipFill>
        <p:spPr>
          <a:xfrm>
            <a:off x="769879" y="1730211"/>
            <a:ext cx="11070021" cy="1409700"/>
          </a:xfrm>
          <a:prstGeom prst="rect">
            <a:avLst/>
          </a:prstGeom>
        </p:spPr>
      </p:pic>
      <p:pic>
        <p:nvPicPr>
          <p:cNvPr id="7" name="Imagen 6">
            <a:extLst>
              <a:ext uri="{FF2B5EF4-FFF2-40B4-BE49-F238E27FC236}">
                <a16:creationId xmlns:a16="http://schemas.microsoft.com/office/drawing/2014/main" id="{0FAE0C83-42D6-EE42-B16E-516FAC6DE28F}"/>
              </a:ext>
            </a:extLst>
          </p:cNvPr>
          <p:cNvPicPr>
            <a:picLocks noChangeAspect="1"/>
          </p:cNvPicPr>
          <p:nvPr/>
        </p:nvPicPr>
        <p:blipFill>
          <a:blip r:embed="rId3"/>
          <a:stretch>
            <a:fillRect/>
          </a:stretch>
        </p:blipFill>
        <p:spPr>
          <a:xfrm>
            <a:off x="838199" y="4597400"/>
            <a:ext cx="10786242" cy="2260600"/>
          </a:xfrm>
          <a:prstGeom prst="rect">
            <a:avLst/>
          </a:prstGeom>
        </p:spPr>
      </p:pic>
      <p:pic>
        <p:nvPicPr>
          <p:cNvPr id="8" name="Imagen 7">
            <a:extLst>
              <a:ext uri="{FF2B5EF4-FFF2-40B4-BE49-F238E27FC236}">
                <a16:creationId xmlns:a16="http://schemas.microsoft.com/office/drawing/2014/main" id="{1E01C2AD-F3D6-014B-BC20-A39AFFF3B1B3}"/>
              </a:ext>
            </a:extLst>
          </p:cNvPr>
          <p:cNvPicPr>
            <a:picLocks noChangeAspect="1"/>
          </p:cNvPicPr>
          <p:nvPr/>
        </p:nvPicPr>
        <p:blipFill>
          <a:blip r:embed="rId4"/>
          <a:stretch>
            <a:fillRect/>
          </a:stretch>
        </p:blipFill>
        <p:spPr>
          <a:xfrm>
            <a:off x="838199" y="3481305"/>
            <a:ext cx="10786242" cy="774700"/>
          </a:xfrm>
          <a:prstGeom prst="rect">
            <a:avLst/>
          </a:prstGeom>
        </p:spPr>
      </p:pic>
    </p:spTree>
    <p:extLst>
      <p:ext uri="{BB962C8B-B14F-4D97-AF65-F5344CB8AC3E}">
        <p14:creationId xmlns:p14="http://schemas.microsoft.com/office/powerpoint/2010/main" val="30435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4B033-134E-A24D-8D27-3D15E2051A29}"/>
              </a:ext>
            </a:extLst>
          </p:cNvPr>
          <p:cNvSpPr>
            <a:spLocks noGrp="1"/>
          </p:cNvSpPr>
          <p:nvPr>
            <p:ph type="title"/>
          </p:nvPr>
        </p:nvSpPr>
        <p:spPr/>
        <p:txBody>
          <a:bodyPr/>
          <a:lstStyle/>
          <a:p>
            <a:r>
              <a:rPr lang="en-GB" dirty="0"/>
              <a:t>Unclear aspects</a:t>
            </a:r>
          </a:p>
        </p:txBody>
      </p:sp>
      <p:sp>
        <p:nvSpPr>
          <p:cNvPr id="3" name="Marcador de contenido 2">
            <a:extLst>
              <a:ext uri="{FF2B5EF4-FFF2-40B4-BE49-F238E27FC236}">
                <a16:creationId xmlns:a16="http://schemas.microsoft.com/office/drawing/2014/main" id="{4AC8618E-636B-B646-A424-E8A96B94B124}"/>
              </a:ext>
            </a:extLst>
          </p:cNvPr>
          <p:cNvSpPr>
            <a:spLocks noGrp="1"/>
          </p:cNvSpPr>
          <p:nvPr>
            <p:ph idx="1"/>
          </p:nvPr>
        </p:nvSpPr>
        <p:spPr/>
        <p:txBody>
          <a:bodyPr/>
          <a:lstStyle/>
          <a:p>
            <a:r>
              <a:rPr lang="en-GB" dirty="0"/>
              <a:t>Why Romania has then not been granted an exception?</a:t>
            </a:r>
          </a:p>
          <a:p>
            <a:r>
              <a:rPr lang="en-GB" dirty="0"/>
              <a:t>What is an event outside the control of a Member State? What is the difference between this criterion and the criterion “severe…”</a:t>
            </a:r>
          </a:p>
          <a:p>
            <a:r>
              <a:rPr lang="en-GB" dirty="0"/>
              <a:t>And, more importantly: how to assess that we are before of a severe economic downturn in the euro area of the Union as a whole?</a:t>
            </a:r>
          </a:p>
          <a:p>
            <a:endParaRPr lang="en-GB" dirty="0"/>
          </a:p>
          <a:p>
            <a:pPr marL="0" indent="0">
              <a:buNone/>
            </a:pPr>
            <a:endParaRPr lang="en-GB" dirty="0"/>
          </a:p>
        </p:txBody>
      </p:sp>
    </p:spTree>
    <p:extLst>
      <p:ext uri="{BB962C8B-B14F-4D97-AF65-F5344CB8AC3E}">
        <p14:creationId xmlns:p14="http://schemas.microsoft.com/office/powerpoint/2010/main" val="3227696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04A441-3C6C-4243-B8EA-1F2C2356C5AF}"/>
              </a:ext>
            </a:extLst>
          </p:cNvPr>
          <p:cNvSpPr>
            <a:spLocks noGrp="1"/>
          </p:cNvSpPr>
          <p:nvPr>
            <p:ph type="title"/>
          </p:nvPr>
        </p:nvSpPr>
        <p:spPr/>
        <p:txBody>
          <a:bodyPr>
            <a:normAutofit fontScale="90000"/>
          </a:bodyPr>
          <a:lstStyle/>
          <a:p>
            <a:r>
              <a:rPr lang="en-GB" dirty="0"/>
              <a:t>The debate between rules versus discretion re-emerges here again, as regards the “severe…” criterion</a:t>
            </a:r>
          </a:p>
        </p:txBody>
      </p:sp>
      <p:sp>
        <p:nvSpPr>
          <p:cNvPr id="3" name="Marcador de contenido 2">
            <a:extLst>
              <a:ext uri="{FF2B5EF4-FFF2-40B4-BE49-F238E27FC236}">
                <a16:creationId xmlns:a16="http://schemas.microsoft.com/office/drawing/2014/main" id="{0B1E542A-DD96-284B-9245-9965FC46DF8C}"/>
              </a:ext>
            </a:extLst>
          </p:cNvPr>
          <p:cNvSpPr>
            <a:spLocks noGrp="1"/>
          </p:cNvSpPr>
          <p:nvPr>
            <p:ph idx="1"/>
          </p:nvPr>
        </p:nvSpPr>
        <p:spPr>
          <a:xfrm>
            <a:off x="838200" y="1825624"/>
            <a:ext cx="10515600" cy="4743341"/>
          </a:xfrm>
        </p:spPr>
        <p:txBody>
          <a:bodyPr>
            <a:normAutofit fontScale="92500" lnSpcReduction="10000"/>
          </a:bodyPr>
          <a:lstStyle/>
          <a:p>
            <a:r>
              <a:rPr lang="en-GB" dirty="0"/>
              <a:t>The European Commission has been careful not to define this criterion when it has requested the activation of the escape clause to the Council</a:t>
            </a:r>
          </a:p>
          <a:p>
            <a:r>
              <a:rPr lang="en-GB" dirty="0"/>
              <a:t>In turn, the Council has just confirmed that we are before a severe economic downturn, without measuring it</a:t>
            </a:r>
          </a:p>
          <a:p>
            <a:r>
              <a:rPr lang="en-GB" dirty="0"/>
              <a:t>However, other actors are pressing for a more rules-based approach. </a:t>
            </a:r>
          </a:p>
          <a:p>
            <a:r>
              <a:rPr lang="en-GB" dirty="0"/>
              <a:t>This is the case of the </a:t>
            </a:r>
            <a:r>
              <a:rPr lang="en-GB" b="1" u="sng" dirty="0"/>
              <a:t>European Fiscal Board</a:t>
            </a:r>
            <a:r>
              <a:rPr lang="en-GB" dirty="0"/>
              <a:t>, for example. </a:t>
            </a:r>
          </a:p>
          <a:p>
            <a:r>
              <a:rPr lang="en-GB" dirty="0"/>
              <a:t>The EFB: </a:t>
            </a:r>
          </a:p>
          <a:p>
            <a:pPr lvl="1"/>
            <a:r>
              <a:rPr lang="en-GB" dirty="0"/>
              <a:t>attempts to quantify what a severe economic downturn is</a:t>
            </a:r>
          </a:p>
          <a:p>
            <a:pPr lvl="1"/>
            <a:r>
              <a:rPr lang="en-GB" dirty="0"/>
              <a:t>advocates for the deactivation of the escape clause as soon as the severe economic downturn is over </a:t>
            </a:r>
          </a:p>
          <a:p>
            <a:pPr lvl="1"/>
            <a:r>
              <a:rPr lang="en-GB" dirty="0"/>
              <a:t>advocates for a sunset clause to be put on the top of the escape clause.</a:t>
            </a:r>
          </a:p>
          <a:p>
            <a:pPr marL="457200" lvl="1" indent="0">
              <a:buNone/>
            </a:pPr>
            <a:r>
              <a:rPr lang="en-GB" dirty="0"/>
              <a:t>(</a:t>
            </a:r>
            <a:r>
              <a:rPr lang="en-GB" dirty="0">
                <a:hlinkClick r:id="rId3"/>
              </a:rPr>
              <a:t>https://ec.europa.eu/info/sites/info/files/2020_06_25_efb_assessment_of_euro_area_fiscal_stance_en.pdf</a:t>
            </a:r>
            <a:r>
              <a:rPr lang="en-GB" dirty="0"/>
              <a:t>)</a:t>
            </a:r>
          </a:p>
        </p:txBody>
      </p:sp>
    </p:spTree>
    <p:extLst>
      <p:ext uri="{BB962C8B-B14F-4D97-AF65-F5344CB8AC3E}">
        <p14:creationId xmlns:p14="http://schemas.microsoft.com/office/powerpoint/2010/main" val="22698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B60DB7-F22C-2C49-B9B5-F5C694E34686}"/>
              </a:ext>
            </a:extLst>
          </p:cNvPr>
          <p:cNvSpPr>
            <a:spLocks noGrp="1"/>
          </p:cNvSpPr>
          <p:nvPr>
            <p:ph type="title"/>
          </p:nvPr>
        </p:nvSpPr>
        <p:spPr/>
        <p:txBody>
          <a:bodyPr/>
          <a:lstStyle/>
          <a:p>
            <a:r>
              <a:rPr lang="en-GB" dirty="0"/>
              <a:t>However, it also says that</a:t>
            </a:r>
            <a:r>
              <a:rPr lang="en-GB" dirty="0">
                <a:sym typeface="Wingdings" pitchFamily="2" charset="2"/>
              </a:rPr>
              <a:t> (and this however is an important one)</a:t>
            </a:r>
            <a:endParaRPr lang="en-GB" dirty="0"/>
          </a:p>
        </p:txBody>
      </p:sp>
      <p:sp>
        <p:nvSpPr>
          <p:cNvPr id="3" name="Marcador de contenido 2">
            <a:extLst>
              <a:ext uri="{FF2B5EF4-FFF2-40B4-BE49-F238E27FC236}">
                <a16:creationId xmlns:a16="http://schemas.microsoft.com/office/drawing/2014/main" id="{08E08DE3-BEE7-F041-BF2E-B9ACD1A5D0E4}"/>
              </a:ext>
            </a:extLst>
          </p:cNvPr>
          <p:cNvSpPr>
            <a:spLocks noGrp="1"/>
          </p:cNvSpPr>
          <p:nvPr>
            <p:ph idx="1"/>
          </p:nvPr>
        </p:nvSpPr>
        <p:spPr/>
        <p:txBody>
          <a:bodyPr/>
          <a:lstStyle/>
          <a:p>
            <a:r>
              <a:rPr lang="en-GB" dirty="0"/>
              <a:t>“</a:t>
            </a:r>
            <a:r>
              <a:rPr lang="es-ES" dirty="0" err="1"/>
              <a:t>Progress</a:t>
            </a:r>
            <a:r>
              <a:rPr lang="es-ES" dirty="0"/>
              <a:t> </a:t>
            </a:r>
            <a:r>
              <a:rPr lang="es-ES" dirty="0" err="1"/>
              <a:t>towards</a:t>
            </a:r>
            <a:r>
              <a:rPr lang="es-ES" dirty="0"/>
              <a:t> a </a:t>
            </a:r>
            <a:r>
              <a:rPr lang="es-ES" dirty="0" err="1"/>
              <a:t>genuine</a:t>
            </a:r>
            <a:r>
              <a:rPr lang="es-ES" dirty="0"/>
              <a:t> central fiscal </a:t>
            </a:r>
            <a:r>
              <a:rPr lang="es-ES" dirty="0" err="1"/>
              <a:t>capacity</a:t>
            </a:r>
            <a:r>
              <a:rPr lang="es-ES" dirty="0"/>
              <a:t> </a:t>
            </a:r>
            <a:r>
              <a:rPr lang="es-ES" dirty="0" err="1"/>
              <a:t>focusing</a:t>
            </a:r>
            <a:r>
              <a:rPr lang="es-ES" dirty="0"/>
              <a:t> </a:t>
            </a:r>
            <a:r>
              <a:rPr lang="es-ES" dirty="0" err="1"/>
              <a:t>on</a:t>
            </a:r>
            <a:r>
              <a:rPr lang="es-ES" dirty="0"/>
              <a:t> </a:t>
            </a:r>
            <a:r>
              <a:rPr lang="es-ES" dirty="0" err="1"/>
              <a:t>the</a:t>
            </a:r>
            <a:r>
              <a:rPr lang="es-ES" dirty="0"/>
              <a:t> </a:t>
            </a:r>
            <a:r>
              <a:rPr lang="es-ES" dirty="0" err="1"/>
              <a:t>protection</a:t>
            </a:r>
            <a:r>
              <a:rPr lang="es-ES" dirty="0"/>
              <a:t> of </a:t>
            </a:r>
            <a:r>
              <a:rPr lang="es-ES" dirty="0" err="1"/>
              <a:t>growth</a:t>
            </a:r>
            <a:r>
              <a:rPr lang="es-ES" dirty="0"/>
              <a:t> </a:t>
            </a:r>
            <a:r>
              <a:rPr lang="es-ES" dirty="0" err="1"/>
              <a:t>enhancing</a:t>
            </a:r>
            <a:r>
              <a:rPr lang="es-ES" dirty="0"/>
              <a:t> </a:t>
            </a:r>
            <a:r>
              <a:rPr lang="es-ES" dirty="0" err="1"/>
              <a:t>government</a:t>
            </a:r>
            <a:r>
              <a:rPr lang="es-ES" dirty="0"/>
              <a:t> </a:t>
            </a:r>
            <a:r>
              <a:rPr lang="es-ES" dirty="0" err="1"/>
              <a:t>expenditure</a:t>
            </a:r>
            <a:r>
              <a:rPr lang="es-ES" dirty="0"/>
              <a:t> </a:t>
            </a:r>
            <a:r>
              <a:rPr lang="es-ES" dirty="0" err="1"/>
              <a:t>makes</a:t>
            </a:r>
            <a:r>
              <a:rPr lang="es-ES" dirty="0"/>
              <a:t> </a:t>
            </a:r>
            <a:r>
              <a:rPr lang="es-ES" dirty="0" err="1"/>
              <a:t>the</a:t>
            </a:r>
            <a:r>
              <a:rPr lang="es-ES" dirty="0"/>
              <a:t> </a:t>
            </a:r>
            <a:r>
              <a:rPr lang="es-ES" dirty="0" err="1"/>
              <a:t>return</a:t>
            </a:r>
            <a:r>
              <a:rPr lang="es-ES" dirty="0"/>
              <a:t> to a rules-</a:t>
            </a:r>
            <a:r>
              <a:rPr lang="es-ES" dirty="0" err="1"/>
              <a:t>based</a:t>
            </a:r>
            <a:r>
              <a:rPr lang="es-ES" dirty="0"/>
              <a:t> EU </a:t>
            </a:r>
            <a:r>
              <a:rPr lang="es-ES" dirty="0" err="1"/>
              <a:t>framework</a:t>
            </a:r>
            <a:r>
              <a:rPr lang="es-ES" dirty="0"/>
              <a:t> </a:t>
            </a:r>
            <a:r>
              <a:rPr lang="es-ES" dirty="0" err="1"/>
              <a:t>for</a:t>
            </a:r>
            <a:r>
              <a:rPr lang="es-ES" dirty="0"/>
              <a:t> </a:t>
            </a:r>
            <a:r>
              <a:rPr lang="es-ES" dirty="0" err="1"/>
              <a:t>national</a:t>
            </a:r>
            <a:r>
              <a:rPr lang="es-ES" dirty="0"/>
              <a:t> fiscal </a:t>
            </a:r>
            <a:r>
              <a:rPr lang="es-ES" dirty="0" err="1"/>
              <a:t>policies</a:t>
            </a:r>
            <a:r>
              <a:rPr lang="es-ES" dirty="0"/>
              <a:t> a natural </a:t>
            </a:r>
            <a:r>
              <a:rPr lang="es-ES" dirty="0" err="1"/>
              <a:t>complement</a:t>
            </a:r>
            <a:r>
              <a:rPr lang="es-ES" dirty="0"/>
              <a:t>”</a:t>
            </a:r>
            <a:endParaRPr lang="en-GB" dirty="0"/>
          </a:p>
        </p:txBody>
      </p:sp>
    </p:spTree>
    <p:extLst>
      <p:ext uri="{BB962C8B-B14F-4D97-AF65-F5344CB8AC3E}">
        <p14:creationId xmlns:p14="http://schemas.microsoft.com/office/powerpoint/2010/main" val="47955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ACD67E-96B7-9148-9F42-FA55F6C3E304}"/>
              </a:ext>
            </a:extLst>
          </p:cNvPr>
          <p:cNvSpPr>
            <a:spLocks noGrp="1"/>
          </p:cNvSpPr>
          <p:nvPr>
            <p:ph type="title"/>
          </p:nvPr>
        </p:nvSpPr>
        <p:spPr/>
        <p:txBody>
          <a:bodyPr/>
          <a:lstStyle/>
          <a:p>
            <a:r>
              <a:rPr lang="en-GB" dirty="0"/>
              <a:t>The EU’s fiscal response to the covid crisis:</a:t>
            </a:r>
          </a:p>
        </p:txBody>
      </p:sp>
      <p:sp>
        <p:nvSpPr>
          <p:cNvPr id="3" name="Marcador de contenido 2">
            <a:extLst>
              <a:ext uri="{FF2B5EF4-FFF2-40B4-BE49-F238E27FC236}">
                <a16:creationId xmlns:a16="http://schemas.microsoft.com/office/drawing/2014/main" id="{BF26AF0C-4601-F74D-BDC8-B1F9D64AAA67}"/>
              </a:ext>
            </a:extLst>
          </p:cNvPr>
          <p:cNvSpPr>
            <a:spLocks noGrp="1"/>
          </p:cNvSpPr>
          <p:nvPr>
            <p:ph idx="1"/>
          </p:nvPr>
        </p:nvSpPr>
        <p:spPr/>
        <p:txBody>
          <a:bodyPr/>
          <a:lstStyle/>
          <a:p>
            <a:pPr marL="0" indent="0">
              <a:buNone/>
            </a:pPr>
            <a:r>
              <a:rPr lang="en-GB" dirty="0"/>
              <a:t>- Has two main prongs:</a:t>
            </a:r>
          </a:p>
          <a:p>
            <a:pPr lvl="1"/>
            <a:r>
              <a:rPr lang="en-GB" dirty="0"/>
              <a:t>Fiscal impulse (750 billion)</a:t>
            </a:r>
          </a:p>
          <a:p>
            <a:pPr lvl="1"/>
            <a:r>
              <a:rPr lang="en-GB" dirty="0"/>
              <a:t>Freezing of the Stability and Growth Pact</a:t>
            </a:r>
          </a:p>
          <a:p>
            <a:pPr lvl="1"/>
            <a:endParaRPr lang="en-GB" dirty="0"/>
          </a:p>
        </p:txBody>
      </p:sp>
    </p:spTree>
    <p:extLst>
      <p:ext uri="{BB962C8B-B14F-4D97-AF65-F5344CB8AC3E}">
        <p14:creationId xmlns:p14="http://schemas.microsoft.com/office/powerpoint/2010/main" val="939277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3205FEE-0116-2544-9077-CEB543DE0984}"/>
              </a:ext>
            </a:extLst>
          </p:cNvPr>
          <p:cNvSpPr>
            <a:spLocks noGrp="1"/>
          </p:cNvSpPr>
          <p:nvPr>
            <p:ph type="title"/>
          </p:nvPr>
        </p:nvSpPr>
        <p:spPr/>
        <p:txBody>
          <a:bodyPr/>
          <a:lstStyle/>
          <a:p>
            <a:endParaRPr lang="en-GB"/>
          </a:p>
        </p:txBody>
      </p:sp>
      <p:sp>
        <p:nvSpPr>
          <p:cNvPr id="5" name="Marcador de contenido 4">
            <a:extLst>
              <a:ext uri="{FF2B5EF4-FFF2-40B4-BE49-F238E27FC236}">
                <a16:creationId xmlns:a16="http://schemas.microsoft.com/office/drawing/2014/main" id="{02CCDD48-B326-F940-B94C-73E7BC72F639}"/>
              </a:ext>
            </a:extLst>
          </p:cNvPr>
          <p:cNvSpPr>
            <a:spLocks noGrp="1"/>
          </p:cNvSpPr>
          <p:nvPr>
            <p:ph idx="1"/>
          </p:nvPr>
        </p:nvSpPr>
        <p:spPr/>
        <p:txBody>
          <a:bodyPr>
            <a:normAutofit/>
          </a:bodyPr>
          <a:lstStyle/>
          <a:p>
            <a:pPr marL="0" indent="0" algn="ctr">
              <a:buNone/>
            </a:pPr>
            <a:endParaRPr lang="en-GB" sz="4000" dirty="0"/>
          </a:p>
          <a:p>
            <a:pPr marL="0" indent="0" algn="ctr">
              <a:buNone/>
            </a:pPr>
            <a:r>
              <a:rPr lang="en-GB" sz="4000" dirty="0"/>
              <a:t>I couldn´t agree more with this statement</a:t>
            </a:r>
          </a:p>
        </p:txBody>
      </p:sp>
    </p:spTree>
    <p:extLst>
      <p:ext uri="{BB962C8B-B14F-4D97-AF65-F5344CB8AC3E}">
        <p14:creationId xmlns:p14="http://schemas.microsoft.com/office/powerpoint/2010/main" val="150769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B5C97B-72EA-E744-ACA6-07BBDB2273EA}"/>
              </a:ext>
            </a:extLst>
          </p:cNvPr>
          <p:cNvSpPr>
            <a:spLocks noGrp="1"/>
          </p:cNvSpPr>
          <p:nvPr>
            <p:ph type="title"/>
          </p:nvPr>
        </p:nvSpPr>
        <p:spPr>
          <a:xfrm>
            <a:off x="838200" y="365126"/>
            <a:ext cx="10515600" cy="748972"/>
          </a:xfrm>
        </p:spPr>
        <p:txBody>
          <a:bodyPr>
            <a:noAutofit/>
          </a:bodyPr>
          <a:lstStyle/>
          <a:p>
            <a:r>
              <a:rPr lang="en-GB" sz="2800" dirty="0"/>
              <a:t>This makes me go to the final point of this talk, the connection between exceptions and problems of credibility</a:t>
            </a:r>
          </a:p>
        </p:txBody>
      </p:sp>
      <p:sp>
        <p:nvSpPr>
          <p:cNvPr id="3" name="Marcador de contenido 2">
            <a:extLst>
              <a:ext uri="{FF2B5EF4-FFF2-40B4-BE49-F238E27FC236}">
                <a16:creationId xmlns:a16="http://schemas.microsoft.com/office/drawing/2014/main" id="{93F1728C-AE47-614C-B532-7C84FCBBF115}"/>
              </a:ext>
            </a:extLst>
          </p:cNvPr>
          <p:cNvSpPr>
            <a:spLocks noGrp="1"/>
          </p:cNvSpPr>
          <p:nvPr>
            <p:ph idx="1"/>
          </p:nvPr>
        </p:nvSpPr>
        <p:spPr>
          <a:xfrm>
            <a:off x="838200" y="1114098"/>
            <a:ext cx="10515600" cy="6022426"/>
          </a:xfrm>
        </p:spPr>
        <p:txBody>
          <a:bodyPr>
            <a:noAutofit/>
          </a:bodyPr>
          <a:lstStyle/>
          <a:p>
            <a:r>
              <a:rPr lang="en-GB" sz="1600" dirty="0"/>
              <a:t>What was awkward from the perspective of credibility was to expect that a rules-based approach would be implemented in the absence of a “central fiscal capacity” (a Fiscal Union). </a:t>
            </a:r>
          </a:p>
          <a:p>
            <a:r>
              <a:rPr lang="en-GB" sz="1600" dirty="0"/>
              <a:t>With a strong central fiscal capacity, the EU could demand fiscal discipline to its Member States in exchange of fiscal support</a:t>
            </a:r>
          </a:p>
          <a:p>
            <a:r>
              <a:rPr lang="en-GB" sz="1600" dirty="0"/>
              <a:t>Without a strong central fiscal capacity it was not credible to think that the Member States would rigidly stick to the SGP and that the sanctions system enshrined therein would be implemented. This is, in fact what happened.</a:t>
            </a:r>
            <a:r>
              <a:rPr lang="en-GB" sz="1600" dirty="0">
                <a:solidFill>
                  <a:srgbClr val="FF0000"/>
                </a:solidFill>
              </a:rPr>
              <a:t> Reality tried to conform to law (but it couldn´t)</a:t>
            </a:r>
          </a:p>
          <a:p>
            <a:r>
              <a:rPr lang="en-GB" sz="1600" dirty="0"/>
              <a:t>In my opinion, the debate on exceptions to the SGP offers an opportunity to modify the EU fiscal system and go to an </a:t>
            </a:r>
            <a:r>
              <a:rPr lang="en-GB" sz="1600" b="1" dirty="0">
                <a:solidFill>
                  <a:srgbClr val="FF0000"/>
                </a:solidFill>
              </a:rPr>
              <a:t>open method of coordination-like system</a:t>
            </a:r>
            <a:r>
              <a:rPr lang="en-GB" sz="1600" dirty="0"/>
              <a:t>. </a:t>
            </a:r>
          </a:p>
          <a:p>
            <a:pPr lvl="1"/>
            <a:r>
              <a:rPr lang="en-GB" sz="1600" dirty="0"/>
              <a:t>Rules would become desirable targets </a:t>
            </a:r>
          </a:p>
          <a:p>
            <a:pPr lvl="1"/>
            <a:r>
              <a:rPr lang="en-GB" sz="1600" dirty="0"/>
              <a:t>that would, as the case may be, unfold a process of naming and shaming. </a:t>
            </a:r>
          </a:p>
          <a:p>
            <a:pPr lvl="1"/>
            <a:r>
              <a:rPr lang="en-GB" sz="1600" dirty="0"/>
              <a:t>This should be taken into account by the European Commission in the current process of review of EU economic governance.</a:t>
            </a:r>
          </a:p>
          <a:p>
            <a:r>
              <a:rPr lang="en-GB" sz="1600" dirty="0"/>
              <a:t>This would do until a strong central capacity would be established in the EU edifice of economic governance</a:t>
            </a:r>
          </a:p>
          <a:p>
            <a:r>
              <a:rPr lang="en-GB" sz="1600" dirty="0"/>
              <a:t>Going to a OMC-like system would produce gains from the perspective of credibility and law as credibility: </a:t>
            </a:r>
          </a:p>
          <a:p>
            <a:pPr lvl="1"/>
            <a:r>
              <a:rPr lang="en-GB" sz="1600" dirty="0"/>
              <a:t>as for the first, the non-implementation of the sanctions system (for example), as a consequence of the turn to an open method of coordination-like system, would no longer be a problem, and markets would welcome this development; </a:t>
            </a:r>
          </a:p>
          <a:p>
            <a:pPr lvl="1"/>
            <a:r>
              <a:rPr lang="en-GB" sz="1600" dirty="0"/>
              <a:t>from the perspective of law as credibility, the credibility of the law would be restored, since the system would fly away from a rules-based approach and would be more discretionary (this is what happens today, as a matter of fact). </a:t>
            </a:r>
            <a:r>
              <a:rPr lang="en-GB" sz="1600" dirty="0">
                <a:solidFill>
                  <a:srgbClr val="FF0000"/>
                </a:solidFill>
              </a:rPr>
              <a:t>Law and reality would go hand in hand.</a:t>
            </a:r>
          </a:p>
        </p:txBody>
      </p:sp>
    </p:spTree>
    <p:extLst>
      <p:ext uri="{BB962C8B-B14F-4D97-AF65-F5344CB8AC3E}">
        <p14:creationId xmlns:p14="http://schemas.microsoft.com/office/powerpoint/2010/main" val="4121754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3127E4-2501-5443-BA8E-C3EDF0D908FC}"/>
              </a:ext>
            </a:extLst>
          </p:cNvPr>
          <p:cNvSpPr>
            <a:spLocks noGrp="1"/>
          </p:cNvSpPr>
          <p:nvPr>
            <p:ph type="title"/>
          </p:nvPr>
        </p:nvSpPr>
        <p:spPr/>
        <p:txBody>
          <a:bodyPr>
            <a:normAutofit/>
          </a:bodyPr>
          <a:lstStyle/>
          <a:p>
            <a:endParaRPr lang="en-GB" dirty="0"/>
          </a:p>
        </p:txBody>
      </p:sp>
      <p:sp>
        <p:nvSpPr>
          <p:cNvPr id="3" name="Marcador de contenido 2">
            <a:extLst>
              <a:ext uri="{FF2B5EF4-FFF2-40B4-BE49-F238E27FC236}">
                <a16:creationId xmlns:a16="http://schemas.microsoft.com/office/drawing/2014/main" id="{9B6DDE75-8D76-A34B-BAB5-24ECB4943C42}"/>
              </a:ext>
            </a:extLst>
          </p:cNvPr>
          <p:cNvSpPr>
            <a:spLocks noGrp="1"/>
          </p:cNvSpPr>
          <p:nvPr>
            <p:ph idx="1"/>
          </p:nvPr>
        </p:nvSpPr>
        <p:spPr/>
        <p:txBody>
          <a:bodyPr>
            <a:normAutofit/>
          </a:bodyPr>
          <a:lstStyle/>
          <a:p>
            <a:pPr marL="0" indent="0">
              <a:buNone/>
            </a:pPr>
            <a:r>
              <a:rPr lang="en-GB" sz="4000" dirty="0"/>
              <a:t>So yes: the exception should in my opinion become the rule, unless the EU decided to create a strong fiscal central instrument to combat crises (at the minimum).</a:t>
            </a:r>
          </a:p>
        </p:txBody>
      </p:sp>
    </p:spTree>
    <p:extLst>
      <p:ext uri="{BB962C8B-B14F-4D97-AF65-F5344CB8AC3E}">
        <p14:creationId xmlns:p14="http://schemas.microsoft.com/office/powerpoint/2010/main" val="1926274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67CA3A-F111-0647-AFE5-001E6339AC20}"/>
              </a:ext>
            </a:extLst>
          </p:cNvPr>
          <p:cNvSpPr>
            <a:spLocks noGrp="1"/>
          </p:cNvSpPr>
          <p:nvPr>
            <p:ph type="title"/>
          </p:nvPr>
        </p:nvSpPr>
        <p:spPr/>
        <p:txBody>
          <a:bodyPr/>
          <a:lstStyle/>
          <a:p>
            <a:endParaRPr lang="en-GB"/>
          </a:p>
        </p:txBody>
      </p:sp>
      <p:sp>
        <p:nvSpPr>
          <p:cNvPr id="3" name="Marcador de contenido 2">
            <a:extLst>
              <a:ext uri="{FF2B5EF4-FFF2-40B4-BE49-F238E27FC236}">
                <a16:creationId xmlns:a16="http://schemas.microsoft.com/office/drawing/2014/main" id="{ADB8CD29-5EC0-EA46-B52D-EC248F34E63E}"/>
              </a:ext>
            </a:extLst>
          </p:cNvPr>
          <p:cNvSpPr>
            <a:spLocks noGrp="1"/>
          </p:cNvSpPr>
          <p:nvPr>
            <p:ph idx="1"/>
          </p:nvPr>
        </p:nvSpPr>
        <p:spPr/>
        <p:txBody>
          <a:bodyPr>
            <a:normAutofit/>
          </a:bodyPr>
          <a:lstStyle/>
          <a:p>
            <a:pPr marL="0" indent="0" algn="ctr">
              <a:buNone/>
            </a:pPr>
            <a:r>
              <a:rPr lang="en-GB" sz="5400" dirty="0"/>
              <a:t>Thanks</a:t>
            </a:r>
          </a:p>
          <a:p>
            <a:pPr marL="0" indent="0" algn="ctr">
              <a:buNone/>
            </a:pPr>
            <a:endParaRPr lang="en-GB" sz="5400" dirty="0"/>
          </a:p>
          <a:p>
            <a:pPr marL="0" indent="0" algn="ctr">
              <a:buNone/>
            </a:pPr>
            <a:endParaRPr lang="en-GB" dirty="0"/>
          </a:p>
        </p:txBody>
      </p:sp>
    </p:spTree>
    <p:extLst>
      <p:ext uri="{BB962C8B-B14F-4D97-AF65-F5344CB8AC3E}">
        <p14:creationId xmlns:p14="http://schemas.microsoft.com/office/powerpoint/2010/main" val="95244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46C12-19E1-7942-B03B-DC325DC030AA}"/>
              </a:ext>
            </a:extLst>
          </p:cNvPr>
          <p:cNvSpPr>
            <a:spLocks noGrp="1"/>
          </p:cNvSpPr>
          <p:nvPr>
            <p:ph type="title"/>
          </p:nvPr>
        </p:nvSpPr>
        <p:spPr/>
        <p:txBody>
          <a:bodyPr/>
          <a:lstStyle/>
          <a:p>
            <a:endParaRPr lang="en-GB" dirty="0"/>
          </a:p>
        </p:txBody>
      </p:sp>
      <p:sp>
        <p:nvSpPr>
          <p:cNvPr id="3" name="Marcador de contenido 2">
            <a:extLst>
              <a:ext uri="{FF2B5EF4-FFF2-40B4-BE49-F238E27FC236}">
                <a16:creationId xmlns:a16="http://schemas.microsoft.com/office/drawing/2014/main" id="{74D7DFF8-5A3F-434F-94B3-35648D21F7E3}"/>
              </a:ext>
            </a:extLst>
          </p:cNvPr>
          <p:cNvSpPr>
            <a:spLocks noGrp="1"/>
          </p:cNvSpPr>
          <p:nvPr>
            <p:ph idx="1"/>
          </p:nvPr>
        </p:nvSpPr>
        <p:spPr/>
        <p:txBody>
          <a:bodyPr/>
          <a:lstStyle/>
          <a:p>
            <a:r>
              <a:rPr lang="en-GB" dirty="0"/>
              <a:t>Both aspects are of course interlinked. As a matter of fact, I will go to the second one (SGP freezing) through the first one (fiscal stimulus), as a way to give some systematic to my presentation.</a:t>
            </a:r>
          </a:p>
        </p:txBody>
      </p:sp>
    </p:spTree>
    <p:extLst>
      <p:ext uri="{BB962C8B-B14F-4D97-AF65-F5344CB8AC3E}">
        <p14:creationId xmlns:p14="http://schemas.microsoft.com/office/powerpoint/2010/main" val="260321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828F3-0BE0-F94A-ABB3-2384DD00CC91}"/>
              </a:ext>
            </a:extLst>
          </p:cNvPr>
          <p:cNvSpPr>
            <a:spLocks noGrp="1"/>
          </p:cNvSpPr>
          <p:nvPr>
            <p:ph type="title"/>
          </p:nvPr>
        </p:nvSpPr>
        <p:spPr/>
        <p:txBody>
          <a:bodyPr/>
          <a:lstStyle/>
          <a:p>
            <a:r>
              <a:rPr lang="en-GB" dirty="0"/>
              <a:t>We know about the first one, but let us remember a couple of basic points</a:t>
            </a:r>
          </a:p>
        </p:txBody>
      </p:sp>
      <p:pic>
        <p:nvPicPr>
          <p:cNvPr id="7" name="Marcador de contenido 6">
            <a:extLst>
              <a:ext uri="{FF2B5EF4-FFF2-40B4-BE49-F238E27FC236}">
                <a16:creationId xmlns:a16="http://schemas.microsoft.com/office/drawing/2014/main" id="{739A7910-29D1-CC46-B04D-DFDD45CD8601}"/>
              </a:ext>
            </a:extLst>
          </p:cNvPr>
          <p:cNvPicPr>
            <a:picLocks noGrp="1" noChangeAspect="1"/>
          </p:cNvPicPr>
          <p:nvPr>
            <p:ph idx="1"/>
          </p:nvPr>
        </p:nvPicPr>
        <p:blipFill>
          <a:blip r:embed="rId2"/>
          <a:stretch>
            <a:fillRect/>
          </a:stretch>
        </p:blipFill>
        <p:spPr>
          <a:xfrm>
            <a:off x="3258207" y="1825625"/>
            <a:ext cx="5559971" cy="4351338"/>
          </a:xfrm>
          <a:prstGeom prst="rect">
            <a:avLst/>
          </a:prstGeom>
        </p:spPr>
      </p:pic>
    </p:spTree>
    <p:extLst>
      <p:ext uri="{BB962C8B-B14F-4D97-AF65-F5344CB8AC3E}">
        <p14:creationId xmlns:p14="http://schemas.microsoft.com/office/powerpoint/2010/main" val="1484707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F91B4-9E52-F64B-B0F0-1435407E84F6}"/>
              </a:ext>
            </a:extLst>
          </p:cNvPr>
          <p:cNvSpPr>
            <a:spLocks noGrp="1"/>
          </p:cNvSpPr>
          <p:nvPr>
            <p:ph type="title"/>
          </p:nvPr>
        </p:nvSpPr>
        <p:spPr/>
        <p:txBody>
          <a:bodyPr/>
          <a:lstStyle/>
          <a:p>
            <a:r>
              <a:rPr lang="en-GB" dirty="0"/>
              <a:t>As regards the second one (freezing), the Commission proposed to freeze the SGP here:</a:t>
            </a:r>
          </a:p>
        </p:txBody>
      </p:sp>
      <p:pic>
        <p:nvPicPr>
          <p:cNvPr id="4" name="Marcador de contenido 3">
            <a:extLst>
              <a:ext uri="{FF2B5EF4-FFF2-40B4-BE49-F238E27FC236}">
                <a16:creationId xmlns:a16="http://schemas.microsoft.com/office/drawing/2014/main" id="{1718FF59-F4F5-3043-B98E-89AA9D0BF062}"/>
              </a:ext>
            </a:extLst>
          </p:cNvPr>
          <p:cNvPicPr>
            <a:picLocks noGrp="1" noChangeAspect="1"/>
          </p:cNvPicPr>
          <p:nvPr>
            <p:ph idx="1"/>
          </p:nvPr>
        </p:nvPicPr>
        <p:blipFill>
          <a:blip r:embed="rId2"/>
          <a:stretch>
            <a:fillRect/>
          </a:stretch>
        </p:blipFill>
        <p:spPr>
          <a:xfrm>
            <a:off x="2989828" y="1825625"/>
            <a:ext cx="6212344" cy="4351338"/>
          </a:xfrm>
          <a:prstGeom prst="rect">
            <a:avLst/>
          </a:prstGeom>
        </p:spPr>
      </p:pic>
    </p:spTree>
    <p:extLst>
      <p:ext uri="{BB962C8B-B14F-4D97-AF65-F5344CB8AC3E}">
        <p14:creationId xmlns:p14="http://schemas.microsoft.com/office/powerpoint/2010/main" val="135393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591952-0B48-9D45-8A32-A2AC3EAAE0F3}"/>
              </a:ext>
            </a:extLst>
          </p:cNvPr>
          <p:cNvSpPr>
            <a:spLocks noGrp="1"/>
          </p:cNvSpPr>
          <p:nvPr>
            <p:ph type="title"/>
          </p:nvPr>
        </p:nvSpPr>
        <p:spPr/>
        <p:txBody>
          <a:bodyPr/>
          <a:lstStyle/>
          <a:p>
            <a:r>
              <a:rPr lang="en-GB" dirty="0"/>
              <a:t>Which, in turn, the ECOFIN endorsed, here:</a:t>
            </a:r>
          </a:p>
        </p:txBody>
      </p:sp>
      <p:pic>
        <p:nvPicPr>
          <p:cNvPr id="4" name="Marcador de contenido 3">
            <a:extLst>
              <a:ext uri="{FF2B5EF4-FFF2-40B4-BE49-F238E27FC236}">
                <a16:creationId xmlns:a16="http://schemas.microsoft.com/office/drawing/2014/main" id="{288E4994-4ED6-0746-9B2E-9E1F716511F3}"/>
              </a:ext>
            </a:extLst>
          </p:cNvPr>
          <p:cNvPicPr>
            <a:picLocks noGrp="1" noChangeAspect="1"/>
          </p:cNvPicPr>
          <p:nvPr>
            <p:ph idx="1"/>
          </p:nvPr>
        </p:nvPicPr>
        <p:blipFill>
          <a:blip r:embed="rId2"/>
          <a:stretch>
            <a:fillRect/>
          </a:stretch>
        </p:blipFill>
        <p:spPr>
          <a:xfrm>
            <a:off x="649013" y="1585782"/>
            <a:ext cx="10515600" cy="1493749"/>
          </a:xfrm>
          <a:prstGeom prst="rect">
            <a:avLst/>
          </a:prstGeom>
        </p:spPr>
      </p:pic>
      <p:pic>
        <p:nvPicPr>
          <p:cNvPr id="5" name="Imagen 4">
            <a:extLst>
              <a:ext uri="{FF2B5EF4-FFF2-40B4-BE49-F238E27FC236}">
                <a16:creationId xmlns:a16="http://schemas.microsoft.com/office/drawing/2014/main" id="{7BDBBBCF-B6D3-6445-943B-0FCECB9B06D9}"/>
              </a:ext>
            </a:extLst>
          </p:cNvPr>
          <p:cNvPicPr>
            <a:picLocks noChangeAspect="1"/>
          </p:cNvPicPr>
          <p:nvPr/>
        </p:nvPicPr>
        <p:blipFill>
          <a:blip r:embed="rId3"/>
          <a:stretch>
            <a:fillRect/>
          </a:stretch>
        </p:blipFill>
        <p:spPr>
          <a:xfrm>
            <a:off x="515006" y="3805140"/>
            <a:ext cx="12192000" cy="990096"/>
          </a:xfrm>
          <a:prstGeom prst="rect">
            <a:avLst/>
          </a:prstGeom>
        </p:spPr>
      </p:pic>
    </p:spTree>
    <p:extLst>
      <p:ext uri="{BB962C8B-B14F-4D97-AF65-F5344CB8AC3E}">
        <p14:creationId xmlns:p14="http://schemas.microsoft.com/office/powerpoint/2010/main" val="18009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3D8F0C-5F76-104C-9A93-393C05164623}"/>
              </a:ext>
            </a:extLst>
          </p:cNvPr>
          <p:cNvSpPr>
            <a:spLocks noGrp="1"/>
          </p:cNvSpPr>
          <p:nvPr>
            <p:ph type="title"/>
          </p:nvPr>
        </p:nvSpPr>
        <p:spPr>
          <a:xfrm>
            <a:off x="838200" y="231228"/>
            <a:ext cx="10515600" cy="2049517"/>
          </a:xfrm>
        </p:spPr>
        <p:txBody>
          <a:bodyPr>
            <a:normAutofit/>
          </a:bodyPr>
          <a:lstStyle/>
          <a:p>
            <a:r>
              <a:rPr lang="en-GB" sz="3200" dirty="0"/>
              <a:t>The “bridge” between the stimulus package and the freezing of the SGP is given in article 10 of regulation 2021/241 “establishing the Recovery and Resilience Facility”</a:t>
            </a:r>
          </a:p>
        </p:txBody>
      </p:sp>
      <p:pic>
        <p:nvPicPr>
          <p:cNvPr id="7" name="Marcador de contenido 6">
            <a:extLst>
              <a:ext uri="{FF2B5EF4-FFF2-40B4-BE49-F238E27FC236}">
                <a16:creationId xmlns:a16="http://schemas.microsoft.com/office/drawing/2014/main" id="{6F38BB82-2E90-ED4D-96C8-CDB011F00EA5}"/>
              </a:ext>
            </a:extLst>
          </p:cNvPr>
          <p:cNvPicPr>
            <a:picLocks noGrp="1" noChangeAspect="1"/>
          </p:cNvPicPr>
          <p:nvPr>
            <p:ph idx="1"/>
          </p:nvPr>
        </p:nvPicPr>
        <p:blipFill>
          <a:blip r:embed="rId2"/>
          <a:stretch>
            <a:fillRect/>
          </a:stretch>
        </p:blipFill>
        <p:spPr>
          <a:xfrm>
            <a:off x="932793" y="1875744"/>
            <a:ext cx="10515600" cy="2380258"/>
          </a:xfrm>
          <a:prstGeom prst="rect">
            <a:avLst/>
          </a:prstGeom>
        </p:spPr>
      </p:pic>
    </p:spTree>
    <p:extLst>
      <p:ext uri="{BB962C8B-B14F-4D97-AF65-F5344CB8AC3E}">
        <p14:creationId xmlns:p14="http://schemas.microsoft.com/office/powerpoint/2010/main" val="139020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1367C-C5A9-F14B-BD8F-B74DF47E1FE6}"/>
              </a:ext>
            </a:extLst>
          </p:cNvPr>
          <p:cNvSpPr>
            <a:spLocks noGrp="1"/>
          </p:cNvSpPr>
          <p:nvPr>
            <p:ph type="title"/>
          </p:nvPr>
        </p:nvSpPr>
        <p:spPr>
          <a:xfrm>
            <a:off x="838200" y="365125"/>
            <a:ext cx="10515600" cy="2651344"/>
          </a:xfrm>
        </p:spPr>
        <p:txBody>
          <a:bodyPr>
            <a:normAutofit fontScale="90000"/>
          </a:bodyPr>
          <a:lstStyle/>
          <a:p>
            <a:r>
              <a:rPr lang="en-GB" dirty="0"/>
              <a:t>As has been seen, the Council has determined the existence of an exception, so therefore both commitments and payments could not be suspended at least for the reason of a Member State incurring in an excessive deficit</a:t>
            </a:r>
          </a:p>
        </p:txBody>
      </p:sp>
      <p:sp>
        <p:nvSpPr>
          <p:cNvPr id="3" name="Marcador de contenido 2">
            <a:extLst>
              <a:ext uri="{FF2B5EF4-FFF2-40B4-BE49-F238E27FC236}">
                <a16:creationId xmlns:a16="http://schemas.microsoft.com/office/drawing/2014/main" id="{CE143064-6559-B749-8584-C578421282C9}"/>
              </a:ext>
            </a:extLst>
          </p:cNvPr>
          <p:cNvSpPr>
            <a:spLocks noGrp="1"/>
          </p:cNvSpPr>
          <p:nvPr>
            <p:ph idx="1"/>
          </p:nvPr>
        </p:nvSpPr>
        <p:spPr>
          <a:xfrm>
            <a:off x="838200" y="3331779"/>
            <a:ext cx="10515600" cy="2845183"/>
          </a:xfrm>
        </p:spPr>
        <p:txBody>
          <a:bodyPr/>
          <a:lstStyle/>
          <a:p>
            <a:endParaRPr lang="en-GB" dirty="0"/>
          </a:p>
        </p:txBody>
      </p:sp>
    </p:spTree>
    <p:extLst>
      <p:ext uri="{BB962C8B-B14F-4D97-AF65-F5344CB8AC3E}">
        <p14:creationId xmlns:p14="http://schemas.microsoft.com/office/powerpoint/2010/main" val="188998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6B560EA4-C601-8E4B-A4E8-903DD1B9394E}"/>
              </a:ext>
            </a:extLst>
          </p:cNvPr>
          <p:cNvGraphicFramePr>
            <a:graphicFrameLocks noGrp="1"/>
          </p:cNvGraphicFramePr>
          <p:nvPr>
            <p:ph idx="4294967295"/>
            <p:extLst>
              <p:ext uri="{D42A27DB-BD31-4B8C-83A1-F6EECF244321}">
                <p14:modId xmlns:p14="http://schemas.microsoft.com/office/powerpoint/2010/main" val="4211109121"/>
              </p:ext>
            </p:extLst>
          </p:nvPr>
        </p:nvGraphicFramePr>
        <p:xfrm>
          <a:off x="2028497" y="409904"/>
          <a:ext cx="7020912" cy="6201091"/>
        </p:xfrm>
        <a:graphic>
          <a:graphicData uri="http://schemas.openxmlformats.org/drawingml/2006/table">
            <a:tbl>
              <a:tblPr>
                <a:tableStyleId>{5C22544A-7EE6-4342-B048-85BDC9FD1C3A}</a:tableStyleId>
              </a:tblPr>
              <a:tblGrid>
                <a:gridCol w="1207950">
                  <a:extLst>
                    <a:ext uri="{9D8B030D-6E8A-4147-A177-3AD203B41FA5}">
                      <a16:colId xmlns:a16="http://schemas.microsoft.com/office/drawing/2014/main" val="3565022250"/>
                    </a:ext>
                  </a:extLst>
                </a:gridCol>
                <a:gridCol w="2295565">
                  <a:extLst>
                    <a:ext uri="{9D8B030D-6E8A-4147-A177-3AD203B41FA5}">
                      <a16:colId xmlns:a16="http://schemas.microsoft.com/office/drawing/2014/main" val="888984821"/>
                    </a:ext>
                  </a:extLst>
                </a:gridCol>
                <a:gridCol w="3517397">
                  <a:extLst>
                    <a:ext uri="{9D8B030D-6E8A-4147-A177-3AD203B41FA5}">
                      <a16:colId xmlns:a16="http://schemas.microsoft.com/office/drawing/2014/main" val="1737507360"/>
                    </a:ext>
                  </a:extLst>
                </a:gridCol>
              </a:tblGrid>
              <a:tr h="787710">
                <a:tc>
                  <a:txBody>
                    <a:bodyPr/>
                    <a:lstStyle/>
                    <a:p>
                      <a:pPr algn="l" fontAlgn="ctr"/>
                      <a:r>
                        <a:rPr lang="es-ES" sz="1200" u="none" strike="noStrike" dirty="0" err="1">
                          <a:solidFill>
                            <a:srgbClr val="FF0000"/>
                          </a:solidFill>
                          <a:effectLst/>
                        </a:rPr>
                        <a:t>Member</a:t>
                      </a:r>
                      <a:r>
                        <a:rPr lang="es-ES" sz="1200" u="none" strike="noStrike" dirty="0">
                          <a:solidFill>
                            <a:srgbClr val="FF0000"/>
                          </a:solidFill>
                          <a:effectLst/>
                        </a:rPr>
                        <a:t> </a:t>
                      </a:r>
                      <a:r>
                        <a:rPr lang="es-ES" sz="1200" u="none" strike="noStrike" dirty="0" err="1">
                          <a:solidFill>
                            <a:srgbClr val="FF0000"/>
                          </a:solidFill>
                          <a:effectLst/>
                        </a:rPr>
                        <a:t>State</a:t>
                      </a:r>
                      <a:endParaRPr lang="es-ES" sz="1200" b="0" i="0" u="none" strike="noStrike" dirty="0">
                        <a:solidFill>
                          <a:srgbClr val="FF0000"/>
                        </a:solidFill>
                        <a:effectLst/>
                        <a:latin typeface="Calibri" panose="020F0502020204030204" pitchFamily="34" charset="0"/>
                      </a:endParaRPr>
                    </a:p>
                  </a:txBody>
                  <a:tcPr marL="5541" marR="5541" marT="5541" marB="0" anchor="ctr"/>
                </a:tc>
                <a:tc>
                  <a:txBody>
                    <a:bodyPr/>
                    <a:lstStyle/>
                    <a:p>
                      <a:pPr algn="l" fontAlgn="ctr"/>
                      <a:r>
                        <a:rPr lang="en-US" sz="1200" u="none" strike="noStrike" dirty="0">
                          <a:solidFill>
                            <a:srgbClr val="FF0000"/>
                          </a:solidFill>
                          <a:effectLst/>
                        </a:rPr>
                        <a:t>Government Deficit 2020 (planned by Com)</a:t>
                      </a:r>
                      <a:endParaRPr lang="es-ES" sz="1200" b="0" i="0" u="none" strike="noStrike" dirty="0">
                        <a:solidFill>
                          <a:srgbClr val="FF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err="1">
                          <a:solidFill>
                            <a:srgbClr val="FF0000"/>
                          </a:solidFill>
                          <a:effectLst/>
                        </a:rPr>
                        <a:t>Situation</a:t>
                      </a:r>
                      <a:endParaRPr lang="es-ES" sz="1200" b="0" i="0" u="none" strike="noStrike" dirty="0">
                        <a:solidFill>
                          <a:srgbClr val="FF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2746808098"/>
                  </a:ext>
                </a:extLst>
              </a:tr>
              <a:tr h="195877">
                <a:tc>
                  <a:txBody>
                    <a:bodyPr/>
                    <a:lstStyle/>
                    <a:p>
                      <a:pPr algn="l" fontAlgn="ctr"/>
                      <a:r>
                        <a:rPr lang="es-ES" sz="1200" u="none" strike="noStrike" dirty="0" err="1">
                          <a:effectLst/>
                        </a:rPr>
                        <a:t>Italy</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11,10%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1666277770"/>
                  </a:ext>
                </a:extLst>
              </a:tr>
              <a:tr h="195877">
                <a:tc>
                  <a:txBody>
                    <a:bodyPr/>
                    <a:lstStyle/>
                    <a:p>
                      <a:pPr algn="l" fontAlgn="ctr"/>
                      <a:r>
                        <a:rPr lang="es-ES" sz="1200" u="none" strike="noStrike">
                          <a:solidFill>
                            <a:srgbClr val="C00000"/>
                          </a:solidFill>
                          <a:effectLst/>
                        </a:rPr>
                        <a:t>UK</a:t>
                      </a:r>
                      <a:endParaRPr lang="es-ES" sz="1200" b="0" i="0" u="none" strike="noStrike">
                        <a:solidFill>
                          <a:srgbClr val="C00000"/>
                        </a:solidFill>
                        <a:effectLst/>
                        <a:latin typeface="Calibri" panose="020F0502020204030204" pitchFamily="34" charset="0"/>
                      </a:endParaRPr>
                    </a:p>
                  </a:txBody>
                  <a:tcPr marL="5541" marR="5541" marT="5541" marB="0" anchor="ctr"/>
                </a:tc>
                <a:tc>
                  <a:txBody>
                    <a:bodyPr/>
                    <a:lstStyle/>
                    <a:p>
                      <a:pPr algn="r" fontAlgn="ctr"/>
                      <a:r>
                        <a:rPr lang="es-ES" sz="1200" u="none" strike="noStrike">
                          <a:solidFill>
                            <a:srgbClr val="C00000"/>
                          </a:solidFill>
                          <a:effectLst/>
                        </a:rPr>
                        <a:t>10,70%</a:t>
                      </a:r>
                      <a:endParaRPr lang="es-ES" sz="1200" b="0" i="0" u="none" strike="noStrike">
                        <a:solidFill>
                          <a:srgbClr val="C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solidFill>
                            <a:srgbClr val="C00000"/>
                          </a:solidFill>
                          <a:effectLst/>
                        </a:rPr>
                        <a:t>(ED)-(</a:t>
                      </a:r>
                      <a:r>
                        <a:rPr lang="es-ES" sz="1200" u="none" strike="noStrike" dirty="0" err="1">
                          <a:solidFill>
                            <a:srgbClr val="C00000"/>
                          </a:solidFill>
                          <a:effectLst/>
                        </a:rPr>
                        <a:t>exception</a:t>
                      </a:r>
                      <a:r>
                        <a:rPr lang="es-ES" sz="1200" u="none" strike="noStrike" dirty="0">
                          <a:solidFill>
                            <a:srgbClr val="C00000"/>
                          </a:solidFill>
                          <a:effectLst/>
                        </a:rPr>
                        <a:t>)</a:t>
                      </a:r>
                      <a:endParaRPr lang="es-ES" sz="1200" b="0" i="0" u="none" strike="noStrike" dirty="0">
                        <a:solidFill>
                          <a:srgbClr val="C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2031614588"/>
                  </a:ext>
                </a:extLst>
              </a:tr>
              <a:tr h="195877">
                <a:tc>
                  <a:txBody>
                    <a:bodyPr/>
                    <a:lstStyle/>
                    <a:p>
                      <a:pPr algn="l" fontAlgn="ctr"/>
                      <a:r>
                        <a:rPr lang="es-ES" sz="1200" u="none" strike="noStrike" dirty="0" err="1">
                          <a:effectLst/>
                        </a:rPr>
                        <a:t>Spain</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10,30%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947124134"/>
                  </a:ext>
                </a:extLst>
              </a:tr>
              <a:tr h="195877">
                <a:tc>
                  <a:txBody>
                    <a:bodyPr/>
                    <a:lstStyle/>
                    <a:p>
                      <a:pPr algn="just" fontAlgn="ctr"/>
                      <a:r>
                        <a:rPr lang="es-ES" sz="1200" u="none" strike="noStrike" dirty="0">
                          <a:effectLst/>
                        </a:rPr>
                        <a:t>Estonia</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10,10%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just"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2155940446"/>
                  </a:ext>
                </a:extLst>
              </a:tr>
              <a:tr h="195877">
                <a:tc>
                  <a:txBody>
                    <a:bodyPr/>
                    <a:lstStyle/>
                    <a:p>
                      <a:pPr algn="just" fontAlgn="ctr"/>
                      <a:r>
                        <a:rPr lang="es-ES" sz="1200" u="none" strike="noStrike" dirty="0">
                          <a:effectLst/>
                        </a:rPr>
                        <a:t>France</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9,90%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just"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644660331"/>
                  </a:ext>
                </a:extLst>
              </a:tr>
              <a:tr h="195877">
                <a:tc>
                  <a:txBody>
                    <a:bodyPr/>
                    <a:lstStyle/>
                    <a:p>
                      <a:pPr algn="l" fontAlgn="ctr"/>
                      <a:r>
                        <a:rPr lang="es-ES" sz="1200" u="none" strike="noStrike" dirty="0" err="1">
                          <a:effectLst/>
                        </a:rPr>
                        <a:t>Poland</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9,50%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1095558169"/>
                  </a:ext>
                </a:extLst>
              </a:tr>
              <a:tr h="195877">
                <a:tc>
                  <a:txBody>
                    <a:bodyPr/>
                    <a:lstStyle/>
                    <a:p>
                      <a:pPr algn="l" fontAlgn="ctr"/>
                      <a:r>
                        <a:rPr lang="es-ES" sz="1200" u="none" strike="noStrike" dirty="0" err="1">
                          <a:effectLst/>
                        </a:rPr>
                        <a:t>Slovakia</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8,50%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4086059945"/>
                  </a:ext>
                </a:extLst>
              </a:tr>
              <a:tr h="195877">
                <a:tc>
                  <a:txBody>
                    <a:bodyPr/>
                    <a:lstStyle/>
                    <a:p>
                      <a:pPr algn="l" fontAlgn="ctr"/>
                      <a:r>
                        <a:rPr lang="es-ES" sz="1200" u="none" strike="noStrike" dirty="0">
                          <a:effectLst/>
                        </a:rPr>
                        <a:t>Austria</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8%</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3196030250"/>
                  </a:ext>
                </a:extLst>
              </a:tr>
              <a:tr h="195877">
                <a:tc>
                  <a:txBody>
                    <a:bodyPr/>
                    <a:lstStyle/>
                    <a:p>
                      <a:pPr algn="just" fontAlgn="ctr"/>
                      <a:r>
                        <a:rPr lang="es-ES" sz="1200" u="none" strike="noStrike" dirty="0" err="1">
                          <a:effectLst/>
                        </a:rPr>
                        <a:t>Denmark</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8%</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just"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3004670662"/>
                  </a:ext>
                </a:extLst>
              </a:tr>
              <a:tr h="195877">
                <a:tc>
                  <a:txBody>
                    <a:bodyPr/>
                    <a:lstStyle/>
                    <a:p>
                      <a:pPr algn="l" fontAlgn="ctr"/>
                      <a:r>
                        <a:rPr lang="es-ES" sz="1200" u="none" strike="noStrike" dirty="0" err="1">
                          <a:effectLst/>
                        </a:rPr>
                        <a:t>Belgium</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7,50%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3810191138"/>
                  </a:ext>
                </a:extLst>
              </a:tr>
              <a:tr h="195877">
                <a:tc>
                  <a:txBody>
                    <a:bodyPr/>
                    <a:lstStyle/>
                    <a:p>
                      <a:pPr algn="l" fontAlgn="ctr"/>
                      <a:r>
                        <a:rPr lang="es-ES" sz="1200" u="none" strike="noStrike" dirty="0" err="1">
                          <a:effectLst/>
                        </a:rPr>
                        <a:t>Latvia</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7,30%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3852839450"/>
                  </a:ext>
                </a:extLst>
              </a:tr>
              <a:tr h="195877">
                <a:tc>
                  <a:txBody>
                    <a:bodyPr/>
                    <a:lstStyle/>
                    <a:p>
                      <a:pPr algn="just" fontAlgn="ctr"/>
                      <a:r>
                        <a:rPr lang="es-ES" sz="1200" u="none" strike="noStrike" dirty="0" err="1">
                          <a:effectLst/>
                        </a:rPr>
                        <a:t>Finland</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7,20%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just"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3701697878"/>
                  </a:ext>
                </a:extLst>
              </a:tr>
              <a:tr h="195877">
                <a:tc>
                  <a:txBody>
                    <a:bodyPr/>
                    <a:lstStyle/>
                    <a:p>
                      <a:pPr algn="l" fontAlgn="ctr"/>
                      <a:r>
                        <a:rPr lang="es-ES" sz="1200" u="none" strike="noStrike" dirty="0" err="1">
                          <a:effectLst/>
                        </a:rPr>
                        <a:t>Slovenia</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7,20%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3958218561"/>
                  </a:ext>
                </a:extLst>
              </a:tr>
              <a:tr h="195877">
                <a:tc>
                  <a:txBody>
                    <a:bodyPr/>
                    <a:lstStyle/>
                    <a:p>
                      <a:pPr algn="just" fontAlgn="ctr"/>
                      <a:r>
                        <a:rPr lang="es-ES" sz="1200" u="none" strike="noStrike">
                          <a:effectLst/>
                        </a:rPr>
                        <a:t>Germany</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7%</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just"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1198808142"/>
                  </a:ext>
                </a:extLst>
              </a:tr>
              <a:tr h="195877">
                <a:tc>
                  <a:txBody>
                    <a:bodyPr/>
                    <a:lstStyle/>
                    <a:p>
                      <a:pPr algn="l" fontAlgn="ctr"/>
                      <a:r>
                        <a:rPr lang="es-ES" sz="1200" u="none" strike="noStrike" dirty="0" err="1">
                          <a:effectLst/>
                        </a:rPr>
                        <a:t>Lithuania</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6,90%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1626801029"/>
                  </a:ext>
                </a:extLst>
              </a:tr>
              <a:tr h="195877">
                <a:tc>
                  <a:txBody>
                    <a:bodyPr/>
                    <a:lstStyle/>
                    <a:p>
                      <a:pPr algn="l" fontAlgn="ctr"/>
                      <a:r>
                        <a:rPr lang="es-ES" sz="1200" u="none" strike="noStrike" dirty="0" err="1">
                          <a:effectLst/>
                        </a:rPr>
                        <a:t>Croatia</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6,80%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4007312900"/>
                  </a:ext>
                </a:extLst>
              </a:tr>
              <a:tr h="195877">
                <a:tc>
                  <a:txBody>
                    <a:bodyPr/>
                    <a:lstStyle/>
                    <a:p>
                      <a:pPr algn="l" fontAlgn="ctr"/>
                      <a:r>
                        <a:rPr lang="es-ES" sz="1200" u="none" strike="noStrike" dirty="0">
                          <a:effectLst/>
                        </a:rPr>
                        <a:t>Malta</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6,70%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3440765252"/>
                  </a:ext>
                </a:extLst>
              </a:tr>
              <a:tr h="195877">
                <a:tc>
                  <a:txBody>
                    <a:bodyPr/>
                    <a:lstStyle/>
                    <a:p>
                      <a:pPr algn="l" fontAlgn="ctr"/>
                      <a:r>
                        <a:rPr lang="es-ES" sz="1200" u="none" strike="noStrike" dirty="0">
                          <a:effectLst/>
                        </a:rPr>
                        <a:t>Portugal</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6,50%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820727295"/>
                  </a:ext>
                </a:extLst>
              </a:tr>
              <a:tr h="195877">
                <a:tc>
                  <a:txBody>
                    <a:bodyPr/>
                    <a:lstStyle/>
                    <a:p>
                      <a:pPr algn="just" fontAlgn="ctr"/>
                      <a:r>
                        <a:rPr lang="es-ES" sz="1200" u="none" strike="noStrike">
                          <a:effectLst/>
                        </a:rPr>
                        <a:t>Greece</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6,40%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just"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2909255808"/>
                  </a:ext>
                </a:extLst>
              </a:tr>
              <a:tr h="195877">
                <a:tc>
                  <a:txBody>
                    <a:bodyPr/>
                    <a:lstStyle/>
                    <a:p>
                      <a:pPr algn="l" fontAlgn="ctr"/>
                      <a:r>
                        <a:rPr lang="es-ES" sz="1200" u="none" strike="noStrike">
                          <a:effectLst/>
                        </a:rPr>
                        <a:t>Holland</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6,30%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2285767839"/>
                  </a:ext>
                </a:extLst>
              </a:tr>
              <a:tr h="195877">
                <a:tc>
                  <a:txBody>
                    <a:bodyPr/>
                    <a:lstStyle/>
                    <a:p>
                      <a:pPr algn="just" fontAlgn="ctr"/>
                      <a:r>
                        <a:rPr lang="es-ES" sz="1200" u="none" strike="noStrike">
                          <a:effectLst/>
                        </a:rPr>
                        <a:t>Ireland</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5,60%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just"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1301675905"/>
                  </a:ext>
                </a:extLst>
              </a:tr>
              <a:tr h="195877">
                <a:tc>
                  <a:txBody>
                    <a:bodyPr/>
                    <a:lstStyle/>
                    <a:p>
                      <a:pPr algn="l" fontAlgn="ctr"/>
                      <a:r>
                        <a:rPr lang="es-ES" sz="1200" u="none" strike="noStrike" dirty="0" err="1">
                          <a:effectLst/>
                        </a:rPr>
                        <a:t>Sweden</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5,60%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3436903731"/>
                  </a:ext>
                </a:extLst>
              </a:tr>
              <a:tr h="195877">
                <a:tc>
                  <a:txBody>
                    <a:bodyPr/>
                    <a:lstStyle/>
                    <a:p>
                      <a:pPr algn="just" fontAlgn="ctr"/>
                      <a:r>
                        <a:rPr lang="es-ES" sz="1200" u="none" strike="noStrike" dirty="0" err="1">
                          <a:effectLst/>
                        </a:rPr>
                        <a:t>Hungary</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5,20%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just"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1822993607"/>
                  </a:ext>
                </a:extLst>
              </a:tr>
              <a:tr h="195877">
                <a:tc>
                  <a:txBody>
                    <a:bodyPr/>
                    <a:lstStyle/>
                    <a:p>
                      <a:pPr algn="l" fontAlgn="ctr"/>
                      <a:r>
                        <a:rPr lang="es-ES" sz="1200" u="none" strike="noStrike" dirty="0" err="1">
                          <a:effectLst/>
                        </a:rPr>
                        <a:t>Czechia</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5,10%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533262034"/>
                  </a:ext>
                </a:extLst>
              </a:tr>
              <a:tr h="320579">
                <a:tc>
                  <a:txBody>
                    <a:bodyPr/>
                    <a:lstStyle/>
                    <a:p>
                      <a:pPr algn="l" fontAlgn="ctr"/>
                      <a:r>
                        <a:rPr lang="es-ES" sz="1200" u="none" strike="noStrike" dirty="0" err="1">
                          <a:effectLst/>
                        </a:rPr>
                        <a:t>Luxembourg</a:t>
                      </a:r>
                      <a:endParaRPr lang="es-ES" sz="1200" b="0" i="0" u="none" strike="noStrike" dirty="0">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4,80%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2095743492"/>
                  </a:ext>
                </a:extLst>
              </a:tr>
              <a:tr h="195877">
                <a:tc>
                  <a:txBody>
                    <a:bodyPr/>
                    <a:lstStyle/>
                    <a:p>
                      <a:pPr algn="l" fontAlgn="ctr"/>
                      <a:r>
                        <a:rPr lang="es-ES" sz="1200" u="none" strike="noStrike">
                          <a:effectLst/>
                        </a:rPr>
                        <a:t>Cyprus</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4,30%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3364456553"/>
                  </a:ext>
                </a:extLst>
              </a:tr>
              <a:tr h="195877">
                <a:tc>
                  <a:txBody>
                    <a:bodyPr/>
                    <a:lstStyle/>
                    <a:p>
                      <a:pPr algn="l" fontAlgn="ctr"/>
                      <a:r>
                        <a:rPr lang="es-ES" sz="1200" u="none" strike="noStrike">
                          <a:effectLst/>
                        </a:rPr>
                        <a:t>Bulgaria</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r" fontAlgn="ctr"/>
                      <a:r>
                        <a:rPr lang="es-ES" sz="1200" u="none" strike="noStrike">
                          <a:effectLst/>
                        </a:rPr>
                        <a:t>3,10%</a:t>
                      </a:r>
                      <a:endParaRPr lang="es-ES" sz="1200" b="0" i="0" u="none" strike="noStrike">
                        <a:solidFill>
                          <a:srgbClr val="000000"/>
                        </a:solidFill>
                        <a:effectLst/>
                        <a:latin typeface="Calibri" panose="020F0502020204030204" pitchFamily="34" charset="0"/>
                      </a:endParaRPr>
                    </a:p>
                  </a:txBody>
                  <a:tcPr marL="5541" marR="5541" marT="5541" marB="0" anchor="ctr"/>
                </a:tc>
                <a:tc>
                  <a:txBody>
                    <a:bodyPr/>
                    <a:lstStyle/>
                    <a:p>
                      <a:pPr algn="l" fontAlgn="ctr"/>
                      <a:r>
                        <a:rPr lang="es-ES" sz="1200" u="none" strike="noStrike" dirty="0">
                          <a:effectLst/>
                        </a:rPr>
                        <a:t>ED-</a:t>
                      </a:r>
                      <a:r>
                        <a:rPr lang="es-ES" sz="1200" u="none" strike="noStrike" dirty="0" err="1">
                          <a:effectLst/>
                        </a:rPr>
                        <a:t>exception</a:t>
                      </a:r>
                      <a:endParaRPr lang="es-ES" sz="1200" b="0" i="0" u="none" strike="noStrike" dirty="0">
                        <a:solidFill>
                          <a:srgbClr val="000000"/>
                        </a:solidFill>
                        <a:effectLst/>
                        <a:latin typeface="Calibri" panose="020F0502020204030204" pitchFamily="34" charset="0"/>
                      </a:endParaRPr>
                    </a:p>
                  </a:txBody>
                  <a:tcPr marL="5541" marR="5541" marT="5541" marB="0" anchor="ctr"/>
                </a:tc>
                <a:extLst>
                  <a:ext uri="{0D108BD9-81ED-4DB2-BD59-A6C34878D82A}">
                    <a16:rowId xmlns:a16="http://schemas.microsoft.com/office/drawing/2014/main" val="2591795483"/>
                  </a:ext>
                </a:extLst>
              </a:tr>
            </a:tbl>
          </a:graphicData>
        </a:graphic>
      </p:graphicFrame>
    </p:spTree>
    <p:extLst>
      <p:ext uri="{BB962C8B-B14F-4D97-AF65-F5344CB8AC3E}">
        <p14:creationId xmlns:p14="http://schemas.microsoft.com/office/powerpoint/2010/main" val="37728642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1233</Words>
  <Application>Microsoft Macintosh PowerPoint</Application>
  <PresentationFormat>Panorámica</PresentationFormat>
  <Paragraphs>157</Paragraphs>
  <Slides>23</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Arial</vt:lpstr>
      <vt:lpstr>Calibri</vt:lpstr>
      <vt:lpstr>Calibri Light</vt:lpstr>
      <vt:lpstr>Tema de Office</vt:lpstr>
      <vt:lpstr>EU Fiscal Policy in the Midst of the Pandemic or  Should the exception become the rule? </vt:lpstr>
      <vt:lpstr>The EU’s fiscal response to the covid crisis:</vt:lpstr>
      <vt:lpstr>Presentación de PowerPoint</vt:lpstr>
      <vt:lpstr>We know about the first one, but let us remember a couple of basic points</vt:lpstr>
      <vt:lpstr>As regards the second one (freezing), the Commission proposed to freeze the SGP here:</vt:lpstr>
      <vt:lpstr>Which, in turn, the ECOFIN endorsed, here:</vt:lpstr>
      <vt:lpstr>The “bridge” between the stimulus package and the freezing of the SGP is given in article 10 of regulation 2021/241 “establishing the Recovery and Resilience Facility”</vt:lpstr>
      <vt:lpstr>As has been seen, the Council has determined the existence of an exception, so therefore both commitments and payments could not be suspended at least for the reason of a Member State incurring in an excessive deficit</vt:lpstr>
      <vt:lpstr>Presentación de PowerPoint</vt:lpstr>
      <vt:lpstr>Bottom line</vt:lpstr>
      <vt:lpstr>Exceptions</vt:lpstr>
      <vt:lpstr>What are the exceptions?</vt:lpstr>
      <vt:lpstr>Genesis</vt:lpstr>
      <vt:lpstr>Bottom line-criterion:</vt:lpstr>
      <vt:lpstr>Interpretations</vt:lpstr>
      <vt:lpstr>Interpreting the exceptions: 3 steps (EC, 20 March 2020)</vt:lpstr>
      <vt:lpstr>Unclear aspects</vt:lpstr>
      <vt:lpstr>The debate between rules versus discretion re-emerges here again, as regards the “severe…” criterion</vt:lpstr>
      <vt:lpstr>However, it also says that (and this however is an important one)</vt:lpstr>
      <vt:lpstr>Presentación de PowerPoint</vt:lpstr>
      <vt:lpstr>This makes me go to the final point of this talk, the connection between exceptions and problems of credibility</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Fiscal Policy in the Midst of the Pandemic or  Should the exception become the rule? </dc:title>
  <dc:creator>Microsoft Office User</dc:creator>
  <cp:lastModifiedBy>Microsoft Office User</cp:lastModifiedBy>
  <cp:revision>99</cp:revision>
  <dcterms:created xsi:type="dcterms:W3CDTF">2021-03-03T18:41:10Z</dcterms:created>
  <dcterms:modified xsi:type="dcterms:W3CDTF">2021-03-17T17:08:47Z</dcterms:modified>
</cp:coreProperties>
</file>