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theme/theme5.xml" ContentType="application/vnd.openxmlformats-officedocument.theme+xml"/>
  <Override PartName="/ppt/slideLayouts/slideLayout13.xml" ContentType="application/vnd.openxmlformats-officedocument.presentationml.slideLayout+xml"/>
  <Override PartName="/ppt/theme/theme6.xml" ContentType="application/vnd.openxmlformats-officedocument.theme+xml"/>
  <Override PartName="/ppt/slideLayouts/slideLayout14.xml" ContentType="application/vnd.openxmlformats-officedocument.presentationml.slideLayout+xml"/>
  <Override PartName="/ppt/theme/theme7.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 id="2147483670" r:id="rId3"/>
    <p:sldMasterId id="2147483690" r:id="rId4"/>
    <p:sldMasterId id="2147483702" r:id="rId5"/>
    <p:sldMasterId id="2147483706" r:id="rId6"/>
    <p:sldMasterId id="2147483708" r:id="rId7"/>
    <p:sldMasterId id="2147483710" r:id="rId8"/>
  </p:sldMasterIdLst>
  <p:notesMasterIdLst>
    <p:notesMasterId r:id="rId34"/>
  </p:notesMasterIdLst>
  <p:sldIdLst>
    <p:sldId id="256" r:id="rId9"/>
    <p:sldId id="288" r:id="rId10"/>
    <p:sldId id="287" r:id="rId11"/>
    <p:sldId id="290" r:id="rId12"/>
    <p:sldId id="305" r:id="rId13"/>
    <p:sldId id="311" r:id="rId14"/>
    <p:sldId id="312" r:id="rId15"/>
    <p:sldId id="289" r:id="rId16"/>
    <p:sldId id="304" r:id="rId17"/>
    <p:sldId id="291" r:id="rId18"/>
    <p:sldId id="308" r:id="rId19"/>
    <p:sldId id="298" r:id="rId20"/>
    <p:sldId id="307" r:id="rId21"/>
    <p:sldId id="313" r:id="rId22"/>
    <p:sldId id="299" r:id="rId23"/>
    <p:sldId id="300" r:id="rId24"/>
    <p:sldId id="301" r:id="rId25"/>
    <p:sldId id="267" r:id="rId26"/>
    <p:sldId id="277" r:id="rId27"/>
    <p:sldId id="302" r:id="rId28"/>
    <p:sldId id="285" r:id="rId29"/>
    <p:sldId id="283" r:id="rId30"/>
    <p:sldId id="286" r:id="rId31"/>
    <p:sldId id="309" r:id="rId32"/>
    <p:sldId id="260" r:id="rId3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4319">
          <p15:clr>
            <a:srgbClr val="A4A3A4"/>
          </p15:clr>
        </p15:guide>
        <p15:guide id="2" pos="519">
          <p15:clr>
            <a:srgbClr val="A4A3A4"/>
          </p15:clr>
        </p15:guide>
      </p15:sldGuideLst>
    </p:ext>
    <p:ext uri="{2D200454-40CA-4A62-9FC3-DE9A4176ACB9}">
      <p15:notesGuideLst xmlns:p15="http://schemas.microsoft.com/office/powerpoint/2012/main" xmlns="">
        <p15:guide id="1" orient="horz" pos="31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AE"/>
    <a:srgbClr val="0E73B9"/>
    <a:srgbClr val="3E6D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817" autoAdjust="0"/>
  </p:normalViewPr>
  <p:slideViewPr>
    <p:cSldViewPr snapToGrid="0" showGuides="1">
      <p:cViewPr>
        <p:scale>
          <a:sx n="65" d="100"/>
          <a:sy n="65" d="100"/>
        </p:scale>
        <p:origin x="-1230" y="-72"/>
      </p:cViewPr>
      <p:guideLst>
        <p:guide orient="horz" pos="4319"/>
        <p:guide pos="519"/>
      </p:guideLst>
    </p:cSldViewPr>
  </p:slideViewPr>
  <p:notesTextViewPr>
    <p:cViewPr>
      <p:scale>
        <a:sx n="1" d="1"/>
        <a:sy n="1" d="1"/>
      </p:scale>
      <p:origin x="0" y="0"/>
    </p:cViewPr>
  </p:notesTextViewPr>
  <p:notesViewPr>
    <p:cSldViewPr snapToGrid="0" showGuides="1">
      <p:cViewPr varScale="1">
        <p:scale>
          <a:sx n="91" d="100"/>
          <a:sy n="91" d="100"/>
        </p:scale>
        <p:origin x="-3720"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747DC6-CDF2-4328-9071-68B4EB254B0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BCB7F7D0-8284-48BF-AA8B-3B4BFA98E895}">
      <dgm:prSet phldrT="[Text]"/>
      <dgm:spPr/>
      <dgm:t>
        <a:bodyPr/>
        <a:lstStyle/>
        <a:p>
          <a:r>
            <a:rPr lang="en-GB" dirty="0" smtClean="0"/>
            <a:t>1. Establishes a test to determine if an entity is subject to Judicial Review</a:t>
          </a:r>
          <a:endParaRPr lang="en-GB" dirty="0"/>
        </a:p>
      </dgm:t>
    </dgm:pt>
    <dgm:pt modelId="{F955A70B-485C-434E-917D-05AE95757007}" type="parTrans" cxnId="{86A03339-A12F-4695-A121-341186A99672}">
      <dgm:prSet/>
      <dgm:spPr/>
      <dgm:t>
        <a:bodyPr/>
        <a:lstStyle/>
        <a:p>
          <a:endParaRPr lang="en-GB"/>
        </a:p>
      </dgm:t>
    </dgm:pt>
    <dgm:pt modelId="{BEEBD17A-6653-4586-B960-F0B318CC5F88}" type="sibTrans" cxnId="{86A03339-A12F-4695-A121-341186A99672}">
      <dgm:prSet/>
      <dgm:spPr/>
      <dgm:t>
        <a:bodyPr/>
        <a:lstStyle/>
        <a:p>
          <a:endParaRPr lang="en-GB"/>
        </a:p>
      </dgm:t>
    </dgm:pt>
    <dgm:pt modelId="{238325FE-E8FA-4E0B-BB98-E3670455B8AC}">
      <dgm:prSet phldrT="[Text]" phldr="1"/>
      <dgm:spPr/>
      <dgm:t>
        <a:bodyPr/>
        <a:lstStyle/>
        <a:p>
          <a:endParaRPr lang="en-GB" dirty="0"/>
        </a:p>
      </dgm:t>
    </dgm:pt>
    <dgm:pt modelId="{E46CDEC0-E107-4E1F-94E2-073AC323F7B3}" type="parTrans" cxnId="{1A9B5D46-C095-47E9-8D56-7988A4930CC3}">
      <dgm:prSet/>
      <dgm:spPr/>
      <dgm:t>
        <a:bodyPr/>
        <a:lstStyle/>
        <a:p>
          <a:endParaRPr lang="en-GB"/>
        </a:p>
      </dgm:t>
    </dgm:pt>
    <dgm:pt modelId="{8A3F5AD4-2580-425A-A1CA-578A560BCBC9}" type="sibTrans" cxnId="{1A9B5D46-C095-47E9-8D56-7988A4930CC3}">
      <dgm:prSet/>
      <dgm:spPr/>
      <dgm:t>
        <a:bodyPr/>
        <a:lstStyle/>
        <a:p>
          <a:endParaRPr lang="en-GB"/>
        </a:p>
      </dgm:t>
    </dgm:pt>
    <dgm:pt modelId="{0DF81370-28AF-4448-8ADB-5AAC88B9CCCD}">
      <dgm:prSet phldrT="[Text]"/>
      <dgm:spPr/>
      <dgm:t>
        <a:bodyPr/>
        <a:lstStyle/>
        <a:p>
          <a:r>
            <a:rPr lang="en-GB" dirty="0" smtClean="0"/>
            <a:t>2. Adopts a non-intervention approach to the exercise of its jurisdiction in respect of Takeover Panel decisions</a:t>
          </a:r>
          <a:endParaRPr lang="en-GB" dirty="0"/>
        </a:p>
      </dgm:t>
    </dgm:pt>
    <dgm:pt modelId="{CC2D77EC-18D6-44E6-97EF-ED641769AA14}" type="parTrans" cxnId="{0AE498BE-5216-44BD-8370-58C2B1AFDDF3}">
      <dgm:prSet/>
      <dgm:spPr/>
      <dgm:t>
        <a:bodyPr/>
        <a:lstStyle/>
        <a:p>
          <a:endParaRPr lang="en-GB"/>
        </a:p>
      </dgm:t>
    </dgm:pt>
    <dgm:pt modelId="{D6CF6015-8582-4532-8F00-255FAD9E545F}" type="sibTrans" cxnId="{0AE498BE-5216-44BD-8370-58C2B1AFDDF3}">
      <dgm:prSet/>
      <dgm:spPr/>
      <dgm:t>
        <a:bodyPr/>
        <a:lstStyle/>
        <a:p>
          <a:endParaRPr lang="en-GB"/>
        </a:p>
      </dgm:t>
    </dgm:pt>
    <dgm:pt modelId="{324243B5-01F2-4D34-9A81-0543EBF2B54D}">
      <dgm:prSet phldrT="[Text]" phldr="1"/>
      <dgm:spPr/>
      <dgm:t>
        <a:bodyPr/>
        <a:lstStyle/>
        <a:p>
          <a:endParaRPr lang="en-GB" dirty="0"/>
        </a:p>
      </dgm:t>
    </dgm:pt>
    <dgm:pt modelId="{878FF10A-891D-4000-ACD6-C74BC259ECB0}" type="parTrans" cxnId="{5545A638-0EA2-4F24-B496-E7EC2ECC1969}">
      <dgm:prSet/>
      <dgm:spPr/>
      <dgm:t>
        <a:bodyPr/>
        <a:lstStyle/>
        <a:p>
          <a:endParaRPr lang="en-GB"/>
        </a:p>
      </dgm:t>
    </dgm:pt>
    <dgm:pt modelId="{8A1CA6B1-1F0E-4021-B830-E42C325CB8DF}" type="sibTrans" cxnId="{5545A638-0EA2-4F24-B496-E7EC2ECC1969}">
      <dgm:prSet/>
      <dgm:spPr/>
      <dgm:t>
        <a:bodyPr/>
        <a:lstStyle/>
        <a:p>
          <a:endParaRPr lang="en-GB"/>
        </a:p>
      </dgm:t>
    </dgm:pt>
    <dgm:pt modelId="{782812CA-398A-4DA9-95F9-8578F33AA157}" type="pres">
      <dgm:prSet presAssocID="{B0747DC6-CDF2-4328-9071-68B4EB254B05}" presName="linear" presStyleCnt="0">
        <dgm:presLayoutVars>
          <dgm:animLvl val="lvl"/>
          <dgm:resizeHandles val="exact"/>
        </dgm:presLayoutVars>
      </dgm:prSet>
      <dgm:spPr/>
      <dgm:t>
        <a:bodyPr/>
        <a:lstStyle/>
        <a:p>
          <a:endParaRPr lang="en-GB"/>
        </a:p>
      </dgm:t>
    </dgm:pt>
    <dgm:pt modelId="{96863636-0A3A-4161-98E8-A794A3D9312C}" type="pres">
      <dgm:prSet presAssocID="{BCB7F7D0-8284-48BF-AA8B-3B4BFA98E895}" presName="parentText" presStyleLbl="node1" presStyleIdx="0" presStyleCnt="2">
        <dgm:presLayoutVars>
          <dgm:chMax val="0"/>
          <dgm:bulletEnabled val="1"/>
        </dgm:presLayoutVars>
      </dgm:prSet>
      <dgm:spPr/>
      <dgm:t>
        <a:bodyPr/>
        <a:lstStyle/>
        <a:p>
          <a:endParaRPr lang="en-GB"/>
        </a:p>
      </dgm:t>
    </dgm:pt>
    <dgm:pt modelId="{B7ADE81C-4799-4801-A2FA-892B5855929F}" type="pres">
      <dgm:prSet presAssocID="{BCB7F7D0-8284-48BF-AA8B-3B4BFA98E895}" presName="childText" presStyleLbl="revTx" presStyleIdx="0" presStyleCnt="2">
        <dgm:presLayoutVars>
          <dgm:bulletEnabled val="1"/>
        </dgm:presLayoutVars>
      </dgm:prSet>
      <dgm:spPr/>
      <dgm:t>
        <a:bodyPr/>
        <a:lstStyle/>
        <a:p>
          <a:endParaRPr lang="en-GB"/>
        </a:p>
      </dgm:t>
    </dgm:pt>
    <dgm:pt modelId="{279C3BFF-C13A-4A83-B2D4-4FDCF34ACD92}" type="pres">
      <dgm:prSet presAssocID="{0DF81370-28AF-4448-8ADB-5AAC88B9CCCD}" presName="parentText" presStyleLbl="node1" presStyleIdx="1" presStyleCnt="2" custLinFactNeighborX="117" custLinFactNeighborY="3064">
        <dgm:presLayoutVars>
          <dgm:chMax val="0"/>
          <dgm:bulletEnabled val="1"/>
        </dgm:presLayoutVars>
      </dgm:prSet>
      <dgm:spPr/>
      <dgm:t>
        <a:bodyPr/>
        <a:lstStyle/>
        <a:p>
          <a:endParaRPr lang="en-GB"/>
        </a:p>
      </dgm:t>
    </dgm:pt>
    <dgm:pt modelId="{DC5069F5-F060-4D9A-8424-D1CC9A11EAC0}" type="pres">
      <dgm:prSet presAssocID="{0DF81370-28AF-4448-8ADB-5AAC88B9CCCD}" presName="childText" presStyleLbl="revTx" presStyleIdx="1" presStyleCnt="2">
        <dgm:presLayoutVars>
          <dgm:bulletEnabled val="1"/>
        </dgm:presLayoutVars>
      </dgm:prSet>
      <dgm:spPr/>
      <dgm:t>
        <a:bodyPr/>
        <a:lstStyle/>
        <a:p>
          <a:endParaRPr lang="en-GB"/>
        </a:p>
      </dgm:t>
    </dgm:pt>
  </dgm:ptLst>
  <dgm:cxnLst>
    <dgm:cxn modelId="{6F4D924A-4E2C-497E-AA2A-FC9088AD10B8}" type="presOf" srcId="{BCB7F7D0-8284-48BF-AA8B-3B4BFA98E895}" destId="{96863636-0A3A-4161-98E8-A794A3D9312C}" srcOrd="0" destOrd="0" presId="urn:microsoft.com/office/officeart/2005/8/layout/vList2"/>
    <dgm:cxn modelId="{5545A638-0EA2-4F24-B496-E7EC2ECC1969}" srcId="{0DF81370-28AF-4448-8ADB-5AAC88B9CCCD}" destId="{324243B5-01F2-4D34-9A81-0543EBF2B54D}" srcOrd="0" destOrd="0" parTransId="{878FF10A-891D-4000-ACD6-C74BC259ECB0}" sibTransId="{8A1CA6B1-1F0E-4021-B830-E42C325CB8DF}"/>
    <dgm:cxn modelId="{86A03339-A12F-4695-A121-341186A99672}" srcId="{B0747DC6-CDF2-4328-9071-68B4EB254B05}" destId="{BCB7F7D0-8284-48BF-AA8B-3B4BFA98E895}" srcOrd="0" destOrd="0" parTransId="{F955A70B-485C-434E-917D-05AE95757007}" sibTransId="{BEEBD17A-6653-4586-B960-F0B318CC5F88}"/>
    <dgm:cxn modelId="{FB5D78E7-313C-4B47-B9A6-7BF24342CF86}" type="presOf" srcId="{324243B5-01F2-4D34-9A81-0543EBF2B54D}" destId="{DC5069F5-F060-4D9A-8424-D1CC9A11EAC0}" srcOrd="0" destOrd="0" presId="urn:microsoft.com/office/officeart/2005/8/layout/vList2"/>
    <dgm:cxn modelId="{09F1622F-F47A-494D-BE87-AE93AF6A6712}" type="presOf" srcId="{B0747DC6-CDF2-4328-9071-68B4EB254B05}" destId="{782812CA-398A-4DA9-95F9-8578F33AA157}" srcOrd="0" destOrd="0" presId="urn:microsoft.com/office/officeart/2005/8/layout/vList2"/>
    <dgm:cxn modelId="{0AE498BE-5216-44BD-8370-58C2B1AFDDF3}" srcId="{B0747DC6-CDF2-4328-9071-68B4EB254B05}" destId="{0DF81370-28AF-4448-8ADB-5AAC88B9CCCD}" srcOrd="1" destOrd="0" parTransId="{CC2D77EC-18D6-44E6-97EF-ED641769AA14}" sibTransId="{D6CF6015-8582-4532-8F00-255FAD9E545F}"/>
    <dgm:cxn modelId="{D2F93549-35A4-450C-A8DC-BA75DEED6FA1}" type="presOf" srcId="{238325FE-E8FA-4E0B-BB98-E3670455B8AC}" destId="{B7ADE81C-4799-4801-A2FA-892B5855929F}" srcOrd="0" destOrd="0" presId="urn:microsoft.com/office/officeart/2005/8/layout/vList2"/>
    <dgm:cxn modelId="{1A9B5D46-C095-47E9-8D56-7988A4930CC3}" srcId="{BCB7F7D0-8284-48BF-AA8B-3B4BFA98E895}" destId="{238325FE-E8FA-4E0B-BB98-E3670455B8AC}" srcOrd="0" destOrd="0" parTransId="{E46CDEC0-E107-4E1F-94E2-073AC323F7B3}" sibTransId="{8A3F5AD4-2580-425A-A1CA-578A560BCBC9}"/>
    <dgm:cxn modelId="{327362D2-CF28-44F0-B9D3-E491AD34240D}" type="presOf" srcId="{0DF81370-28AF-4448-8ADB-5AAC88B9CCCD}" destId="{279C3BFF-C13A-4A83-B2D4-4FDCF34ACD92}" srcOrd="0" destOrd="0" presId="urn:microsoft.com/office/officeart/2005/8/layout/vList2"/>
    <dgm:cxn modelId="{F92599D7-DE17-402E-83C3-2B370549FF7E}" type="presParOf" srcId="{782812CA-398A-4DA9-95F9-8578F33AA157}" destId="{96863636-0A3A-4161-98E8-A794A3D9312C}" srcOrd="0" destOrd="0" presId="urn:microsoft.com/office/officeart/2005/8/layout/vList2"/>
    <dgm:cxn modelId="{7C297541-70A0-4F4A-A283-7DAB44868600}" type="presParOf" srcId="{782812CA-398A-4DA9-95F9-8578F33AA157}" destId="{B7ADE81C-4799-4801-A2FA-892B5855929F}" srcOrd="1" destOrd="0" presId="urn:microsoft.com/office/officeart/2005/8/layout/vList2"/>
    <dgm:cxn modelId="{C09742B6-892E-4790-8AAE-F612C5D9AC30}" type="presParOf" srcId="{782812CA-398A-4DA9-95F9-8578F33AA157}" destId="{279C3BFF-C13A-4A83-B2D4-4FDCF34ACD92}" srcOrd="2" destOrd="0" presId="urn:microsoft.com/office/officeart/2005/8/layout/vList2"/>
    <dgm:cxn modelId="{A8EB0491-6836-46C2-8E01-CEA4A3EA569D}" type="presParOf" srcId="{782812CA-398A-4DA9-95F9-8578F33AA157}" destId="{DC5069F5-F060-4D9A-8424-D1CC9A11EAC0}"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863636-0A3A-4161-98E8-A794A3D9312C}">
      <dsp:nvSpPr>
        <dsp:cNvPr id="0" name=""/>
        <dsp:cNvSpPr/>
      </dsp:nvSpPr>
      <dsp:spPr>
        <a:xfrm>
          <a:off x="0" y="148782"/>
          <a:ext cx="7449167" cy="190198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GB" sz="3400" kern="1200" dirty="0" smtClean="0"/>
            <a:t>1. Establishes a test to determine if an entity is subject to Judicial Review</a:t>
          </a:r>
          <a:endParaRPr lang="en-GB" sz="3400" kern="1200" dirty="0"/>
        </a:p>
      </dsp:txBody>
      <dsp:txXfrm>
        <a:off x="92847" y="241629"/>
        <a:ext cx="7263473" cy="1716287"/>
      </dsp:txXfrm>
    </dsp:sp>
    <dsp:sp modelId="{B7ADE81C-4799-4801-A2FA-892B5855929F}">
      <dsp:nvSpPr>
        <dsp:cNvPr id="0" name=""/>
        <dsp:cNvSpPr/>
      </dsp:nvSpPr>
      <dsp:spPr>
        <a:xfrm>
          <a:off x="0" y="2050763"/>
          <a:ext cx="7449167"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6511" tIns="43180" rIns="241808" bIns="43180" numCol="1" spcCol="1270" anchor="t" anchorCtr="0">
          <a:noAutofit/>
        </a:bodyPr>
        <a:lstStyle/>
        <a:p>
          <a:pPr marL="228600" lvl="1" indent="-228600" algn="l" defTabSz="1200150">
            <a:lnSpc>
              <a:spcPct val="90000"/>
            </a:lnSpc>
            <a:spcBef>
              <a:spcPct val="0"/>
            </a:spcBef>
            <a:spcAft>
              <a:spcPct val="20000"/>
            </a:spcAft>
            <a:buChar char="••"/>
          </a:pPr>
          <a:endParaRPr lang="en-GB" sz="2700" kern="1200" dirty="0"/>
        </a:p>
      </dsp:txBody>
      <dsp:txXfrm>
        <a:off x="0" y="2050763"/>
        <a:ext cx="7449167" cy="563040"/>
      </dsp:txXfrm>
    </dsp:sp>
    <dsp:sp modelId="{279C3BFF-C13A-4A83-B2D4-4FDCF34ACD92}">
      <dsp:nvSpPr>
        <dsp:cNvPr id="0" name=""/>
        <dsp:cNvSpPr/>
      </dsp:nvSpPr>
      <dsp:spPr>
        <a:xfrm>
          <a:off x="0" y="2631055"/>
          <a:ext cx="7449167" cy="190198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GB" sz="3400" kern="1200" dirty="0" smtClean="0"/>
            <a:t>2. Adopts a non-intervention approach to the exercise of its jurisdiction in respect of Takeover Panel decisions</a:t>
          </a:r>
          <a:endParaRPr lang="en-GB" sz="3400" kern="1200" dirty="0"/>
        </a:p>
      </dsp:txBody>
      <dsp:txXfrm>
        <a:off x="92847" y="2723902"/>
        <a:ext cx="7263473" cy="1716287"/>
      </dsp:txXfrm>
    </dsp:sp>
    <dsp:sp modelId="{DC5069F5-F060-4D9A-8424-D1CC9A11EAC0}">
      <dsp:nvSpPr>
        <dsp:cNvPr id="0" name=""/>
        <dsp:cNvSpPr/>
      </dsp:nvSpPr>
      <dsp:spPr>
        <a:xfrm>
          <a:off x="0" y="4515784"/>
          <a:ext cx="7449167"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6511" tIns="43180" rIns="241808" bIns="43180" numCol="1" spcCol="1270" anchor="t" anchorCtr="0">
          <a:noAutofit/>
        </a:bodyPr>
        <a:lstStyle/>
        <a:p>
          <a:pPr marL="228600" lvl="1" indent="-228600" algn="l" defTabSz="1200150">
            <a:lnSpc>
              <a:spcPct val="90000"/>
            </a:lnSpc>
            <a:spcBef>
              <a:spcPct val="0"/>
            </a:spcBef>
            <a:spcAft>
              <a:spcPct val="20000"/>
            </a:spcAft>
            <a:buChar char="••"/>
          </a:pPr>
          <a:endParaRPr lang="en-GB" sz="2700" kern="1200" dirty="0"/>
        </a:p>
      </dsp:txBody>
      <dsp:txXfrm>
        <a:off x="0" y="4515784"/>
        <a:ext cx="7449167" cy="5630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001" tIns="45501" rIns="91001" bIns="45501" rtlCol="0" anchor="ctr"/>
          <a:lstStyle/>
          <a:p>
            <a:endParaRPr lang="en-GB"/>
          </a:p>
        </p:txBody>
      </p:sp>
      <p:sp>
        <p:nvSpPr>
          <p:cNvPr id="5" name="Notes Placeholder 4"/>
          <p:cNvSpPr>
            <a:spLocks noGrp="1"/>
          </p:cNvSpPr>
          <p:nvPr>
            <p:ph type="body" sz="quarter" idx="3"/>
          </p:nvPr>
        </p:nvSpPr>
        <p:spPr>
          <a:xfrm>
            <a:off x="979281" y="4715907"/>
            <a:ext cx="4865156" cy="4467701"/>
          </a:xfrm>
          <a:prstGeom prst="rect">
            <a:avLst/>
          </a:prstGeom>
        </p:spPr>
        <p:txBody>
          <a:bodyPr vert="horz" lIns="91001" tIns="45501" rIns="91001" bIns="4550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5"/>
          </p:nvPr>
        </p:nvSpPr>
        <p:spPr>
          <a:xfrm>
            <a:off x="5969897" y="9431814"/>
            <a:ext cx="827778" cy="496411"/>
          </a:xfrm>
          <a:prstGeom prst="rect">
            <a:avLst/>
          </a:prstGeom>
        </p:spPr>
        <p:txBody>
          <a:bodyPr vert="horz" lIns="91001" tIns="45501" rIns="91001" bIns="45501" rtlCol="0" anchor="b"/>
          <a:lstStyle>
            <a:lvl1pPr algn="r">
              <a:defRPr sz="1200">
                <a:latin typeface="+mn-lt"/>
                <a:cs typeface="Arial" panose="020B0604020202020204" pitchFamily="34" charset="0"/>
              </a:defRPr>
            </a:lvl1pPr>
          </a:lstStyle>
          <a:p>
            <a:fld id="{49DD4D23-C98A-435E-AE88-9061F8349B02}" type="slidenum">
              <a:rPr lang="en-GB" smtClean="0"/>
              <a:pPr/>
              <a:t>‹#›</a:t>
            </a:fld>
            <a:endParaRPr lang="en-GB"/>
          </a:p>
        </p:txBody>
      </p:sp>
    </p:spTree>
    <p:extLst>
      <p:ext uri="{BB962C8B-B14F-4D97-AF65-F5344CB8AC3E}">
        <p14:creationId xmlns:p14="http://schemas.microsoft.com/office/powerpoint/2010/main" val="610033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Arial" panose="020B0604020202020204" pitchFamily="34" charset="0"/>
      </a:defRPr>
    </a:lvl1pPr>
    <a:lvl2pPr marL="457200" algn="l" defTabSz="914400" rtl="0" eaLnBrk="1" latinLnBrk="0" hangingPunct="1">
      <a:defRPr sz="1200" kern="1200">
        <a:solidFill>
          <a:schemeClr val="tx1"/>
        </a:solidFill>
        <a:latin typeface="+mn-lt"/>
        <a:ea typeface="+mn-ea"/>
        <a:cs typeface="Arial" panose="020B0604020202020204" pitchFamily="34" charset="0"/>
      </a:defRPr>
    </a:lvl2pPr>
    <a:lvl3pPr marL="914400" algn="l" defTabSz="914400" rtl="0" eaLnBrk="1" latinLnBrk="0" hangingPunct="1">
      <a:defRPr sz="1200" kern="1200">
        <a:solidFill>
          <a:schemeClr val="tx1"/>
        </a:solidFill>
        <a:latin typeface="+mn-lt"/>
        <a:ea typeface="+mn-ea"/>
        <a:cs typeface="Arial" panose="020B0604020202020204" pitchFamily="34" charset="0"/>
      </a:defRPr>
    </a:lvl3pPr>
    <a:lvl4pPr marL="1371600" algn="l" defTabSz="914400" rtl="0" eaLnBrk="1" latinLnBrk="0" hangingPunct="1">
      <a:defRPr sz="1200" kern="1200">
        <a:solidFill>
          <a:schemeClr val="tx1"/>
        </a:solidFill>
        <a:latin typeface="+mn-lt"/>
        <a:ea typeface="+mn-ea"/>
        <a:cs typeface="Arial" panose="020B0604020202020204" pitchFamily="34" charset="0"/>
      </a:defRPr>
    </a:lvl4pPr>
    <a:lvl5pPr marL="1828800" algn="l" defTabSz="914400" rtl="0" eaLnBrk="1" latinLnBrk="0" hangingPunct="1">
      <a:defRPr sz="1200" kern="1200">
        <a:solidFill>
          <a:schemeClr val="tx1"/>
        </a:solidFill>
        <a:latin typeface="+mn-lt"/>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a:p>
        </p:txBody>
      </p:sp>
      <p:sp>
        <p:nvSpPr>
          <p:cNvPr id="4" name="Slide Number Placeholder 3"/>
          <p:cNvSpPr>
            <a:spLocks noGrp="1"/>
          </p:cNvSpPr>
          <p:nvPr>
            <p:ph type="sldNum" sz="quarter" idx="10"/>
          </p:nvPr>
        </p:nvSpPr>
        <p:spPr/>
        <p:txBody>
          <a:bodyPr/>
          <a:lstStyle/>
          <a:p>
            <a:fld id="{49DD4D23-C98A-435E-AE88-9061F8349B02}" type="slidenum">
              <a:rPr lang="en-GB" smtClean="0"/>
              <a:pPr/>
              <a:t>1</a:t>
            </a:fld>
            <a:endParaRPr lang="en-GB"/>
          </a:p>
        </p:txBody>
      </p:sp>
    </p:spTree>
    <p:extLst>
      <p:ext uri="{BB962C8B-B14F-4D97-AF65-F5344CB8AC3E}">
        <p14:creationId xmlns:p14="http://schemas.microsoft.com/office/powerpoint/2010/main" val="41978881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10</a:t>
            </a:fld>
            <a:endParaRPr lang="en-GB"/>
          </a:p>
        </p:txBody>
      </p:sp>
    </p:spTree>
    <p:extLst>
      <p:ext uri="{BB962C8B-B14F-4D97-AF65-F5344CB8AC3E}">
        <p14:creationId xmlns:p14="http://schemas.microsoft.com/office/powerpoint/2010/main" val="1748042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11</a:t>
            </a:fld>
            <a:endParaRPr lang="en-GB"/>
          </a:p>
        </p:txBody>
      </p:sp>
    </p:spTree>
    <p:extLst>
      <p:ext uri="{BB962C8B-B14F-4D97-AF65-F5344CB8AC3E}">
        <p14:creationId xmlns:p14="http://schemas.microsoft.com/office/powerpoint/2010/main" val="33547108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12</a:t>
            </a:fld>
            <a:endParaRPr lang="en-GB"/>
          </a:p>
        </p:txBody>
      </p:sp>
    </p:spTree>
    <p:extLst>
      <p:ext uri="{BB962C8B-B14F-4D97-AF65-F5344CB8AC3E}">
        <p14:creationId xmlns:p14="http://schemas.microsoft.com/office/powerpoint/2010/main" val="1748042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13</a:t>
            </a:fld>
            <a:endParaRPr lang="en-GB"/>
          </a:p>
        </p:txBody>
      </p:sp>
    </p:spTree>
    <p:extLst>
      <p:ext uri="{BB962C8B-B14F-4D97-AF65-F5344CB8AC3E}">
        <p14:creationId xmlns:p14="http://schemas.microsoft.com/office/powerpoint/2010/main" val="18038955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14</a:t>
            </a:fld>
            <a:endParaRPr lang="en-GB"/>
          </a:p>
        </p:txBody>
      </p:sp>
    </p:spTree>
    <p:extLst>
      <p:ext uri="{BB962C8B-B14F-4D97-AF65-F5344CB8AC3E}">
        <p14:creationId xmlns:p14="http://schemas.microsoft.com/office/powerpoint/2010/main" val="13065549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15</a:t>
            </a:fld>
            <a:endParaRPr lang="en-GB"/>
          </a:p>
        </p:txBody>
      </p:sp>
    </p:spTree>
    <p:extLst>
      <p:ext uri="{BB962C8B-B14F-4D97-AF65-F5344CB8AC3E}">
        <p14:creationId xmlns:p14="http://schemas.microsoft.com/office/powerpoint/2010/main" val="30210329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16</a:t>
            </a:fld>
            <a:endParaRPr lang="en-GB"/>
          </a:p>
        </p:txBody>
      </p:sp>
    </p:spTree>
    <p:extLst>
      <p:ext uri="{BB962C8B-B14F-4D97-AF65-F5344CB8AC3E}">
        <p14:creationId xmlns:p14="http://schemas.microsoft.com/office/powerpoint/2010/main" val="30210329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17</a:t>
            </a:fld>
            <a:endParaRPr lang="en-GB"/>
          </a:p>
        </p:txBody>
      </p:sp>
    </p:spTree>
    <p:extLst>
      <p:ext uri="{BB962C8B-B14F-4D97-AF65-F5344CB8AC3E}">
        <p14:creationId xmlns:p14="http://schemas.microsoft.com/office/powerpoint/2010/main" val="32176849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18</a:t>
            </a:fld>
            <a:endParaRPr lang="en-GB"/>
          </a:p>
        </p:txBody>
      </p:sp>
    </p:spTree>
    <p:extLst>
      <p:ext uri="{BB962C8B-B14F-4D97-AF65-F5344CB8AC3E}">
        <p14:creationId xmlns:p14="http://schemas.microsoft.com/office/powerpoint/2010/main" val="31500395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dirty="0"/>
          </a:p>
        </p:txBody>
      </p:sp>
      <p:sp>
        <p:nvSpPr>
          <p:cNvPr id="4" name="Slide Number Placeholder 3"/>
          <p:cNvSpPr>
            <a:spLocks noGrp="1"/>
          </p:cNvSpPr>
          <p:nvPr>
            <p:ph type="sldNum" sz="quarter" idx="10"/>
          </p:nvPr>
        </p:nvSpPr>
        <p:spPr/>
        <p:txBody>
          <a:bodyPr/>
          <a:lstStyle/>
          <a:p>
            <a:fld id="{965800B4-69C3-1344-B81A-22772221A5A2}"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013381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a:p>
        </p:txBody>
      </p:sp>
      <p:sp>
        <p:nvSpPr>
          <p:cNvPr id="4" name="Slide Number Placeholder 3"/>
          <p:cNvSpPr>
            <a:spLocks noGrp="1"/>
          </p:cNvSpPr>
          <p:nvPr>
            <p:ph type="sldNum" sz="quarter" idx="10"/>
          </p:nvPr>
        </p:nvSpPr>
        <p:spPr/>
        <p:txBody>
          <a:bodyPr/>
          <a:lstStyle/>
          <a:p>
            <a:fld id="{49DD4D23-C98A-435E-AE88-9061F8349B02}" type="slidenum">
              <a:rPr lang="en-GB" smtClean="0"/>
              <a:pPr/>
              <a:t>2</a:t>
            </a:fld>
            <a:endParaRPr lang="en-GB"/>
          </a:p>
        </p:txBody>
      </p:sp>
    </p:spTree>
    <p:extLst>
      <p:ext uri="{BB962C8B-B14F-4D97-AF65-F5344CB8AC3E}">
        <p14:creationId xmlns:p14="http://schemas.microsoft.com/office/powerpoint/2010/main" val="13284169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dirty="0"/>
          </a:p>
        </p:txBody>
      </p:sp>
      <p:sp>
        <p:nvSpPr>
          <p:cNvPr id="4" name="Slide Number Placeholder 3"/>
          <p:cNvSpPr>
            <a:spLocks noGrp="1"/>
          </p:cNvSpPr>
          <p:nvPr>
            <p:ph type="sldNum" sz="quarter" idx="10"/>
          </p:nvPr>
        </p:nvSpPr>
        <p:spPr/>
        <p:txBody>
          <a:bodyPr/>
          <a:lstStyle/>
          <a:p>
            <a:fld id="{965800B4-69C3-1344-B81A-22772221A5A2}"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20133813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dirty="0"/>
          </a:p>
        </p:txBody>
      </p:sp>
      <p:sp>
        <p:nvSpPr>
          <p:cNvPr id="4" name="Slide Number Placeholder 3"/>
          <p:cNvSpPr>
            <a:spLocks noGrp="1"/>
          </p:cNvSpPr>
          <p:nvPr>
            <p:ph type="sldNum" sz="quarter" idx="10"/>
          </p:nvPr>
        </p:nvSpPr>
        <p:spPr/>
        <p:txBody>
          <a:bodyPr/>
          <a:lstStyle/>
          <a:p>
            <a:fld id="{965800B4-69C3-1344-B81A-22772221A5A2}"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9719697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a:p>
        </p:txBody>
      </p:sp>
      <p:sp>
        <p:nvSpPr>
          <p:cNvPr id="4" name="Slide Number Placeholder 3"/>
          <p:cNvSpPr>
            <a:spLocks noGrp="1"/>
          </p:cNvSpPr>
          <p:nvPr>
            <p:ph type="sldNum" sz="quarter" idx="10"/>
          </p:nvPr>
        </p:nvSpPr>
        <p:spPr/>
        <p:txBody>
          <a:bodyPr/>
          <a:lstStyle/>
          <a:p>
            <a:fld id="{49DD4D23-C98A-435E-AE88-9061F8349B02}" type="slidenum">
              <a:rPr lang="en-GB" smtClean="0"/>
              <a:pPr/>
              <a:t>22</a:t>
            </a:fld>
            <a:endParaRPr lang="en-GB"/>
          </a:p>
        </p:txBody>
      </p:sp>
    </p:spTree>
    <p:extLst>
      <p:ext uri="{BB962C8B-B14F-4D97-AF65-F5344CB8AC3E}">
        <p14:creationId xmlns:p14="http://schemas.microsoft.com/office/powerpoint/2010/main" val="36227243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a:p>
        </p:txBody>
      </p:sp>
      <p:sp>
        <p:nvSpPr>
          <p:cNvPr id="4" name="Slide Number Placeholder 3"/>
          <p:cNvSpPr>
            <a:spLocks noGrp="1"/>
          </p:cNvSpPr>
          <p:nvPr>
            <p:ph type="sldNum" sz="quarter" idx="10"/>
          </p:nvPr>
        </p:nvSpPr>
        <p:spPr/>
        <p:txBody>
          <a:bodyPr/>
          <a:lstStyle/>
          <a:p>
            <a:fld id="{49DD4D23-C98A-435E-AE88-9061F8349B02}" type="slidenum">
              <a:rPr lang="en-GB" smtClean="0"/>
              <a:pPr/>
              <a:t>23</a:t>
            </a:fld>
            <a:endParaRPr lang="en-GB"/>
          </a:p>
        </p:txBody>
      </p:sp>
    </p:spTree>
    <p:extLst>
      <p:ext uri="{BB962C8B-B14F-4D97-AF65-F5344CB8AC3E}">
        <p14:creationId xmlns:p14="http://schemas.microsoft.com/office/powerpoint/2010/main" val="20531795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a:p>
        </p:txBody>
      </p:sp>
      <p:sp>
        <p:nvSpPr>
          <p:cNvPr id="4" name="Slide Number Placeholder 3"/>
          <p:cNvSpPr>
            <a:spLocks noGrp="1"/>
          </p:cNvSpPr>
          <p:nvPr>
            <p:ph type="sldNum" sz="quarter" idx="10"/>
          </p:nvPr>
        </p:nvSpPr>
        <p:spPr/>
        <p:txBody>
          <a:bodyPr/>
          <a:lstStyle/>
          <a:p>
            <a:fld id="{49DD4D23-C98A-435E-AE88-9061F8349B02}" type="slidenum">
              <a:rPr lang="en-GB" smtClean="0"/>
              <a:pPr/>
              <a:t>24</a:t>
            </a:fld>
            <a:endParaRPr lang="en-GB"/>
          </a:p>
        </p:txBody>
      </p:sp>
    </p:spTree>
    <p:extLst>
      <p:ext uri="{BB962C8B-B14F-4D97-AF65-F5344CB8AC3E}">
        <p14:creationId xmlns:p14="http://schemas.microsoft.com/office/powerpoint/2010/main" val="9191650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a:p>
        </p:txBody>
      </p:sp>
      <p:sp>
        <p:nvSpPr>
          <p:cNvPr id="4" name="Slide Number Placeholder 3"/>
          <p:cNvSpPr>
            <a:spLocks noGrp="1"/>
          </p:cNvSpPr>
          <p:nvPr>
            <p:ph type="sldNum" sz="quarter" idx="10"/>
          </p:nvPr>
        </p:nvSpPr>
        <p:spPr/>
        <p:txBody>
          <a:bodyPr/>
          <a:lstStyle/>
          <a:p>
            <a:fld id="{49DD4D23-C98A-435E-AE88-9061F8349B02}" type="slidenum">
              <a:rPr lang="en-GB" smtClean="0"/>
              <a:pPr/>
              <a:t>25</a:t>
            </a:fld>
            <a:endParaRPr lang="en-GB"/>
          </a:p>
        </p:txBody>
      </p:sp>
    </p:spTree>
    <p:extLst>
      <p:ext uri="{BB962C8B-B14F-4D97-AF65-F5344CB8AC3E}">
        <p14:creationId xmlns:p14="http://schemas.microsoft.com/office/powerpoint/2010/main" val="1138785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a:p>
        </p:txBody>
      </p:sp>
      <p:sp>
        <p:nvSpPr>
          <p:cNvPr id="4" name="Slide Number Placeholder 3"/>
          <p:cNvSpPr>
            <a:spLocks noGrp="1"/>
          </p:cNvSpPr>
          <p:nvPr>
            <p:ph type="sldNum" sz="quarter" idx="10"/>
          </p:nvPr>
        </p:nvSpPr>
        <p:spPr/>
        <p:txBody>
          <a:bodyPr/>
          <a:lstStyle/>
          <a:p>
            <a:fld id="{49DD4D23-C98A-435E-AE88-9061F8349B02}" type="slidenum">
              <a:rPr lang="en-GB" smtClean="0"/>
              <a:pPr/>
              <a:t>3</a:t>
            </a:fld>
            <a:endParaRPr lang="en-GB"/>
          </a:p>
        </p:txBody>
      </p:sp>
    </p:spTree>
    <p:extLst>
      <p:ext uri="{BB962C8B-B14F-4D97-AF65-F5344CB8AC3E}">
        <p14:creationId xmlns:p14="http://schemas.microsoft.com/office/powerpoint/2010/main" val="3291772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a:p>
        </p:txBody>
      </p:sp>
      <p:sp>
        <p:nvSpPr>
          <p:cNvPr id="4" name="Slide Number Placeholder 3"/>
          <p:cNvSpPr>
            <a:spLocks noGrp="1"/>
          </p:cNvSpPr>
          <p:nvPr>
            <p:ph type="sldNum" sz="quarter" idx="10"/>
          </p:nvPr>
        </p:nvSpPr>
        <p:spPr/>
        <p:txBody>
          <a:bodyPr/>
          <a:lstStyle/>
          <a:p>
            <a:fld id="{49DD4D23-C98A-435E-AE88-9061F8349B02}" type="slidenum">
              <a:rPr lang="en-GB" smtClean="0"/>
              <a:pPr/>
              <a:t>4</a:t>
            </a:fld>
            <a:endParaRPr lang="en-GB"/>
          </a:p>
        </p:txBody>
      </p:sp>
    </p:spTree>
    <p:extLst>
      <p:ext uri="{BB962C8B-B14F-4D97-AF65-F5344CB8AC3E}">
        <p14:creationId xmlns:p14="http://schemas.microsoft.com/office/powerpoint/2010/main" val="579945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5</a:t>
            </a:fld>
            <a:endParaRPr lang="en-GB"/>
          </a:p>
        </p:txBody>
      </p:sp>
    </p:spTree>
    <p:extLst>
      <p:ext uri="{BB962C8B-B14F-4D97-AF65-F5344CB8AC3E}">
        <p14:creationId xmlns:p14="http://schemas.microsoft.com/office/powerpoint/2010/main" val="1507818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6</a:t>
            </a:fld>
            <a:endParaRPr lang="en-GB"/>
          </a:p>
        </p:txBody>
      </p:sp>
    </p:spTree>
    <p:extLst>
      <p:ext uri="{BB962C8B-B14F-4D97-AF65-F5344CB8AC3E}">
        <p14:creationId xmlns:p14="http://schemas.microsoft.com/office/powerpoint/2010/main" val="1507818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7</a:t>
            </a:fld>
            <a:endParaRPr lang="en-GB"/>
          </a:p>
        </p:txBody>
      </p:sp>
    </p:spTree>
    <p:extLst>
      <p:ext uri="{BB962C8B-B14F-4D97-AF65-F5344CB8AC3E}">
        <p14:creationId xmlns:p14="http://schemas.microsoft.com/office/powerpoint/2010/main" val="1507818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9DD4D23-C98A-435E-AE88-9061F8349B02}" type="slidenum">
              <a:rPr lang="en-GB" smtClean="0"/>
              <a:pPr/>
              <a:t>8</a:t>
            </a:fld>
            <a:endParaRPr lang="en-GB"/>
          </a:p>
        </p:txBody>
      </p:sp>
    </p:spTree>
    <p:extLst>
      <p:ext uri="{BB962C8B-B14F-4D97-AF65-F5344CB8AC3E}">
        <p14:creationId xmlns:p14="http://schemas.microsoft.com/office/powerpoint/2010/main" val="3435510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IE"/>
          </a:p>
        </p:txBody>
      </p:sp>
      <p:sp>
        <p:nvSpPr>
          <p:cNvPr id="4" name="Slide Number Placeholder 3"/>
          <p:cNvSpPr>
            <a:spLocks noGrp="1"/>
          </p:cNvSpPr>
          <p:nvPr>
            <p:ph type="sldNum" sz="quarter" idx="10"/>
          </p:nvPr>
        </p:nvSpPr>
        <p:spPr/>
        <p:txBody>
          <a:bodyPr/>
          <a:lstStyle/>
          <a:p>
            <a:fld id="{49DD4D23-C98A-435E-AE88-9061F8349B02}" type="slidenum">
              <a:rPr lang="en-GB" smtClean="0"/>
              <a:pPr/>
              <a:t>9</a:t>
            </a:fld>
            <a:endParaRPr lang="en-GB"/>
          </a:p>
        </p:txBody>
      </p:sp>
    </p:spTree>
    <p:extLst>
      <p:ext uri="{BB962C8B-B14F-4D97-AF65-F5344CB8AC3E}">
        <p14:creationId xmlns:p14="http://schemas.microsoft.com/office/powerpoint/2010/main" val="29434006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 t="3974" r="3958" b="558"/>
          <a:stretch/>
        </p:blipFill>
        <p:spPr>
          <a:xfrm>
            <a:off x="0" y="0"/>
            <a:ext cx="9144000" cy="6858000"/>
          </a:xfrm>
          <a:prstGeom prst="rect">
            <a:avLst/>
          </a:prstGeom>
        </p:spPr>
      </p:pic>
      <p:sp>
        <p:nvSpPr>
          <p:cNvPr id="2" name="Title 1"/>
          <p:cNvSpPr>
            <a:spLocks noGrp="1"/>
          </p:cNvSpPr>
          <p:nvPr>
            <p:ph type="ctrTitle"/>
          </p:nvPr>
        </p:nvSpPr>
        <p:spPr>
          <a:xfrm>
            <a:off x="828674" y="3715200"/>
            <a:ext cx="7500939" cy="554850"/>
          </a:xfrm>
        </p:spPr>
        <p:txBody>
          <a:bodyPr/>
          <a:lstStyle>
            <a:lvl1pPr algn="l">
              <a:defRPr sz="2600">
                <a:solidFill>
                  <a:schemeClr val="bg1"/>
                </a:solidFill>
              </a:defRPr>
            </a:lvl1pPr>
          </a:lstStyle>
          <a:p>
            <a:r>
              <a:rPr lang="en-US" smtClean="0"/>
              <a:t>Click to edit Master title style</a:t>
            </a:r>
            <a:endParaRPr lang="en-GB"/>
          </a:p>
        </p:txBody>
      </p:sp>
      <p:sp>
        <p:nvSpPr>
          <p:cNvPr id="3" name="Subtitle 2"/>
          <p:cNvSpPr>
            <a:spLocks noGrp="1"/>
          </p:cNvSpPr>
          <p:nvPr>
            <p:ph type="subTitle" idx="1"/>
          </p:nvPr>
        </p:nvSpPr>
        <p:spPr>
          <a:xfrm>
            <a:off x="828675" y="4289400"/>
            <a:ext cx="7500938" cy="361800"/>
          </a:xfrm>
        </p:spPr>
        <p:txBody>
          <a:bodyPr/>
          <a:lstStyle>
            <a:lvl1pPr marL="0" indent="0" algn="l">
              <a:buNone/>
              <a:defRPr sz="2000"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11" name="Text Placeholder 10"/>
          <p:cNvSpPr>
            <a:spLocks noGrp="1"/>
          </p:cNvSpPr>
          <p:nvPr>
            <p:ph type="body" sz="quarter" idx="10"/>
          </p:nvPr>
        </p:nvSpPr>
        <p:spPr>
          <a:xfrm>
            <a:off x="828675" y="5481750"/>
            <a:ext cx="4679325" cy="979374"/>
          </a:xfrm>
        </p:spPr>
        <p:txBody>
          <a:bodyPr/>
          <a:lstStyle>
            <a:lvl1pPr>
              <a:spcBef>
                <a:spcPts val="0"/>
              </a:spcBef>
              <a:defRPr sz="1400">
                <a:solidFill>
                  <a:schemeClr val="bg1"/>
                </a:solidFill>
              </a:defRPr>
            </a:lvl1pPr>
            <a:lvl2pPr marL="0" indent="0">
              <a:spcBef>
                <a:spcPts val="0"/>
              </a:spcBef>
              <a:buNone/>
              <a:defRPr sz="1400">
                <a:solidFill>
                  <a:schemeClr val="bg1"/>
                </a:solidFill>
              </a:defRPr>
            </a:lvl2pPr>
            <a:lvl3pPr marL="0" indent="0">
              <a:spcBef>
                <a:spcPts val="567"/>
              </a:spcBef>
              <a:buNone/>
              <a:defRPr sz="1400">
                <a:solidFill>
                  <a:schemeClr val="bg1"/>
                </a:solidFill>
              </a:defRPr>
            </a:lvl3pPr>
            <a:lvl4pPr>
              <a:spcBef>
                <a:spcPts val="0"/>
              </a:spcBef>
              <a:defRPr sz="1400">
                <a:solidFill>
                  <a:schemeClr val="bg1"/>
                </a:solidFill>
              </a:defRPr>
            </a:lvl4pPr>
            <a:lvl5pPr>
              <a:spcBef>
                <a:spcPts val="0"/>
              </a:spcBef>
              <a:defRPr sz="1400">
                <a:solidFill>
                  <a:schemeClr val="bg1"/>
                </a:solidFill>
              </a:defRPr>
            </a:lvl5pPr>
          </a:lstStyle>
          <a:p>
            <a:pPr lvl="0"/>
            <a:r>
              <a:rPr lang="en-US" smtClean="0"/>
              <a:t>Click to edit Master text styles</a:t>
            </a:r>
          </a:p>
          <a:p>
            <a:pPr lvl="1"/>
            <a:r>
              <a:rPr lang="en-US" smtClean="0"/>
              <a:t>Second level</a:t>
            </a:r>
          </a:p>
          <a:p>
            <a:pPr lvl="2"/>
            <a:r>
              <a:rPr lang="en-US" smtClean="0"/>
              <a:t>Third level</a:t>
            </a:r>
          </a:p>
        </p:txBody>
      </p:sp>
      <p:pic>
        <p:nvPicPr>
          <p:cNvPr id="6" name="Picture 5" descr="TCD_Small_Whi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4069" y="448608"/>
            <a:ext cx="1713381" cy="1213435"/>
          </a:xfrm>
          <a:prstGeom prst="rect">
            <a:avLst/>
          </a:prstGeom>
        </p:spPr>
      </p:pic>
    </p:spTree>
    <p:extLst>
      <p:ext uri="{BB962C8B-B14F-4D97-AF65-F5344CB8AC3E}">
        <p14:creationId xmlns:p14="http://schemas.microsoft.com/office/powerpoint/2010/main" val="3533279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A005-6933-754E-9F71-496E321A5D73}" type="datetime1">
              <a:rPr lang="en-GB" smtClean="0">
                <a:solidFill>
                  <a:prstClr val="black">
                    <a:lumMod val="95000"/>
                    <a:lumOff val="5000"/>
                  </a:prstClr>
                </a:solidFill>
              </a:rPr>
              <a:pPr/>
              <a:t>02/11/2015</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60A05AF6-8078-D44C-B27F-67EAF153E149}"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251020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A005-6933-754E-9F71-496E321A5D73}" type="datetime1">
              <a:rPr lang="en-GB" smtClean="0">
                <a:solidFill>
                  <a:prstClr val="black">
                    <a:lumMod val="95000"/>
                    <a:lumOff val="5000"/>
                  </a:prstClr>
                </a:solidFill>
              </a:rPr>
              <a:pPr/>
              <a:t>02/11/2015</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60A05AF6-8078-D44C-B27F-67EAF153E149}"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4248914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A005-6933-754E-9F71-496E321A5D73}" type="datetime1">
              <a:rPr lang="en-GB" smtClean="0">
                <a:solidFill>
                  <a:prstClr val="black">
                    <a:lumMod val="95000"/>
                    <a:lumOff val="5000"/>
                  </a:prstClr>
                </a:solidFill>
              </a:rPr>
              <a:pPr/>
              <a:t>02/11/2015</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60A05AF6-8078-D44C-B27F-67EAF153E149}"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315862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A005-6933-754E-9F71-496E321A5D73}" type="datetime1">
              <a:rPr lang="en-GB" smtClean="0">
                <a:solidFill>
                  <a:prstClr val="black">
                    <a:lumMod val="95000"/>
                    <a:lumOff val="5000"/>
                  </a:prstClr>
                </a:solidFill>
              </a:rPr>
              <a:pPr/>
              <a:t>02/11/2015</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60A05AF6-8078-D44C-B27F-67EAF153E149}"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4122433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A005-6933-754E-9F71-496E321A5D73}" type="datetime1">
              <a:rPr lang="en-GB" smtClean="0">
                <a:solidFill>
                  <a:prstClr val="black">
                    <a:lumMod val="95000"/>
                    <a:lumOff val="5000"/>
                  </a:prstClr>
                </a:solidFill>
              </a:rPr>
              <a:pPr/>
              <a:t>02/11/2015</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60A05AF6-8078-D44C-B27F-67EAF153E149}"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2269707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Rectangle 12"/>
          <p:cNvSpPr/>
          <p:nvPr userDrawn="1"/>
        </p:nvSpPr>
        <p:spPr>
          <a:xfrm>
            <a:off x="0" y="0"/>
            <a:ext cx="9144000" cy="3013200"/>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 name="Title 1"/>
          <p:cNvSpPr>
            <a:spLocks noGrp="1"/>
          </p:cNvSpPr>
          <p:nvPr>
            <p:ph type="ctrTitle"/>
          </p:nvPr>
        </p:nvSpPr>
        <p:spPr>
          <a:xfrm>
            <a:off x="828674" y="3819975"/>
            <a:ext cx="7500939" cy="554850"/>
          </a:xfrm>
        </p:spPr>
        <p:txBody>
          <a:bodyPr/>
          <a:lstStyle>
            <a:lvl1pPr algn="l">
              <a:defRPr>
                <a:solidFill>
                  <a:schemeClr val="accent2"/>
                </a:solidFill>
              </a:defRPr>
            </a:lvl1pPr>
          </a:lstStyle>
          <a:p>
            <a:r>
              <a:rPr lang="ga-IE" smtClean="0"/>
              <a:t>Click to edit Master title style</a:t>
            </a:r>
            <a:endParaRPr lang="en-GB" dirty="0"/>
          </a:p>
        </p:txBody>
      </p:sp>
      <p:sp>
        <p:nvSpPr>
          <p:cNvPr id="3" name="Subtitle 2"/>
          <p:cNvSpPr>
            <a:spLocks noGrp="1"/>
          </p:cNvSpPr>
          <p:nvPr>
            <p:ph type="subTitle" idx="1"/>
          </p:nvPr>
        </p:nvSpPr>
        <p:spPr>
          <a:xfrm>
            <a:off x="828675" y="4394175"/>
            <a:ext cx="7500938" cy="361800"/>
          </a:xfrm>
        </p:spPr>
        <p:txBody>
          <a:bodyPr/>
          <a:lstStyle>
            <a:lvl1pPr marL="0" indent="0" algn="l">
              <a:buNone/>
              <a:defRPr sz="1400" b="0">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smtClean="0"/>
              <a:t>Click to edit Master subtitle style</a:t>
            </a:r>
            <a:endParaRPr lang="en-GB" dirty="0"/>
          </a:p>
        </p:txBody>
      </p:sp>
      <p:sp>
        <p:nvSpPr>
          <p:cNvPr id="11" name="Text Placeholder 10"/>
          <p:cNvSpPr>
            <a:spLocks noGrp="1"/>
          </p:cNvSpPr>
          <p:nvPr>
            <p:ph type="body" sz="quarter" idx="10"/>
          </p:nvPr>
        </p:nvSpPr>
        <p:spPr>
          <a:xfrm>
            <a:off x="828675" y="5386500"/>
            <a:ext cx="4679325" cy="979374"/>
          </a:xfrm>
        </p:spPr>
        <p:txBody>
          <a:bodyPr/>
          <a:lstStyle>
            <a:lvl1pPr>
              <a:spcBef>
                <a:spcPts val="0"/>
              </a:spcBef>
              <a:defRPr sz="1400">
                <a:solidFill>
                  <a:srgbClr val="005EAE"/>
                </a:solidFill>
              </a:defRPr>
            </a:lvl1pPr>
            <a:lvl2pPr marL="0" indent="0">
              <a:spcBef>
                <a:spcPts val="0"/>
              </a:spcBef>
              <a:buNone/>
              <a:defRPr sz="1400">
                <a:solidFill>
                  <a:schemeClr val="accent2"/>
                </a:solidFill>
              </a:defRPr>
            </a:lvl2pPr>
            <a:lvl3pPr marL="0" indent="0">
              <a:spcBef>
                <a:spcPts val="567"/>
              </a:spcBef>
              <a:buNone/>
              <a:defRPr sz="1400">
                <a:solidFill>
                  <a:schemeClr val="accent2"/>
                </a:solidFill>
              </a:defRPr>
            </a:lvl3pPr>
            <a:lvl4pPr>
              <a:spcBef>
                <a:spcPts val="0"/>
              </a:spcBef>
              <a:defRPr sz="1400">
                <a:solidFill>
                  <a:schemeClr val="bg1"/>
                </a:solidFill>
              </a:defRPr>
            </a:lvl4pPr>
            <a:lvl5pPr>
              <a:spcBef>
                <a:spcPts val="0"/>
              </a:spcBef>
              <a:defRPr sz="1400">
                <a:solidFill>
                  <a:schemeClr val="bg1"/>
                </a:solidFill>
              </a:defRPr>
            </a:lvl5pPr>
          </a:lstStyle>
          <a:p>
            <a:pPr lvl="0"/>
            <a:r>
              <a:rPr lang="ga-IE" smtClean="0"/>
              <a:t>Click to edit Master text styles</a:t>
            </a:r>
          </a:p>
          <a:p>
            <a:pPr lvl="1"/>
            <a:r>
              <a:rPr lang="ga-IE" smtClean="0"/>
              <a:t>Second level</a:t>
            </a:r>
          </a:p>
          <a:p>
            <a:pPr lvl="2"/>
            <a:r>
              <a:rPr lang="ga-IE" smtClean="0"/>
              <a:t>Third level</a:t>
            </a:r>
          </a:p>
        </p:txBody>
      </p:sp>
      <p:sp>
        <p:nvSpPr>
          <p:cNvPr id="15" name="Rectangle 14"/>
          <p:cNvSpPr/>
          <p:nvPr userDrawn="1"/>
        </p:nvSpPr>
        <p:spPr>
          <a:xfrm>
            <a:off x="0" y="6498000"/>
            <a:ext cx="9144000" cy="360000"/>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a:endParaRPr lang="en-GB" sz="1000" dirty="0">
              <a:solidFill>
                <a:prstClr val="white"/>
              </a:solidFill>
            </a:endParaRPr>
          </a:p>
        </p:txBody>
      </p:sp>
      <p:pic>
        <p:nvPicPr>
          <p:cNvPr id="8" name="Picture 7" descr="TCD_Small_Whi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8669" y="588308"/>
            <a:ext cx="2380131" cy="1685635"/>
          </a:xfrm>
          <a:prstGeom prst="rect">
            <a:avLst/>
          </a:prstGeom>
        </p:spPr>
      </p:pic>
    </p:spTree>
    <p:extLst>
      <p:ext uri="{BB962C8B-B14F-4D97-AF65-F5344CB8AC3E}">
        <p14:creationId xmlns:p14="http://schemas.microsoft.com/office/powerpoint/2010/main" val="2785371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mp;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GB" dirty="0"/>
          </a:p>
        </p:txBody>
      </p:sp>
      <p:sp>
        <p:nvSpPr>
          <p:cNvPr id="4" name="Text Placeholder 3"/>
          <p:cNvSpPr>
            <a:spLocks noGrp="1"/>
          </p:cNvSpPr>
          <p:nvPr>
            <p:ph type="body" sz="quarter" idx="10"/>
          </p:nvPr>
        </p:nvSpPr>
        <p:spPr>
          <a:xfrm>
            <a:off x="828675" y="1881075"/>
            <a:ext cx="7500938" cy="4040188"/>
          </a:xfrm>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GB"/>
          </a:p>
        </p:txBody>
      </p:sp>
      <p:sp>
        <p:nvSpPr>
          <p:cNvPr id="8" name="Text Placeholder 5"/>
          <p:cNvSpPr>
            <a:spLocks noGrp="1"/>
          </p:cNvSpPr>
          <p:nvPr>
            <p:ph type="body" sz="quarter" idx="11"/>
          </p:nvPr>
        </p:nvSpPr>
        <p:spPr>
          <a:xfrm>
            <a:off x="828675" y="914400"/>
            <a:ext cx="7500938" cy="276225"/>
          </a:xfrm>
        </p:spPr>
        <p:txBody>
          <a:bodyPr/>
          <a:lstStyle>
            <a:lvl1pPr>
              <a:defRPr sz="1400" b="0">
                <a:solidFill>
                  <a:srgbClr val="005EAE"/>
                </a:solidFill>
              </a:defRPr>
            </a:lvl1pPr>
          </a:lstStyle>
          <a:p>
            <a:pPr lvl="0"/>
            <a:r>
              <a:rPr lang="ga-IE" smtClean="0"/>
              <a:t>Click to edit Master text styles</a:t>
            </a:r>
          </a:p>
        </p:txBody>
      </p:sp>
    </p:spTree>
    <p:extLst>
      <p:ext uri="{BB962C8B-B14F-4D97-AF65-F5344CB8AC3E}">
        <p14:creationId xmlns:p14="http://schemas.microsoft.com/office/powerpoint/2010/main" val="526406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Title &amp;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GB" dirty="0"/>
          </a:p>
        </p:txBody>
      </p:sp>
      <p:sp>
        <p:nvSpPr>
          <p:cNvPr id="4" name="Text Placeholder 3"/>
          <p:cNvSpPr>
            <a:spLocks noGrp="1"/>
          </p:cNvSpPr>
          <p:nvPr>
            <p:ph type="body" sz="quarter" idx="10"/>
          </p:nvPr>
        </p:nvSpPr>
        <p:spPr>
          <a:xfrm>
            <a:off x="828675" y="1881075"/>
            <a:ext cx="7500938" cy="3732325"/>
          </a:xfrm>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GB"/>
          </a:p>
        </p:txBody>
      </p:sp>
      <p:sp>
        <p:nvSpPr>
          <p:cNvPr id="8" name="Text Placeholder 5"/>
          <p:cNvSpPr>
            <a:spLocks noGrp="1"/>
          </p:cNvSpPr>
          <p:nvPr>
            <p:ph type="body" sz="quarter" idx="11"/>
          </p:nvPr>
        </p:nvSpPr>
        <p:spPr>
          <a:xfrm>
            <a:off x="828675" y="914400"/>
            <a:ext cx="7500938" cy="276225"/>
          </a:xfrm>
        </p:spPr>
        <p:txBody>
          <a:bodyPr/>
          <a:lstStyle>
            <a:lvl1pPr>
              <a:defRPr sz="1400" b="0">
                <a:solidFill>
                  <a:srgbClr val="005EAE"/>
                </a:solidFill>
              </a:defRPr>
            </a:lvl1pPr>
          </a:lstStyle>
          <a:p>
            <a:pPr lvl="0"/>
            <a:r>
              <a:rPr lang="ga-IE" smtClean="0"/>
              <a:t>Click to edit Master text styles</a:t>
            </a:r>
          </a:p>
        </p:txBody>
      </p:sp>
      <p:sp>
        <p:nvSpPr>
          <p:cNvPr id="5" name="Rectangle 4"/>
          <p:cNvSpPr/>
          <p:nvPr userDrawn="1"/>
        </p:nvSpPr>
        <p:spPr>
          <a:xfrm>
            <a:off x="0" y="5819775"/>
            <a:ext cx="9144000" cy="1036637"/>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a:endParaRPr lang="en-GB" sz="1000">
              <a:solidFill>
                <a:prstClr val="white"/>
              </a:solidFill>
            </a:endParaRPr>
          </a:p>
        </p:txBody>
      </p:sp>
      <p:pic>
        <p:nvPicPr>
          <p:cNvPr id="7" name="Picture 6" descr="TCD_Small_Whi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169" y="6000900"/>
            <a:ext cx="995831" cy="705259"/>
          </a:xfrm>
          <a:prstGeom prst="rect">
            <a:avLst/>
          </a:prstGeom>
        </p:spPr>
      </p:pic>
    </p:spTree>
    <p:extLst>
      <p:ext uri="{BB962C8B-B14F-4D97-AF65-F5344CB8AC3E}">
        <p14:creationId xmlns:p14="http://schemas.microsoft.com/office/powerpoint/2010/main" val="13407130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Content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4939200" y="1943100"/>
            <a:ext cx="4204800" cy="4343400"/>
          </a:xfrm>
          <a:solidFill>
            <a:schemeClr val="accent4"/>
          </a:solidFill>
        </p:spPr>
        <p:txBody>
          <a:bodyPr tIns="0" anchor="ctr" anchorCtr="0"/>
          <a:lstStyle>
            <a:lvl1pPr algn="ctr">
              <a:defRPr sz="1600" b="0">
                <a:solidFill>
                  <a:schemeClr val="accent3"/>
                </a:solidFill>
              </a:defRPr>
            </a:lvl1pPr>
          </a:lstStyle>
          <a:p>
            <a:r>
              <a:rPr lang="en-GB" dirty="0" smtClean="0"/>
              <a:t>IMAGE</a:t>
            </a:r>
            <a:endParaRPr lang="en-GB" dirty="0"/>
          </a:p>
        </p:txBody>
      </p:sp>
      <p:sp>
        <p:nvSpPr>
          <p:cNvPr id="2" name="Title 1"/>
          <p:cNvSpPr>
            <a:spLocks noGrp="1"/>
          </p:cNvSpPr>
          <p:nvPr>
            <p:ph type="title"/>
          </p:nvPr>
        </p:nvSpPr>
        <p:spPr/>
        <p:txBody>
          <a:bodyPr/>
          <a:lstStyle>
            <a:lvl1pPr>
              <a:defRPr>
                <a:solidFill>
                  <a:srgbClr val="005EAE"/>
                </a:solidFill>
              </a:defRPr>
            </a:lvl1pPr>
          </a:lstStyle>
          <a:p>
            <a:r>
              <a:rPr lang="ga-IE" smtClean="0"/>
              <a:t>Click to edit Master title style</a:t>
            </a:r>
            <a:endParaRPr lang="en-GB" dirty="0"/>
          </a:p>
        </p:txBody>
      </p:sp>
      <p:sp>
        <p:nvSpPr>
          <p:cNvPr id="4" name="Text Placeholder 3"/>
          <p:cNvSpPr>
            <a:spLocks noGrp="1"/>
          </p:cNvSpPr>
          <p:nvPr>
            <p:ph type="body" sz="quarter" idx="10"/>
          </p:nvPr>
        </p:nvSpPr>
        <p:spPr>
          <a:xfrm>
            <a:off x="828675" y="1905000"/>
            <a:ext cx="3819525" cy="3987688"/>
          </a:xfrm>
        </p:spPr>
        <p:txBody>
          <a:bodyPr/>
          <a:lstStyle>
            <a:lvl1pPr marL="238125" indent="-238125">
              <a:spcBef>
                <a:spcPts val="850"/>
              </a:spcBef>
              <a:buClr>
                <a:schemeClr val="tx2"/>
              </a:buClr>
              <a:buFont typeface="Calibri" panose="020F0502020204030204" pitchFamily="34" charset="0"/>
              <a:buChar char="–"/>
              <a:defRPr sz="1400" b="0"/>
            </a:lvl1pPr>
            <a:lvl2pPr marL="503238" indent="-207963">
              <a:spcBef>
                <a:spcPts val="0"/>
              </a:spcBef>
              <a:spcAft>
                <a:spcPts val="567"/>
              </a:spcAft>
              <a:defRPr sz="1400" b="0"/>
            </a:lvl2pPr>
            <a:lvl3pPr>
              <a:defRPr sz="1400" b="0"/>
            </a:lvl3pPr>
            <a:lvl4pPr>
              <a:defRPr sz="1400" b="0"/>
            </a:lvl4pPr>
            <a:lvl5pPr>
              <a:defRPr sz="1400" b="0"/>
            </a:lvl5pPr>
          </a:lstStyle>
          <a:p>
            <a:pPr lvl="0"/>
            <a:r>
              <a:rPr lang="ga-IE" smtClean="0"/>
              <a:t>Click to edit Master text styles</a:t>
            </a:r>
          </a:p>
          <a:p>
            <a:pPr lvl="1"/>
            <a:r>
              <a:rPr lang="ga-IE" smtClean="0"/>
              <a:t>Second level</a:t>
            </a:r>
          </a:p>
        </p:txBody>
      </p:sp>
      <p:sp>
        <p:nvSpPr>
          <p:cNvPr id="6" name="Text Placeholder 5"/>
          <p:cNvSpPr>
            <a:spLocks noGrp="1"/>
          </p:cNvSpPr>
          <p:nvPr>
            <p:ph type="body" sz="quarter" idx="11"/>
          </p:nvPr>
        </p:nvSpPr>
        <p:spPr>
          <a:xfrm>
            <a:off x="828675" y="914400"/>
            <a:ext cx="7500938" cy="276225"/>
          </a:xfrm>
        </p:spPr>
        <p:txBody>
          <a:bodyPr/>
          <a:lstStyle>
            <a:lvl1pPr>
              <a:defRPr sz="1400" b="0">
                <a:solidFill>
                  <a:srgbClr val="005EAE"/>
                </a:solidFill>
              </a:defRPr>
            </a:lvl1pPr>
          </a:lstStyle>
          <a:p>
            <a:pPr lvl="0"/>
            <a:r>
              <a:rPr lang="ga-IE" smtClean="0"/>
              <a:t>Click to edit Master text styles</a:t>
            </a:r>
          </a:p>
        </p:txBody>
      </p:sp>
      <p:sp>
        <p:nvSpPr>
          <p:cNvPr id="8" name="Rectangle 7"/>
          <p:cNvSpPr/>
          <p:nvPr userDrawn="1"/>
        </p:nvSpPr>
        <p:spPr>
          <a:xfrm>
            <a:off x="0" y="6498000"/>
            <a:ext cx="9144000" cy="360000"/>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a:r>
              <a:rPr lang="en-GB" sz="1000" b="1" dirty="0" smtClean="0">
                <a:solidFill>
                  <a:prstClr val="white"/>
                </a:solidFill>
              </a:rPr>
              <a:t>Trinity College Dublin, </a:t>
            </a:r>
            <a:r>
              <a:rPr lang="en-GB" sz="1000" dirty="0" smtClean="0">
                <a:solidFill>
                  <a:prstClr val="white"/>
                </a:solidFill>
              </a:rPr>
              <a:t>The University of Dublin</a:t>
            </a:r>
            <a:endParaRPr lang="en-GB" sz="1000" dirty="0">
              <a:solidFill>
                <a:prstClr val="white"/>
              </a:solidFill>
            </a:endParaRPr>
          </a:p>
        </p:txBody>
      </p:sp>
    </p:spTree>
    <p:extLst>
      <p:ext uri="{BB962C8B-B14F-4D97-AF65-F5344CB8AC3E}">
        <p14:creationId xmlns:p14="http://schemas.microsoft.com/office/powerpoint/2010/main" val="8592915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0" y="1435835"/>
            <a:ext cx="9144000" cy="4850665"/>
          </a:xfrm>
          <a:solidFill>
            <a:schemeClr val="accent4"/>
          </a:solidFill>
        </p:spPr>
        <p:txBody>
          <a:bodyPr tIns="0" anchor="ctr" anchorCtr="0"/>
          <a:lstStyle>
            <a:lvl1pPr algn="ctr">
              <a:defRPr sz="1600" b="0">
                <a:solidFill>
                  <a:schemeClr val="accent3"/>
                </a:solidFill>
              </a:defRPr>
            </a:lvl1pPr>
          </a:lstStyle>
          <a:p>
            <a:r>
              <a:rPr lang="en-GB" dirty="0" smtClean="0"/>
              <a:t>IMAGE</a:t>
            </a:r>
            <a:endParaRPr lang="en-GB" dirty="0"/>
          </a:p>
        </p:txBody>
      </p:sp>
      <p:sp>
        <p:nvSpPr>
          <p:cNvPr id="2" name="Title 1"/>
          <p:cNvSpPr>
            <a:spLocks noGrp="1"/>
          </p:cNvSpPr>
          <p:nvPr>
            <p:ph type="title"/>
          </p:nvPr>
        </p:nvSpPr>
        <p:spPr/>
        <p:txBody>
          <a:bodyPr/>
          <a:lstStyle>
            <a:lvl1pPr>
              <a:defRPr>
                <a:solidFill>
                  <a:srgbClr val="005EAE"/>
                </a:solidFill>
              </a:defRPr>
            </a:lvl1pPr>
          </a:lstStyle>
          <a:p>
            <a:r>
              <a:rPr lang="ga-IE" smtClean="0"/>
              <a:t>Click to edit Master title style</a:t>
            </a:r>
            <a:endParaRPr lang="en-GB" dirty="0"/>
          </a:p>
        </p:txBody>
      </p:sp>
      <p:sp>
        <p:nvSpPr>
          <p:cNvPr id="6" name="Text Placeholder 5"/>
          <p:cNvSpPr>
            <a:spLocks noGrp="1"/>
          </p:cNvSpPr>
          <p:nvPr>
            <p:ph type="body" sz="quarter" idx="11"/>
          </p:nvPr>
        </p:nvSpPr>
        <p:spPr>
          <a:xfrm>
            <a:off x="828675" y="914400"/>
            <a:ext cx="7500938" cy="276225"/>
          </a:xfrm>
        </p:spPr>
        <p:txBody>
          <a:bodyPr/>
          <a:lstStyle>
            <a:lvl1pPr>
              <a:defRPr sz="1400" b="0">
                <a:solidFill>
                  <a:srgbClr val="005EAE"/>
                </a:solidFill>
              </a:defRPr>
            </a:lvl1pPr>
          </a:lstStyle>
          <a:p>
            <a:pPr lvl="0"/>
            <a:r>
              <a:rPr lang="ga-IE" smtClean="0"/>
              <a:t>Click to edit Master text styles</a:t>
            </a:r>
          </a:p>
        </p:txBody>
      </p:sp>
      <p:sp>
        <p:nvSpPr>
          <p:cNvPr id="8" name="Rectangle 7"/>
          <p:cNvSpPr/>
          <p:nvPr userDrawn="1"/>
        </p:nvSpPr>
        <p:spPr>
          <a:xfrm>
            <a:off x="0" y="6498000"/>
            <a:ext cx="9144000" cy="360000"/>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a:r>
              <a:rPr lang="en-GB" sz="1000" b="1" dirty="0" smtClean="0">
                <a:solidFill>
                  <a:prstClr val="white"/>
                </a:solidFill>
              </a:rPr>
              <a:t>Trinity College Dublin, </a:t>
            </a:r>
            <a:r>
              <a:rPr lang="en-GB" sz="1000" dirty="0" smtClean="0">
                <a:solidFill>
                  <a:prstClr val="white"/>
                </a:solidFill>
              </a:rPr>
              <a:t>The University of Dublin</a:t>
            </a:r>
            <a:endParaRPr lang="en-GB" sz="1000" dirty="0">
              <a:solidFill>
                <a:prstClr val="white"/>
              </a:solidFill>
            </a:endParaRPr>
          </a:p>
        </p:txBody>
      </p:sp>
    </p:spTree>
    <p:extLst>
      <p:ext uri="{BB962C8B-B14F-4D97-AF65-F5344CB8AC3E}">
        <p14:creationId xmlns:p14="http://schemas.microsoft.com/office/powerpoint/2010/main" val="3067013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mp;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828675" y="1881075"/>
            <a:ext cx="7500938" cy="40401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smtClean="0"/>
              <a:t>Click to edit Master text styles</a:t>
            </a:r>
          </a:p>
        </p:txBody>
      </p:sp>
    </p:spTree>
    <p:extLst>
      <p:ext uri="{BB962C8B-B14F-4D97-AF65-F5344CB8AC3E}">
        <p14:creationId xmlns:p14="http://schemas.microsoft.com/office/powerpoint/2010/main" val="35730003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sp>
        <p:nvSpPr>
          <p:cNvPr id="2" name="Title 1"/>
          <p:cNvSpPr>
            <a:spLocks noGrp="1"/>
          </p:cNvSpPr>
          <p:nvPr>
            <p:ph type="ctrTitle"/>
          </p:nvPr>
        </p:nvSpPr>
        <p:spPr>
          <a:xfrm>
            <a:off x="828674" y="3715200"/>
            <a:ext cx="7500939" cy="554850"/>
          </a:xfrm>
        </p:spPr>
        <p:txBody>
          <a:bodyPr/>
          <a:lstStyle>
            <a:lvl1pPr algn="l">
              <a:defRPr sz="4200">
                <a:solidFill>
                  <a:srgbClr val="005EAE"/>
                </a:solidFill>
              </a:defRPr>
            </a:lvl1pPr>
          </a:lstStyle>
          <a:p>
            <a:r>
              <a:rPr lang="ga-IE" smtClean="0"/>
              <a:t>Click to edit Master title style</a:t>
            </a:r>
            <a:endParaRPr lang="en-GB" dirty="0"/>
          </a:p>
        </p:txBody>
      </p:sp>
      <p:sp>
        <p:nvSpPr>
          <p:cNvPr id="7" name="Rectangle 6"/>
          <p:cNvSpPr/>
          <p:nvPr userDrawn="1"/>
        </p:nvSpPr>
        <p:spPr>
          <a:xfrm>
            <a:off x="0" y="0"/>
            <a:ext cx="9144000" cy="3013200"/>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9" name="Rectangle 8"/>
          <p:cNvSpPr/>
          <p:nvPr userDrawn="1"/>
        </p:nvSpPr>
        <p:spPr>
          <a:xfrm>
            <a:off x="0" y="6498000"/>
            <a:ext cx="9144000" cy="360000"/>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a:endParaRPr lang="en-GB" sz="1000" dirty="0">
              <a:solidFill>
                <a:prstClr val="white"/>
              </a:solidFill>
            </a:endParaRPr>
          </a:p>
        </p:txBody>
      </p:sp>
      <p:pic>
        <p:nvPicPr>
          <p:cNvPr id="6" name="Picture 5" descr="TCD_Small_Whi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8669" y="588308"/>
            <a:ext cx="2380131" cy="1685635"/>
          </a:xfrm>
          <a:prstGeom prst="rect">
            <a:avLst/>
          </a:prstGeom>
        </p:spPr>
      </p:pic>
    </p:spTree>
    <p:extLst>
      <p:ext uri="{BB962C8B-B14F-4D97-AF65-F5344CB8AC3E}">
        <p14:creationId xmlns:p14="http://schemas.microsoft.com/office/powerpoint/2010/main" val="1894953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5EAE"/>
                </a:solidFill>
              </a:defRPr>
            </a:lvl1pPr>
          </a:lstStyle>
          <a:p>
            <a:r>
              <a:rPr lang="ga-IE" smtClean="0"/>
              <a:t>Click to edit Master title style</a:t>
            </a:r>
            <a:endParaRPr lang="en-GB" dirty="0"/>
          </a:p>
        </p:txBody>
      </p:sp>
    </p:spTree>
    <p:extLst>
      <p:ext uri="{BB962C8B-B14F-4D97-AF65-F5344CB8AC3E}">
        <p14:creationId xmlns:p14="http://schemas.microsoft.com/office/powerpoint/2010/main" val="23405479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Title &amp; 2 Column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GB" dirty="0"/>
          </a:p>
        </p:txBody>
      </p:sp>
      <p:sp>
        <p:nvSpPr>
          <p:cNvPr id="4" name="Text Placeholder 3"/>
          <p:cNvSpPr>
            <a:spLocks noGrp="1"/>
          </p:cNvSpPr>
          <p:nvPr>
            <p:ph type="body" sz="quarter" idx="10"/>
          </p:nvPr>
        </p:nvSpPr>
        <p:spPr>
          <a:xfrm>
            <a:off x="828676" y="1881075"/>
            <a:ext cx="3933824" cy="3163365"/>
          </a:xfrm>
        </p:spPr>
        <p:txBody>
          <a:bodyPr/>
          <a:lstStyle>
            <a:lvl1pPr marL="276225" indent="-276225">
              <a:spcBef>
                <a:spcPts val="900"/>
              </a:spcBef>
              <a:buClr>
                <a:schemeClr val="tx2"/>
              </a:buClr>
              <a:buFont typeface="Arial" panose="020B0604020202020204" pitchFamily="34" charset="0"/>
              <a:buChar char="‒"/>
              <a:defRPr sz="1400" b="0"/>
            </a:lvl1pPr>
            <a:lvl2pPr marL="625475" indent="-233363">
              <a:buFont typeface="Arial" panose="020B0604020202020204" pitchFamily="34" charset="0"/>
              <a:buChar char="•"/>
              <a:defRPr sz="1400"/>
            </a:lvl2pPr>
            <a:lvl3pPr marL="912813" indent="-222250">
              <a:defRPr sz="1400"/>
            </a:lvl3pPr>
            <a:lvl4pPr marL="1128713" indent="-190500">
              <a:defRPr sz="1400"/>
            </a:lvl4pPr>
            <a:lvl5pPr marL="1439863" indent="-185738">
              <a:defRPr sz="1400"/>
            </a:lvl5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GB"/>
          </a:p>
        </p:txBody>
      </p:sp>
      <p:sp>
        <p:nvSpPr>
          <p:cNvPr id="8"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ga-IE" smtClean="0"/>
              <a:t>Click to edit Master text styles</a:t>
            </a:r>
          </a:p>
        </p:txBody>
      </p:sp>
      <p:sp>
        <p:nvSpPr>
          <p:cNvPr id="5" name="Rectangle 4"/>
          <p:cNvSpPr/>
          <p:nvPr userDrawn="1"/>
        </p:nvSpPr>
        <p:spPr>
          <a:xfrm>
            <a:off x="0" y="5819775"/>
            <a:ext cx="9144000" cy="1036637"/>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a:endParaRPr lang="en-GB" sz="1000">
              <a:solidFill>
                <a:prstClr val="white"/>
              </a:solidFill>
            </a:endParaRPr>
          </a:p>
        </p:txBody>
      </p:sp>
      <p:sp>
        <p:nvSpPr>
          <p:cNvPr id="11" name="Text Placeholder 3"/>
          <p:cNvSpPr>
            <a:spLocks noGrp="1"/>
          </p:cNvSpPr>
          <p:nvPr>
            <p:ph type="body" sz="quarter" idx="12"/>
          </p:nvPr>
        </p:nvSpPr>
        <p:spPr>
          <a:xfrm>
            <a:off x="4914901" y="1881075"/>
            <a:ext cx="3934800" cy="3163365"/>
          </a:xfrm>
        </p:spPr>
        <p:txBody>
          <a:bodyPr/>
          <a:lstStyle>
            <a:lvl1pPr marL="276225" indent="-276225">
              <a:spcBef>
                <a:spcPts val="900"/>
              </a:spcBef>
              <a:buClr>
                <a:schemeClr val="tx2"/>
              </a:buClr>
              <a:buFont typeface="Arial" panose="020B0604020202020204" pitchFamily="34" charset="0"/>
              <a:buChar char="‒"/>
              <a:defRPr sz="1400" b="0"/>
            </a:lvl1pPr>
            <a:lvl2pPr marL="625475" indent="-233363">
              <a:buFont typeface="Arial" panose="020B0604020202020204" pitchFamily="34" charset="0"/>
              <a:buChar char="•"/>
              <a:defRPr sz="1400"/>
            </a:lvl2pPr>
            <a:lvl3pPr marL="912813" indent="-222250">
              <a:defRPr sz="1400"/>
            </a:lvl3pPr>
            <a:lvl4pPr marL="1128713" indent="-190500">
              <a:defRPr sz="1400"/>
            </a:lvl4pPr>
            <a:lvl5pPr marL="1439863" indent="-185738">
              <a:defRPr sz="1400"/>
            </a:lvl5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GB"/>
          </a:p>
        </p:txBody>
      </p:sp>
      <p:pic>
        <p:nvPicPr>
          <p:cNvPr id="9" name="Picture 8" descr="TCD_Small_Whi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169" y="6000900"/>
            <a:ext cx="995831" cy="705259"/>
          </a:xfrm>
          <a:prstGeom prst="rect">
            <a:avLst/>
          </a:prstGeom>
        </p:spPr>
      </p:pic>
    </p:spTree>
    <p:extLst>
      <p:ext uri="{BB962C8B-B14F-4D97-AF65-F5344CB8AC3E}">
        <p14:creationId xmlns:p14="http://schemas.microsoft.com/office/powerpoint/2010/main" val="2943945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amp; Content 20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828675" y="1881075"/>
            <a:ext cx="7500938" cy="40401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smtClean="0"/>
              <a:t>Click to edit Master text styles</a:t>
            </a:r>
          </a:p>
        </p:txBody>
      </p:sp>
      <p:sp>
        <p:nvSpPr>
          <p:cNvPr id="5" name="Rectangle 4"/>
          <p:cNvSpPr/>
          <p:nvPr userDrawn="1"/>
        </p:nvSpPr>
        <p:spPr>
          <a:xfrm>
            <a:off x="0" y="5821363"/>
            <a:ext cx="9144000" cy="1036637"/>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solidFill>
                <a:schemeClr val="lt1"/>
              </a:solidFill>
            </a:endParaRPr>
          </a:p>
        </p:txBody>
      </p:sp>
      <p:pic>
        <p:nvPicPr>
          <p:cNvPr id="6" name="Picture 5" descr="TCD_Small_Whi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169" y="6000900"/>
            <a:ext cx="995831" cy="705259"/>
          </a:xfrm>
          <a:prstGeom prst="rect">
            <a:avLst/>
          </a:prstGeom>
        </p:spPr>
      </p:pic>
      <p:cxnSp>
        <p:nvCxnSpPr>
          <p:cNvPr id="7" name="Straight Connector 6"/>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2461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amp; 2 Column Content 20pt">
    <p:spTree>
      <p:nvGrpSpPr>
        <p:cNvPr id="1" name=""/>
        <p:cNvGrpSpPr/>
        <p:nvPr/>
      </p:nvGrpSpPr>
      <p:grpSpPr>
        <a:xfrm>
          <a:off x="0" y="0"/>
          <a:ext cx="0" cy="0"/>
          <a:chOff x="0" y="0"/>
          <a:chExt cx="0" cy="0"/>
        </a:xfrm>
      </p:grpSpPr>
      <p:sp>
        <p:nvSpPr>
          <p:cNvPr id="5" name="Rectangle 4"/>
          <p:cNvSpPr/>
          <p:nvPr userDrawn="1"/>
        </p:nvSpPr>
        <p:spPr>
          <a:xfrm>
            <a:off x="0" y="5821363"/>
            <a:ext cx="9144000" cy="1036637"/>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endParaRPr lang="en-GB" sz="1000">
              <a:solidFill>
                <a:schemeClr val="lt1"/>
              </a:solidFill>
            </a:endParaRPr>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828676" y="1881075"/>
            <a:ext cx="3933824" cy="3163365"/>
          </a:xfrm>
        </p:spPr>
        <p:txBody>
          <a:bodyPr/>
          <a:lstStyle>
            <a:lvl1pPr marL="276225" indent="-276225">
              <a:spcBef>
                <a:spcPts val="900"/>
              </a:spcBef>
              <a:buClr>
                <a:schemeClr val="tx2"/>
              </a:buClr>
              <a:buFont typeface="Arial" panose="020B0604020202020204" pitchFamily="34" charset="0"/>
              <a:buChar char="‒"/>
              <a:defRPr sz="1400" b="0"/>
            </a:lvl1pPr>
            <a:lvl2pPr marL="625475" indent="-233363">
              <a:buFont typeface="Arial" panose="020B0604020202020204" pitchFamily="34" charset="0"/>
              <a:buChar char="•"/>
              <a:defRPr sz="1400"/>
            </a:lvl2pPr>
            <a:lvl3pPr marL="912813" indent="-222250">
              <a:defRPr sz="1400"/>
            </a:lvl3pPr>
            <a:lvl4pPr marL="1128713" indent="-190500">
              <a:defRPr sz="1400"/>
            </a:lvl4pPr>
            <a:lvl5pPr marL="1439863" indent="-185738">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smtClean="0"/>
              <a:t>Click to edit Master text styles</a:t>
            </a:r>
          </a:p>
        </p:txBody>
      </p:sp>
      <p:cxnSp>
        <p:nvCxnSpPr>
          <p:cNvPr id="6" name="Straight Connector 5"/>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2"/>
          </p:nvPr>
        </p:nvSpPr>
        <p:spPr>
          <a:xfrm>
            <a:off x="4914901" y="1881075"/>
            <a:ext cx="3934800" cy="3163365"/>
          </a:xfrm>
        </p:spPr>
        <p:txBody>
          <a:bodyPr/>
          <a:lstStyle>
            <a:lvl1pPr marL="276225" indent="-276225">
              <a:spcBef>
                <a:spcPts val="900"/>
              </a:spcBef>
              <a:buClr>
                <a:schemeClr val="tx2"/>
              </a:buClr>
              <a:buFont typeface="Arial" panose="020B0604020202020204" pitchFamily="34" charset="0"/>
              <a:buChar char="‒"/>
              <a:defRPr sz="1400" b="0"/>
            </a:lvl1pPr>
            <a:lvl2pPr marL="625475" indent="-233363">
              <a:buFont typeface="Arial" panose="020B0604020202020204" pitchFamily="34" charset="0"/>
              <a:buChar char="•"/>
              <a:defRPr sz="1400"/>
            </a:lvl2pPr>
            <a:lvl3pPr marL="912813" indent="-222250">
              <a:defRPr sz="1400"/>
            </a:lvl3pPr>
            <a:lvl4pPr marL="1128713" indent="-190500">
              <a:defRPr sz="1400"/>
            </a:lvl4pPr>
            <a:lvl5pPr marL="1439863" indent="-185738">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9" name="Picture 8" descr="TCD_Small_Whit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169" y="6000900"/>
            <a:ext cx="995831" cy="705259"/>
          </a:xfrm>
          <a:prstGeom prst="rect">
            <a:avLst/>
          </a:prstGeom>
        </p:spPr>
      </p:pic>
    </p:spTree>
    <p:extLst>
      <p:ext uri="{BB962C8B-B14F-4D97-AF65-F5344CB8AC3E}">
        <p14:creationId xmlns:p14="http://schemas.microsoft.com/office/powerpoint/2010/main" val="420921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Content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4939200" y="1438275"/>
            <a:ext cx="4204800" cy="5076825"/>
          </a:xfrm>
          <a:solidFill>
            <a:schemeClr val="accent4"/>
          </a:solidFill>
        </p:spPr>
        <p:txBody>
          <a:bodyPr tIns="0" anchor="ctr" anchorCtr="0"/>
          <a:lstStyle>
            <a:lvl1pPr algn="ctr">
              <a:defRPr sz="1600" b="0">
                <a:solidFill>
                  <a:schemeClr val="accent3"/>
                </a:solidFill>
              </a:defRPr>
            </a:lvl1pPr>
          </a:lstStyle>
          <a:p>
            <a:r>
              <a:rPr lang="en-GB" smtClean="0"/>
              <a:t>IMAGE</a:t>
            </a: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4" name="Text Placeholder 3"/>
          <p:cNvSpPr>
            <a:spLocks noGrp="1"/>
          </p:cNvSpPr>
          <p:nvPr>
            <p:ph type="body" sz="quarter" idx="10"/>
          </p:nvPr>
        </p:nvSpPr>
        <p:spPr>
          <a:xfrm>
            <a:off x="828675" y="1905000"/>
            <a:ext cx="3819525" cy="3987688"/>
          </a:xfrm>
        </p:spPr>
        <p:txBody>
          <a:bodyPr/>
          <a:lstStyle>
            <a:lvl1pPr marL="238125" indent="-238125">
              <a:spcBef>
                <a:spcPts val="850"/>
              </a:spcBef>
              <a:buClr>
                <a:schemeClr val="tx2"/>
              </a:buClr>
              <a:buFont typeface="Calibri" panose="020F0502020204030204" pitchFamily="34" charset="0"/>
              <a:buChar char="–"/>
              <a:defRPr sz="1400" b="0"/>
            </a:lvl1pPr>
            <a:lvl2pPr marL="503238" indent="-207963">
              <a:spcBef>
                <a:spcPts val="0"/>
              </a:spcBef>
              <a:spcAft>
                <a:spcPts val="567"/>
              </a:spcAft>
              <a:defRPr sz="1400" b="0"/>
            </a:lvl2pPr>
            <a:lvl3pPr>
              <a:defRPr sz="1400" b="0"/>
            </a:lvl3pPr>
            <a:lvl4pPr>
              <a:defRPr sz="1400" b="0"/>
            </a:lvl4pPr>
            <a:lvl5pPr>
              <a:defRPr sz="1400" b="0"/>
            </a:lvl5pPr>
          </a:lstStyle>
          <a:p>
            <a:pPr lvl="0"/>
            <a:r>
              <a:rPr lang="en-US" smtClean="0"/>
              <a:t>Click to edit Master text styles</a:t>
            </a:r>
          </a:p>
          <a:p>
            <a:pPr lvl="1"/>
            <a:r>
              <a:rPr lang="en-US" smtClean="0"/>
              <a:t>Second level</a:t>
            </a:r>
          </a:p>
        </p:txBody>
      </p:sp>
      <p:sp>
        <p:nvSpPr>
          <p:cNvPr id="6"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smtClean="0"/>
              <a:t>Click to edit Master text styles</a:t>
            </a:r>
          </a:p>
        </p:txBody>
      </p:sp>
      <p:sp>
        <p:nvSpPr>
          <p:cNvPr id="8" name="Rectangle 7"/>
          <p:cNvSpPr/>
          <p:nvPr userDrawn="1"/>
        </p:nvSpPr>
        <p:spPr>
          <a:xfrm>
            <a:off x="0" y="6498000"/>
            <a:ext cx="9144000" cy="360000"/>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smtClean="0"/>
              <a:t>Trinity College Dublin, </a:t>
            </a:r>
            <a:r>
              <a:rPr lang="en-GB" sz="1000" smtClean="0"/>
              <a:t>The University of Dublin</a:t>
            </a:r>
            <a:endParaRPr lang="en-GB" sz="1000"/>
          </a:p>
        </p:txBody>
      </p:sp>
      <p:cxnSp>
        <p:nvCxnSpPr>
          <p:cNvPr id="7" name="Straight Connector 6"/>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2368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amp; Image">
    <p:spTree>
      <p:nvGrpSpPr>
        <p:cNvPr id="1" name=""/>
        <p:cNvGrpSpPr/>
        <p:nvPr/>
      </p:nvGrpSpPr>
      <p:grpSpPr>
        <a:xfrm>
          <a:off x="0" y="0"/>
          <a:ext cx="0" cy="0"/>
          <a:chOff x="0" y="0"/>
          <a:chExt cx="0" cy="0"/>
        </a:xfrm>
      </p:grpSpPr>
      <p:sp>
        <p:nvSpPr>
          <p:cNvPr id="5" name="Picture Placeholder 4"/>
          <p:cNvSpPr>
            <a:spLocks noGrp="1"/>
          </p:cNvSpPr>
          <p:nvPr>
            <p:ph type="pic" sz="quarter" idx="12" hasCustomPrompt="1"/>
          </p:nvPr>
        </p:nvSpPr>
        <p:spPr>
          <a:xfrm>
            <a:off x="0" y="1438275"/>
            <a:ext cx="9144000" cy="5076825"/>
          </a:xfrm>
          <a:solidFill>
            <a:schemeClr val="accent4"/>
          </a:solidFill>
        </p:spPr>
        <p:txBody>
          <a:bodyPr tIns="0" anchor="ctr" anchorCtr="0"/>
          <a:lstStyle>
            <a:lvl1pPr algn="ctr">
              <a:defRPr sz="1600" b="0">
                <a:solidFill>
                  <a:schemeClr val="accent3"/>
                </a:solidFill>
              </a:defRPr>
            </a:lvl1pPr>
          </a:lstStyle>
          <a:p>
            <a:r>
              <a:rPr lang="en-GB" smtClean="0"/>
              <a:t>IMAGE</a:t>
            </a: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6" name="Text Placeholder 5"/>
          <p:cNvSpPr>
            <a:spLocks noGrp="1"/>
          </p:cNvSpPr>
          <p:nvPr>
            <p:ph type="body" sz="quarter" idx="11"/>
          </p:nvPr>
        </p:nvSpPr>
        <p:spPr>
          <a:xfrm>
            <a:off x="828675" y="914400"/>
            <a:ext cx="7500938" cy="276225"/>
          </a:xfrm>
        </p:spPr>
        <p:txBody>
          <a:bodyPr/>
          <a:lstStyle>
            <a:lvl1pPr>
              <a:defRPr sz="2000" b="0">
                <a:solidFill>
                  <a:schemeClr val="tx1"/>
                </a:solidFill>
              </a:defRPr>
            </a:lvl1pPr>
          </a:lstStyle>
          <a:p>
            <a:pPr lvl="0"/>
            <a:r>
              <a:rPr lang="en-US" smtClean="0"/>
              <a:t>Click to edit Master text styles</a:t>
            </a:r>
          </a:p>
        </p:txBody>
      </p:sp>
      <p:sp>
        <p:nvSpPr>
          <p:cNvPr id="8" name="Rectangle 7"/>
          <p:cNvSpPr/>
          <p:nvPr userDrawn="1"/>
        </p:nvSpPr>
        <p:spPr>
          <a:xfrm>
            <a:off x="0" y="6498000"/>
            <a:ext cx="9144000" cy="360000"/>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smtClean="0"/>
              <a:t>Trinity College Dublin, </a:t>
            </a:r>
            <a:r>
              <a:rPr lang="en-GB" sz="1000" smtClean="0"/>
              <a:t>The University of Dublin</a:t>
            </a:r>
            <a:endParaRPr lang="en-GB" sz="1000"/>
          </a:p>
        </p:txBody>
      </p:sp>
      <p:cxnSp>
        <p:nvCxnSpPr>
          <p:cNvPr id="7" name="Straight Connector 6"/>
          <p:cNvCxnSpPr/>
          <p:nvPr userDrawn="1"/>
        </p:nvCxnSpPr>
        <p:spPr>
          <a:xfrm>
            <a:off x="0" y="1438275"/>
            <a:ext cx="9144000" cy="0"/>
          </a:xfrm>
          <a:prstGeom prst="line">
            <a:avLst/>
          </a:prstGeom>
          <a:ln w="9525">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8617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hank You">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 t="3974" r="3958" b="558"/>
          <a:stretch/>
        </p:blipFill>
        <p:spPr>
          <a:xfrm>
            <a:off x="0" y="0"/>
            <a:ext cx="9144000" cy="6858000"/>
          </a:xfrm>
          <a:prstGeom prst="rect">
            <a:avLst/>
          </a:prstGeom>
        </p:spPr>
      </p:pic>
      <p:sp>
        <p:nvSpPr>
          <p:cNvPr id="2" name="Title 1"/>
          <p:cNvSpPr>
            <a:spLocks noGrp="1"/>
          </p:cNvSpPr>
          <p:nvPr>
            <p:ph type="ctrTitle"/>
          </p:nvPr>
        </p:nvSpPr>
        <p:spPr>
          <a:xfrm>
            <a:off x="828674" y="3715200"/>
            <a:ext cx="7500939" cy="554850"/>
          </a:xfrm>
        </p:spPr>
        <p:txBody>
          <a:bodyPr/>
          <a:lstStyle>
            <a:lvl1pPr algn="l">
              <a:defRPr sz="4200">
                <a:solidFill>
                  <a:schemeClr val="bg1"/>
                </a:solidFill>
              </a:defRPr>
            </a:lvl1pPr>
          </a:lstStyle>
          <a:p>
            <a:r>
              <a:rPr lang="en-US" smtClean="0"/>
              <a:t>Click to edit Master title style</a:t>
            </a:r>
            <a:endParaRPr lang="en-GB"/>
          </a:p>
        </p:txBody>
      </p:sp>
      <p:pic>
        <p:nvPicPr>
          <p:cNvPr id="5" name="Picture 4" descr="TCD_Small_Whi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4069" y="448608"/>
            <a:ext cx="1713381" cy="1213435"/>
          </a:xfrm>
          <a:prstGeom prst="rect">
            <a:avLst/>
          </a:prstGeom>
        </p:spPr>
      </p:pic>
    </p:spTree>
    <p:extLst>
      <p:ext uri="{BB962C8B-B14F-4D97-AF65-F5344CB8AC3E}">
        <p14:creationId xmlns:p14="http://schemas.microsoft.com/office/powerpoint/2010/main" val="547789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75774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93A005-6933-754E-9F71-496E321A5D73}" type="datetime1">
              <a:rPr lang="en-GB" smtClean="0">
                <a:solidFill>
                  <a:prstClr val="black">
                    <a:lumMod val="95000"/>
                    <a:lumOff val="5000"/>
                  </a:prstClr>
                </a:solidFill>
              </a:rPr>
              <a:pPr/>
              <a:t>02/11/2015</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60A05AF6-8078-D44C-B27F-67EAF153E149}"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260925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12.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6.xml"/><Relationship Id="rId1" Type="http://schemas.openxmlformats.org/officeDocument/2006/relationships/slideLayout" Target="../slideLayouts/slideLayout13.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7.xml"/><Relationship Id="rId1" Type="http://schemas.openxmlformats.org/officeDocument/2006/relationships/slideLayout" Target="../slideLayouts/slideLayout14.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9"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74" y="360000"/>
            <a:ext cx="7500939" cy="561600"/>
          </a:xfrm>
          <a:prstGeom prst="rect">
            <a:avLst/>
          </a:prstGeom>
        </p:spPr>
        <p:txBody>
          <a:bodyPr vert="horz" lIns="0" tIns="0" rIns="0" bIns="0" rtlCol="0" anchor="b" anchorCtr="0">
            <a:noAutofit/>
          </a:bodyPr>
          <a:lstStyle/>
          <a:p>
            <a:r>
              <a:rPr lang="en-US" smtClean="0"/>
              <a:t>Click to edit Master title style</a:t>
            </a:r>
            <a:endParaRPr lang="en-GB"/>
          </a:p>
        </p:txBody>
      </p:sp>
      <p:sp>
        <p:nvSpPr>
          <p:cNvPr id="3" name="Text Placeholder 2"/>
          <p:cNvSpPr>
            <a:spLocks noGrp="1"/>
          </p:cNvSpPr>
          <p:nvPr>
            <p:ph type="body" idx="1"/>
          </p:nvPr>
        </p:nvSpPr>
        <p:spPr>
          <a:xfrm>
            <a:off x="828675" y="1871551"/>
            <a:ext cx="7500938" cy="40968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Rectangle 10"/>
          <p:cNvSpPr/>
          <p:nvPr/>
        </p:nvSpPr>
        <p:spPr>
          <a:xfrm>
            <a:off x="0" y="6498000"/>
            <a:ext cx="9144000" cy="360000"/>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indent="0" algn="l"/>
            <a:r>
              <a:rPr lang="en-GB" sz="1000" b="1" smtClean="0"/>
              <a:t>Trinity College Dublin, </a:t>
            </a:r>
            <a:r>
              <a:rPr lang="en-GB" sz="1000" smtClean="0"/>
              <a:t>The University of Dublin</a:t>
            </a:r>
            <a:endParaRPr lang="en-GB" sz="1000"/>
          </a:p>
        </p:txBody>
      </p:sp>
      <p:cxnSp>
        <p:nvCxnSpPr>
          <p:cNvPr id="6" name="Straight Connector 5"/>
          <p:cNvCxnSpPr/>
          <p:nvPr/>
        </p:nvCxnSpPr>
        <p:spPr>
          <a:xfrm>
            <a:off x="0" y="1438275"/>
            <a:ext cx="9144000" cy="0"/>
          </a:xfrm>
          <a:prstGeom prst="line">
            <a:avLst/>
          </a:prstGeom>
          <a:ln w="9525">
            <a:solidFill>
              <a:srgbClr val="005EA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1066575"/>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61" r:id="rId3"/>
    <p:sldLayoutId id="2147483660" r:id="rId4"/>
    <p:sldLayoutId id="2147483657" r:id="rId5"/>
    <p:sldLayoutId id="2147483658" r:id="rId6"/>
    <p:sldLayoutId id="2147483659" r:id="rId7"/>
    <p:sldLayoutId id="2147483654" r:id="rId8"/>
  </p:sldLayoutIdLst>
  <p:txStyles>
    <p:titleStyle>
      <a:lvl1pPr algn="l" defTabSz="914400" rtl="0" eaLnBrk="1" latinLnBrk="0" hangingPunct="1">
        <a:spcBef>
          <a:spcPct val="0"/>
        </a:spcBef>
        <a:buNone/>
        <a:defRPr sz="2600" b="1" kern="1200">
          <a:solidFill>
            <a:schemeClr val="tx1"/>
          </a:solidFill>
          <a:latin typeface="+mj-lt"/>
          <a:ea typeface="+mj-ea"/>
          <a:cs typeface="+mj-cs"/>
        </a:defRPr>
      </a:lvl1pPr>
    </p:titleStyle>
    <p:body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6E4C5C3-13D8-A446-A1B5-89485341064C}" type="datetime1">
              <a:rPr lang="en-GB" smtClean="0">
                <a:solidFill>
                  <a:prstClr val="black">
                    <a:lumMod val="95000"/>
                    <a:lumOff val="5000"/>
                  </a:prstClr>
                </a:solidFill>
              </a:rPr>
              <a:pPr defTabSz="457200"/>
              <a:t>02/11/2015</a:t>
            </a:fld>
            <a:endParaRPr lang="en-US">
              <a:solidFill>
                <a:prstClr val="black">
                  <a:lumMod val="95000"/>
                  <a:lumOff val="5000"/>
                </a:prstClr>
              </a:solidFill>
            </a:endParaRP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defTabSz="457200"/>
            <a:endParaRPr lang="en-US">
              <a:solidFill>
                <a:prstClr val="black">
                  <a:lumMod val="95000"/>
                  <a:lumOff val="5000"/>
                </a:prstClr>
              </a:solidFill>
            </a:endParaRP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0A05AF6-8078-D44C-B27F-67EAF153E149}" type="slidenum">
              <a:rPr lang="en-US" smtClean="0">
                <a:solidFill>
                  <a:prstClr val="black">
                    <a:lumMod val="95000"/>
                    <a:lumOff val="5000"/>
                  </a:prstClr>
                </a:solidFill>
              </a:rPr>
              <a:pPr defTabSz="457200"/>
              <a:t>‹#›</a:t>
            </a:fld>
            <a:endParaRPr lang="en-US">
              <a:solidFill>
                <a:prstClr val="black">
                  <a:lumMod val="95000"/>
                  <a:lumOff val="5000"/>
                </a:prstClr>
              </a:solidFil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7" descr="takeover-panel-presentation-foo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84955"/>
            <a:ext cx="9144000" cy="873045"/>
          </a:xfrm>
          <a:prstGeom prst="rect">
            <a:avLst/>
          </a:prstGeom>
        </p:spPr>
      </p:pic>
    </p:spTree>
    <p:extLst>
      <p:ext uri="{BB962C8B-B14F-4D97-AF65-F5344CB8AC3E}">
        <p14:creationId xmlns:p14="http://schemas.microsoft.com/office/powerpoint/2010/main" val="3392059543"/>
      </p:ext>
    </p:extLst>
  </p:cSld>
  <p:clrMap bg1="lt1" tx1="dk1" bg2="lt2" tx2="dk2" accent1="accent1" accent2="accent2" accent3="accent3" accent4="accent4" accent5="accent5" accent6="accent6" hlink="hlink" folHlink="folHlink"/>
  <p:sldLayoutIdLst>
    <p:sldLayoutId id="2147483669" r:id="rId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6E4C5C3-13D8-A446-A1B5-89485341064C}" type="datetime1">
              <a:rPr lang="en-GB" smtClean="0">
                <a:solidFill>
                  <a:prstClr val="black">
                    <a:lumMod val="95000"/>
                    <a:lumOff val="5000"/>
                  </a:prstClr>
                </a:solidFill>
              </a:rPr>
              <a:pPr defTabSz="457200"/>
              <a:t>02/11/2015</a:t>
            </a:fld>
            <a:endParaRPr lang="en-US">
              <a:solidFill>
                <a:prstClr val="black">
                  <a:lumMod val="95000"/>
                  <a:lumOff val="5000"/>
                </a:prstClr>
              </a:solidFill>
            </a:endParaRP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defTabSz="457200"/>
            <a:endParaRPr lang="en-US">
              <a:solidFill>
                <a:prstClr val="black">
                  <a:lumMod val="95000"/>
                  <a:lumOff val="5000"/>
                </a:prstClr>
              </a:solidFill>
            </a:endParaRP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0A05AF6-8078-D44C-B27F-67EAF153E149}" type="slidenum">
              <a:rPr lang="en-US" smtClean="0">
                <a:solidFill>
                  <a:prstClr val="black">
                    <a:lumMod val="95000"/>
                    <a:lumOff val="5000"/>
                  </a:prstClr>
                </a:solidFill>
              </a:rPr>
              <a:pPr defTabSz="457200"/>
              <a:t>‹#›</a:t>
            </a:fld>
            <a:endParaRPr lang="en-US">
              <a:solidFill>
                <a:prstClr val="black">
                  <a:lumMod val="95000"/>
                  <a:lumOff val="5000"/>
                </a:prstClr>
              </a:solidFil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7" descr="takeover-panel-presentation-foo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84955"/>
            <a:ext cx="9144000" cy="873045"/>
          </a:xfrm>
          <a:prstGeom prst="rect">
            <a:avLst/>
          </a:prstGeom>
        </p:spPr>
      </p:pic>
    </p:spTree>
    <p:extLst>
      <p:ext uri="{BB962C8B-B14F-4D97-AF65-F5344CB8AC3E}">
        <p14:creationId xmlns:p14="http://schemas.microsoft.com/office/powerpoint/2010/main" val="1502237600"/>
      </p:ext>
    </p:extLst>
  </p:cSld>
  <p:clrMap bg1="lt1" tx1="dk1" bg2="lt2" tx2="dk2" accent1="accent1" accent2="accent2" accent3="accent3" accent4="accent4" accent5="accent5" accent6="accent6" hlink="hlink" folHlink="folHlink"/>
  <p:sldLayoutIdLst>
    <p:sldLayoutId id="2147483671" r:id="rId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6E4C5C3-13D8-A446-A1B5-89485341064C}" type="datetime1">
              <a:rPr lang="en-GB" smtClean="0">
                <a:solidFill>
                  <a:prstClr val="black">
                    <a:lumMod val="95000"/>
                    <a:lumOff val="5000"/>
                  </a:prstClr>
                </a:solidFill>
              </a:rPr>
              <a:pPr defTabSz="457200"/>
              <a:t>02/11/2015</a:t>
            </a:fld>
            <a:endParaRPr lang="en-US">
              <a:solidFill>
                <a:prstClr val="black">
                  <a:lumMod val="95000"/>
                  <a:lumOff val="5000"/>
                </a:prstClr>
              </a:solidFill>
            </a:endParaRP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defTabSz="457200"/>
            <a:endParaRPr lang="en-US">
              <a:solidFill>
                <a:prstClr val="black">
                  <a:lumMod val="95000"/>
                  <a:lumOff val="5000"/>
                </a:prstClr>
              </a:solidFill>
            </a:endParaRP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0A05AF6-8078-D44C-B27F-67EAF153E149}" type="slidenum">
              <a:rPr lang="en-US" smtClean="0">
                <a:solidFill>
                  <a:prstClr val="black">
                    <a:lumMod val="95000"/>
                    <a:lumOff val="5000"/>
                  </a:prstClr>
                </a:solidFill>
              </a:rPr>
              <a:pPr defTabSz="457200"/>
              <a:t>‹#›</a:t>
            </a:fld>
            <a:endParaRPr lang="en-US">
              <a:solidFill>
                <a:prstClr val="black">
                  <a:lumMod val="95000"/>
                  <a:lumOff val="5000"/>
                </a:prstClr>
              </a:solidFil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7" descr="takeover-panel-presentation-foo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84955"/>
            <a:ext cx="9144000" cy="873045"/>
          </a:xfrm>
          <a:prstGeom prst="rect">
            <a:avLst/>
          </a:prstGeom>
        </p:spPr>
      </p:pic>
    </p:spTree>
    <p:extLst>
      <p:ext uri="{BB962C8B-B14F-4D97-AF65-F5344CB8AC3E}">
        <p14:creationId xmlns:p14="http://schemas.microsoft.com/office/powerpoint/2010/main" val="2064837345"/>
      </p:ext>
    </p:extLst>
  </p:cSld>
  <p:clrMap bg1="lt1" tx1="dk1" bg2="lt2" tx2="dk2" accent1="accent1" accent2="accent2" accent3="accent3" accent4="accent4" accent5="accent5" accent6="accent6" hlink="hlink" folHlink="folHlink"/>
  <p:sldLayoutIdLst>
    <p:sldLayoutId id="2147483691" r:id="rId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6E4C5C3-13D8-A446-A1B5-89485341064C}" type="datetime1">
              <a:rPr lang="en-GB" smtClean="0">
                <a:solidFill>
                  <a:prstClr val="black">
                    <a:lumMod val="95000"/>
                    <a:lumOff val="5000"/>
                  </a:prstClr>
                </a:solidFill>
              </a:rPr>
              <a:pPr defTabSz="457200"/>
              <a:t>02/11/2015</a:t>
            </a:fld>
            <a:endParaRPr lang="en-US">
              <a:solidFill>
                <a:prstClr val="black">
                  <a:lumMod val="95000"/>
                  <a:lumOff val="5000"/>
                </a:prstClr>
              </a:solidFill>
            </a:endParaRP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defTabSz="457200"/>
            <a:endParaRPr lang="en-US">
              <a:solidFill>
                <a:prstClr val="black">
                  <a:lumMod val="95000"/>
                  <a:lumOff val="5000"/>
                </a:prstClr>
              </a:solidFill>
            </a:endParaRP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0A05AF6-8078-D44C-B27F-67EAF153E149}" type="slidenum">
              <a:rPr lang="en-US" smtClean="0">
                <a:solidFill>
                  <a:prstClr val="black">
                    <a:lumMod val="95000"/>
                    <a:lumOff val="5000"/>
                  </a:prstClr>
                </a:solidFill>
              </a:rPr>
              <a:pPr defTabSz="457200"/>
              <a:t>‹#›</a:t>
            </a:fld>
            <a:endParaRPr lang="en-US">
              <a:solidFill>
                <a:prstClr val="black">
                  <a:lumMod val="95000"/>
                  <a:lumOff val="5000"/>
                </a:prstClr>
              </a:solidFil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7" descr="takeover-panel-presentation-foo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84955"/>
            <a:ext cx="9144000" cy="873045"/>
          </a:xfrm>
          <a:prstGeom prst="rect">
            <a:avLst/>
          </a:prstGeom>
        </p:spPr>
      </p:pic>
    </p:spTree>
    <p:extLst>
      <p:ext uri="{BB962C8B-B14F-4D97-AF65-F5344CB8AC3E}">
        <p14:creationId xmlns:p14="http://schemas.microsoft.com/office/powerpoint/2010/main" val="606748298"/>
      </p:ext>
    </p:extLst>
  </p:cSld>
  <p:clrMap bg1="lt1" tx1="dk1" bg2="lt2" tx2="dk2" accent1="accent1" accent2="accent2" accent3="accent3" accent4="accent4" accent5="accent5" accent6="accent6" hlink="hlink" folHlink="folHlink"/>
  <p:sldLayoutIdLst>
    <p:sldLayoutId id="2147483703" r:id="rId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6E4C5C3-13D8-A446-A1B5-89485341064C}" type="datetime1">
              <a:rPr lang="en-GB" smtClean="0">
                <a:solidFill>
                  <a:prstClr val="black">
                    <a:lumMod val="95000"/>
                    <a:lumOff val="5000"/>
                  </a:prstClr>
                </a:solidFill>
              </a:rPr>
              <a:pPr defTabSz="457200"/>
              <a:t>02/11/2015</a:t>
            </a:fld>
            <a:endParaRPr lang="en-US">
              <a:solidFill>
                <a:prstClr val="black">
                  <a:lumMod val="95000"/>
                  <a:lumOff val="5000"/>
                </a:prstClr>
              </a:solidFill>
            </a:endParaRP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defTabSz="457200"/>
            <a:endParaRPr lang="en-US">
              <a:solidFill>
                <a:prstClr val="black">
                  <a:lumMod val="95000"/>
                  <a:lumOff val="5000"/>
                </a:prstClr>
              </a:solidFill>
            </a:endParaRP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0A05AF6-8078-D44C-B27F-67EAF153E149}" type="slidenum">
              <a:rPr lang="en-US" smtClean="0">
                <a:solidFill>
                  <a:prstClr val="black">
                    <a:lumMod val="95000"/>
                    <a:lumOff val="5000"/>
                  </a:prstClr>
                </a:solidFill>
              </a:rPr>
              <a:pPr defTabSz="457200"/>
              <a:t>‹#›</a:t>
            </a:fld>
            <a:endParaRPr lang="en-US">
              <a:solidFill>
                <a:prstClr val="black">
                  <a:lumMod val="95000"/>
                  <a:lumOff val="5000"/>
                </a:prstClr>
              </a:solidFil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7" descr="takeover-panel-presentation-foo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84955"/>
            <a:ext cx="9144000" cy="873045"/>
          </a:xfrm>
          <a:prstGeom prst="rect">
            <a:avLst/>
          </a:prstGeom>
        </p:spPr>
      </p:pic>
    </p:spTree>
    <p:extLst>
      <p:ext uri="{BB962C8B-B14F-4D97-AF65-F5344CB8AC3E}">
        <p14:creationId xmlns:p14="http://schemas.microsoft.com/office/powerpoint/2010/main" val="3228331055"/>
      </p:ext>
    </p:extLst>
  </p:cSld>
  <p:clrMap bg1="lt1" tx1="dk1" bg2="lt2" tx2="dk2" accent1="accent1" accent2="accent2" accent3="accent3" accent4="accent4" accent5="accent5" accent6="accent6" hlink="hlink" folHlink="folHlink"/>
  <p:sldLayoutIdLst>
    <p:sldLayoutId id="2147483707" r:id="rId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6E4C5C3-13D8-A446-A1B5-89485341064C}" type="datetime1">
              <a:rPr lang="en-GB" smtClean="0">
                <a:solidFill>
                  <a:prstClr val="black">
                    <a:lumMod val="95000"/>
                    <a:lumOff val="5000"/>
                  </a:prstClr>
                </a:solidFill>
              </a:rPr>
              <a:pPr defTabSz="457200"/>
              <a:t>02/11/2015</a:t>
            </a:fld>
            <a:endParaRPr lang="en-US">
              <a:solidFill>
                <a:prstClr val="black">
                  <a:lumMod val="95000"/>
                  <a:lumOff val="5000"/>
                </a:prstClr>
              </a:solidFill>
            </a:endParaRP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pPr defTabSz="457200"/>
            <a:endParaRPr lang="en-US">
              <a:solidFill>
                <a:prstClr val="black">
                  <a:lumMod val="95000"/>
                  <a:lumOff val="5000"/>
                </a:prstClr>
              </a:solidFill>
            </a:endParaRP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pPr defTabSz="457200"/>
            <a:fld id="{60A05AF6-8078-D44C-B27F-67EAF153E149}" type="slidenum">
              <a:rPr lang="en-US" smtClean="0">
                <a:solidFill>
                  <a:prstClr val="black">
                    <a:lumMod val="95000"/>
                    <a:lumOff val="5000"/>
                  </a:prstClr>
                </a:solidFill>
              </a:rPr>
              <a:pPr defTabSz="457200"/>
              <a:t>‹#›</a:t>
            </a:fld>
            <a:endParaRPr lang="en-US">
              <a:solidFill>
                <a:prstClr val="black">
                  <a:lumMod val="95000"/>
                  <a:lumOff val="5000"/>
                </a:prstClr>
              </a:solidFil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7" descr="takeover-panel-presentation-foot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84955"/>
            <a:ext cx="9144000" cy="873045"/>
          </a:xfrm>
          <a:prstGeom prst="rect">
            <a:avLst/>
          </a:prstGeom>
        </p:spPr>
      </p:pic>
    </p:spTree>
    <p:extLst>
      <p:ext uri="{BB962C8B-B14F-4D97-AF65-F5344CB8AC3E}">
        <p14:creationId xmlns:p14="http://schemas.microsoft.com/office/powerpoint/2010/main" val="616958495"/>
      </p:ext>
    </p:extLst>
  </p:cSld>
  <p:clrMap bg1="lt1" tx1="dk1" bg2="lt2" tx2="dk2" accent1="accent1" accent2="accent2" accent3="accent3" accent4="accent4" accent5="accent5" accent6="accent6" hlink="hlink" folHlink="folHlink"/>
  <p:sldLayoutIdLst>
    <p:sldLayoutId id="2147483709" r:id="rId1"/>
  </p:sldLayoutIdLst>
  <p:hf sldNum="0"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74" y="360000"/>
            <a:ext cx="7500939" cy="561600"/>
          </a:xfrm>
          <a:prstGeom prst="rect">
            <a:avLst/>
          </a:prstGeom>
        </p:spPr>
        <p:txBody>
          <a:bodyPr vert="horz" lIns="0" tIns="0" rIns="0" bIns="0" rtlCol="0" anchor="b" anchorCtr="0">
            <a:noAutofit/>
          </a:bodyPr>
          <a:lstStyle/>
          <a:p>
            <a:r>
              <a:rPr lang="ga-IE" smtClean="0"/>
              <a:t>Click to edit Master title style</a:t>
            </a:r>
            <a:endParaRPr lang="en-GB" dirty="0"/>
          </a:p>
        </p:txBody>
      </p:sp>
      <p:sp>
        <p:nvSpPr>
          <p:cNvPr id="3" name="Text Placeholder 2"/>
          <p:cNvSpPr>
            <a:spLocks noGrp="1"/>
          </p:cNvSpPr>
          <p:nvPr>
            <p:ph type="body" idx="1"/>
          </p:nvPr>
        </p:nvSpPr>
        <p:spPr>
          <a:xfrm>
            <a:off x="828675" y="1871551"/>
            <a:ext cx="7500938" cy="4096800"/>
          </a:xfrm>
          <a:prstGeom prst="rect">
            <a:avLst/>
          </a:prstGeom>
        </p:spPr>
        <p:txBody>
          <a:bodyPr vert="horz" lIns="0" tIns="0" rIns="0" bIns="0" rtlCol="0">
            <a:noAutofit/>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GB" dirty="0"/>
          </a:p>
        </p:txBody>
      </p:sp>
      <p:sp>
        <p:nvSpPr>
          <p:cNvPr id="11" name="Rectangle 10"/>
          <p:cNvSpPr/>
          <p:nvPr/>
        </p:nvSpPr>
        <p:spPr>
          <a:xfrm>
            <a:off x="0" y="6498000"/>
            <a:ext cx="9144000" cy="360000"/>
          </a:xfrm>
          <a:prstGeom prst="rect">
            <a:avLst/>
          </a:prstGeom>
          <a:solidFill>
            <a:srgbClr val="005EAE"/>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727075"/>
            <a:r>
              <a:rPr lang="en-GB" sz="1000" b="1" dirty="0" smtClean="0">
                <a:solidFill>
                  <a:prstClr val="white"/>
                </a:solidFill>
              </a:rPr>
              <a:t>Trinity College Dublin, </a:t>
            </a:r>
            <a:r>
              <a:rPr lang="en-GB" sz="1000" dirty="0" smtClean="0">
                <a:solidFill>
                  <a:prstClr val="white"/>
                </a:solidFill>
              </a:rPr>
              <a:t>The University of Dublin</a:t>
            </a:r>
            <a:endParaRPr lang="en-GB" sz="1000" dirty="0">
              <a:solidFill>
                <a:prstClr val="white"/>
              </a:solidFill>
            </a:endParaRPr>
          </a:p>
        </p:txBody>
      </p:sp>
    </p:spTree>
    <p:extLst>
      <p:ext uri="{BB962C8B-B14F-4D97-AF65-F5344CB8AC3E}">
        <p14:creationId xmlns:p14="http://schemas.microsoft.com/office/powerpoint/2010/main" val="410347339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Lst>
  <p:txStyles>
    <p:titleStyle>
      <a:lvl1pPr algn="l" defTabSz="914400" rtl="0" eaLnBrk="1" latinLnBrk="0" hangingPunct="1">
        <a:spcBef>
          <a:spcPct val="0"/>
        </a:spcBef>
        <a:buNone/>
        <a:defRPr sz="3600" b="0" kern="1200">
          <a:solidFill>
            <a:srgbClr val="0E73B9"/>
          </a:solidFill>
          <a:latin typeface="+mj-lt"/>
          <a:ea typeface="+mj-ea"/>
          <a:cs typeface="+mj-cs"/>
        </a:defRPr>
      </a:lvl1pPr>
    </p:titleStyle>
    <p:bodyStyle>
      <a:lvl1pPr marL="0" indent="0" algn="l" defTabSz="914400" rtl="0" eaLnBrk="1" latinLnBrk="0" hangingPunct="1">
        <a:spcBef>
          <a:spcPts val="1417"/>
        </a:spcBef>
        <a:buFont typeface="Arial" pitchFamily="34" charset="0"/>
        <a:buNone/>
        <a:defRPr sz="2000" b="1" kern="1200">
          <a:solidFill>
            <a:schemeClr val="tx1"/>
          </a:solidFill>
          <a:latin typeface="+mn-lt"/>
          <a:ea typeface="+mn-ea"/>
          <a:cs typeface="+mn-cs"/>
        </a:defRPr>
      </a:lvl1pPr>
      <a:lvl2pPr marL="317500" indent="-31750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2pPr>
      <a:lvl3pPr marL="568325" indent="-222250"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3pPr>
      <a:lvl4pPr marL="784225" indent="-201613" algn="l" defTabSz="914400" rtl="0" eaLnBrk="1" latinLnBrk="0" hangingPunct="1">
        <a:spcBef>
          <a:spcPts val="1134"/>
        </a:spcBef>
        <a:buClr>
          <a:schemeClr val="tx2"/>
        </a:buClr>
        <a:buFont typeface="Minion Pro" pitchFamily="18" charset="0"/>
        <a:buChar char="‒"/>
        <a:defRPr sz="2000" kern="1200">
          <a:solidFill>
            <a:schemeClr val="tx1"/>
          </a:solidFill>
          <a:latin typeface="+mn-lt"/>
          <a:ea typeface="+mn-ea"/>
          <a:cs typeface="+mn-cs"/>
        </a:defRPr>
      </a:lvl4pPr>
      <a:lvl5pPr marL="1000125" indent="-185738" algn="l" defTabSz="914400" rtl="0" eaLnBrk="1" latinLnBrk="0" hangingPunct="1">
        <a:spcBef>
          <a:spcPts val="1134"/>
        </a:spcBef>
        <a:buClr>
          <a:schemeClr val="tx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9445" y="3128604"/>
            <a:ext cx="7500939" cy="554850"/>
          </a:xfrm>
        </p:spPr>
        <p:txBody>
          <a:bodyPr/>
          <a:lstStyle/>
          <a:p>
            <a:r>
              <a:rPr lang="en-GB" sz="4400" i="1" dirty="0" err="1"/>
              <a:t>Datafin</a:t>
            </a:r>
            <a:r>
              <a:rPr lang="en-GB" sz="4400" dirty="0"/>
              <a:t> Revisited: Judicial Review During a Takeover Bid</a:t>
            </a:r>
          </a:p>
        </p:txBody>
      </p:sp>
      <p:sp>
        <p:nvSpPr>
          <p:cNvPr id="6" name="Text Placeholder 5"/>
          <p:cNvSpPr>
            <a:spLocks noGrp="1"/>
          </p:cNvSpPr>
          <p:nvPr>
            <p:ph type="body" sz="quarter" idx="10"/>
          </p:nvPr>
        </p:nvSpPr>
        <p:spPr>
          <a:xfrm>
            <a:off x="828675" y="4895154"/>
            <a:ext cx="5899929" cy="979374"/>
          </a:xfrm>
        </p:spPr>
        <p:txBody>
          <a:bodyPr/>
          <a:lstStyle/>
          <a:p>
            <a:r>
              <a:rPr lang="en-GB" sz="3200" b="0" dirty="0"/>
              <a:t>Professor </a:t>
            </a:r>
            <a:r>
              <a:rPr lang="en-GB" sz="3200" b="0" dirty="0" err="1"/>
              <a:t>Blanaid</a:t>
            </a:r>
            <a:r>
              <a:rPr lang="en-GB" sz="3200" b="0" dirty="0"/>
              <a:t> Clarke</a:t>
            </a:r>
          </a:p>
          <a:p>
            <a:r>
              <a:rPr lang="en-GB" sz="2400" b="0" dirty="0"/>
              <a:t>McCann FitzGerald Chair of Corporate </a:t>
            </a:r>
            <a:r>
              <a:rPr lang="en-GB" sz="2400" b="0" dirty="0" smtClean="0"/>
              <a:t>Law</a:t>
            </a:r>
          </a:p>
          <a:p>
            <a:endParaRPr lang="en-GB" sz="2400" dirty="0"/>
          </a:p>
          <a:p>
            <a:pPr lvl="2"/>
            <a:r>
              <a:rPr lang="en-GB" sz="2400" dirty="0" smtClean="0"/>
              <a:t>CELS </a:t>
            </a:r>
            <a:r>
              <a:rPr lang="en-GB" sz="2400" dirty="0"/>
              <a:t>Lunchtime </a:t>
            </a:r>
            <a:r>
              <a:rPr lang="en-GB" sz="2400" dirty="0" smtClean="0"/>
              <a:t>Seminar, 4 November 2015</a:t>
            </a:r>
            <a:endParaRPr lang="en-GB" sz="2400" dirty="0"/>
          </a:p>
        </p:txBody>
      </p:sp>
    </p:spTree>
    <p:extLst>
      <p:ext uri="{BB962C8B-B14F-4D97-AF65-F5344CB8AC3E}">
        <p14:creationId xmlns:p14="http://schemas.microsoft.com/office/powerpoint/2010/main" val="17727920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Post-</a:t>
            </a:r>
            <a:r>
              <a:rPr lang="en-GB" dirty="0" err="1" smtClean="0"/>
              <a:t>Datafin</a:t>
            </a:r>
            <a:r>
              <a:rPr lang="en-GB" dirty="0" smtClean="0"/>
              <a:t> Takeover Regulation</a:t>
            </a:r>
            <a:endParaRPr lang="en-GB" dirty="0"/>
          </a:p>
        </p:txBody>
      </p:sp>
      <p:sp>
        <p:nvSpPr>
          <p:cNvPr id="3" name="Text Placeholder 2"/>
          <p:cNvSpPr>
            <a:spLocks noGrp="1"/>
          </p:cNvSpPr>
          <p:nvPr>
            <p:ph type="body" sz="quarter" idx="10"/>
          </p:nvPr>
        </p:nvSpPr>
        <p:spPr>
          <a:xfrm>
            <a:off x="353961" y="1150374"/>
            <a:ext cx="8627807" cy="4343186"/>
          </a:xfrm>
        </p:spPr>
        <p:txBody>
          <a:bodyPr/>
          <a:lstStyle/>
          <a:p>
            <a:pPr marL="457200" indent="-457200">
              <a:buFont typeface="Arial" panose="020B0604020202020204" pitchFamily="34" charset="0"/>
              <a:buChar char="•"/>
            </a:pPr>
            <a:r>
              <a:rPr lang="en-GB" sz="2400" b="0" dirty="0"/>
              <a:t>Human Rights Act </a:t>
            </a:r>
            <a:r>
              <a:rPr lang="en-GB" sz="2400" b="0" dirty="0" smtClean="0"/>
              <a:t>1998 led to separation of rule-making </a:t>
            </a:r>
            <a:r>
              <a:rPr lang="en-GB" sz="2400" b="0" dirty="0"/>
              <a:t>and adjudicative functions </a:t>
            </a:r>
            <a:r>
              <a:rPr lang="en-GB" sz="2400" b="0" dirty="0" err="1" smtClean="0"/>
              <a:t>ie</a:t>
            </a:r>
            <a:r>
              <a:rPr lang="en-GB" sz="2400" b="0" dirty="0" smtClean="0"/>
              <a:t> Code Committee v Executive</a:t>
            </a:r>
            <a:r>
              <a:rPr lang="en-GB" sz="2400" b="0" dirty="0"/>
              <a:t>, Hearings Committee and Takeover Appeal Board</a:t>
            </a:r>
          </a:p>
          <a:p>
            <a:pPr marL="457200" indent="-457200">
              <a:buFont typeface="Arial" panose="020B0604020202020204" pitchFamily="34" charset="0"/>
              <a:buChar char="•"/>
            </a:pPr>
            <a:r>
              <a:rPr lang="en-GB" sz="2400" b="0" dirty="0" smtClean="0"/>
              <a:t>The Panel is the Competent authority for the Directive</a:t>
            </a:r>
          </a:p>
          <a:p>
            <a:pPr marL="457200" indent="-457200">
              <a:buFont typeface="Arial" panose="020B0604020202020204" pitchFamily="34" charset="0"/>
              <a:buChar char="•"/>
            </a:pPr>
            <a:r>
              <a:rPr lang="en-GB" sz="2400" b="0" dirty="0" smtClean="0"/>
              <a:t>Numerous amendments made to the City Code </a:t>
            </a:r>
            <a:r>
              <a:rPr lang="en-GB" sz="2400" b="0" dirty="0" err="1" smtClean="0"/>
              <a:t>eg</a:t>
            </a:r>
            <a:r>
              <a:rPr lang="en-GB" sz="2400" b="0" dirty="0" smtClean="0"/>
              <a:t> 6 General Principles</a:t>
            </a:r>
          </a:p>
          <a:p>
            <a:pPr marL="457200" indent="-457200">
              <a:buFont typeface="Arial" panose="020B0604020202020204" pitchFamily="34" charset="0"/>
              <a:buChar char="•"/>
            </a:pPr>
            <a:r>
              <a:rPr lang="en-GB" sz="2400" b="0" dirty="0" smtClean="0"/>
              <a:t>Rules  in the Code have a statutory basis  in Companies  Act 2006 </a:t>
            </a:r>
            <a:endParaRPr lang="en-GB" sz="2400" b="0" dirty="0" smtClean="0"/>
          </a:p>
          <a:p>
            <a:pPr marL="457200" indent="-457200">
              <a:buFont typeface="Arial" panose="020B0604020202020204" pitchFamily="34" charset="0"/>
              <a:buChar char="•"/>
            </a:pPr>
            <a:r>
              <a:rPr lang="en-IE" sz="2400" b="0" dirty="0"/>
              <a:t>“It is intended that the implementing legislation should neither undermine nor be inconsistent with the principles established in the </a:t>
            </a:r>
            <a:r>
              <a:rPr lang="en-IE" sz="2400" b="0" i="1" dirty="0" err="1"/>
              <a:t>Datafin</a:t>
            </a:r>
            <a:r>
              <a:rPr lang="en-IE" sz="2400" b="0" i="1" dirty="0"/>
              <a:t> </a:t>
            </a:r>
            <a:r>
              <a:rPr lang="en-IE" sz="2400" b="0" dirty="0"/>
              <a:t>case.” </a:t>
            </a:r>
            <a:r>
              <a:rPr lang="en-IE" sz="2400" b="0" dirty="0" smtClean="0"/>
              <a:t>DTI 2005</a:t>
            </a:r>
            <a:endParaRPr lang="en-IE" sz="2400" b="0" dirty="0"/>
          </a:p>
          <a:p>
            <a:pPr marL="457200" indent="-457200">
              <a:buFont typeface="Arial" panose="020B0604020202020204" pitchFamily="34" charset="0"/>
              <a:buChar char="•"/>
            </a:pPr>
            <a:endParaRPr lang="en-GB" sz="2800" dirty="0" smtClean="0"/>
          </a:p>
          <a:p>
            <a:endParaRPr lang="en-GB" dirty="0" smtClean="0"/>
          </a:p>
        </p:txBody>
      </p:sp>
      <p:pic>
        <p:nvPicPr>
          <p:cNvPr id="6" name="Picture 5"/>
          <p:cNvPicPr>
            <a:picLocks noChangeAspect="1"/>
          </p:cNvPicPr>
          <p:nvPr/>
        </p:nvPicPr>
        <p:blipFill>
          <a:blip r:embed="rId3"/>
          <a:stretch>
            <a:fillRect/>
          </a:stretch>
        </p:blipFill>
        <p:spPr>
          <a:xfrm>
            <a:off x="7770679" y="175946"/>
            <a:ext cx="1093470" cy="1084095"/>
          </a:xfrm>
          <a:prstGeom prst="rect">
            <a:avLst/>
          </a:prstGeom>
        </p:spPr>
      </p:pic>
    </p:spTree>
    <p:extLst>
      <p:ext uri="{BB962C8B-B14F-4D97-AF65-F5344CB8AC3E}">
        <p14:creationId xmlns:p14="http://schemas.microsoft.com/office/powerpoint/2010/main" val="1188648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95939" y="603349"/>
            <a:ext cx="7500939" cy="561600"/>
          </a:xfrm>
        </p:spPr>
        <p:txBody>
          <a:bodyPr/>
          <a:lstStyle/>
          <a:p>
            <a:r>
              <a:rPr lang="en-GB" sz="3200" dirty="0" smtClean="0"/>
              <a:t>Provisions in 2006 Act </a:t>
            </a:r>
            <a:r>
              <a:rPr lang="en-GB" sz="3200" dirty="0"/>
              <a:t>“designed to avoid tactical litigation between parties to a </a:t>
            </a:r>
            <a:r>
              <a:rPr lang="en-GB" sz="3200" dirty="0" smtClean="0"/>
              <a:t>bid”</a:t>
            </a:r>
            <a:endParaRPr lang="en-GB" sz="3200" dirty="0"/>
          </a:p>
        </p:txBody>
      </p:sp>
      <p:sp>
        <p:nvSpPr>
          <p:cNvPr id="7" name="Text Placeholder 6"/>
          <p:cNvSpPr>
            <a:spLocks noGrp="1"/>
          </p:cNvSpPr>
          <p:nvPr>
            <p:ph type="body" sz="quarter" idx="10"/>
          </p:nvPr>
        </p:nvSpPr>
        <p:spPr>
          <a:xfrm>
            <a:off x="636945" y="1592826"/>
            <a:ext cx="7500938" cy="5265174"/>
          </a:xfrm>
        </p:spPr>
        <p:txBody>
          <a:bodyPr/>
          <a:lstStyle/>
          <a:p>
            <a:pPr marL="342900" indent="-342900">
              <a:buFont typeface="Arial" panose="020B0604020202020204" pitchFamily="34" charset="0"/>
              <a:buChar char="•"/>
            </a:pPr>
            <a:r>
              <a:rPr lang="en-GB" b="0" dirty="0"/>
              <a:t>The Panel has power to make rules </a:t>
            </a:r>
            <a:r>
              <a:rPr lang="en-GB" b="0" dirty="0" smtClean="0"/>
              <a:t>(</a:t>
            </a:r>
            <a:r>
              <a:rPr lang="en-GB" b="0" dirty="0"/>
              <a:t>s </a:t>
            </a:r>
            <a:r>
              <a:rPr lang="en-GB" b="0" dirty="0" smtClean="0"/>
              <a:t>943(3))</a:t>
            </a:r>
          </a:p>
          <a:p>
            <a:pPr marL="342900" indent="-342900">
              <a:buFont typeface="Arial" panose="020B0604020202020204" pitchFamily="34" charset="0"/>
              <a:buChar char="•"/>
            </a:pPr>
            <a:r>
              <a:rPr lang="en-GB" b="0" dirty="0" smtClean="0"/>
              <a:t>The Panel </a:t>
            </a:r>
            <a:r>
              <a:rPr lang="en-GB" b="0" dirty="0"/>
              <a:t>may make rulings on the interpretation, application or effect of the rules (s 945(1</a:t>
            </a:r>
            <a:r>
              <a:rPr lang="en-GB" b="0" dirty="0" smtClean="0"/>
              <a:t>))</a:t>
            </a:r>
            <a:r>
              <a:rPr lang="en-GB" b="0" dirty="0"/>
              <a:t> </a:t>
            </a:r>
            <a:endParaRPr lang="en-GB" b="0" dirty="0" smtClean="0"/>
          </a:p>
          <a:p>
            <a:pPr marL="342900" indent="-342900">
              <a:buFont typeface="Arial" panose="020B0604020202020204" pitchFamily="34" charset="0"/>
              <a:buChar char="•"/>
            </a:pPr>
            <a:r>
              <a:rPr lang="en-GB" dirty="0"/>
              <a:t>T</a:t>
            </a:r>
            <a:r>
              <a:rPr lang="en-GB" dirty="0" smtClean="0"/>
              <a:t>o </a:t>
            </a:r>
            <a:r>
              <a:rPr lang="en-GB" dirty="0"/>
              <a:t>the extent and in the circumstances specified in rules, and subject to any review or appeal, a ruling has binding </a:t>
            </a:r>
            <a:r>
              <a:rPr lang="en-GB" dirty="0" smtClean="0"/>
              <a:t>effect s.945(2)</a:t>
            </a:r>
            <a:endParaRPr lang="en-GB" dirty="0"/>
          </a:p>
          <a:p>
            <a:pPr marL="342900" indent="-342900">
              <a:buFont typeface="Arial" panose="020B0604020202020204" pitchFamily="34" charset="0"/>
              <a:buChar char="•"/>
            </a:pPr>
            <a:r>
              <a:rPr lang="en-GB" b="0" dirty="0" smtClean="0"/>
              <a:t>Exclusion of New Rights of Action for Breach of Statutory Duty (s.956(1))</a:t>
            </a:r>
          </a:p>
          <a:p>
            <a:pPr marL="342900" indent="-342900">
              <a:buFont typeface="Arial" panose="020B0604020202020204" pitchFamily="34" charset="0"/>
              <a:buChar char="•"/>
            </a:pPr>
            <a:r>
              <a:rPr lang="en-GB" dirty="0" smtClean="0"/>
              <a:t>Breach of Code does not make any transaction void or unenforceable  </a:t>
            </a:r>
            <a:r>
              <a:rPr lang="en-GB" b="0" dirty="0" smtClean="0"/>
              <a:t>(s.956(2))</a:t>
            </a:r>
          </a:p>
          <a:p>
            <a:pPr marL="342900" indent="-342900">
              <a:buFont typeface="Arial" panose="020B0604020202020204" pitchFamily="34" charset="0"/>
              <a:buChar char="•"/>
            </a:pPr>
            <a:endParaRPr lang="en-GB" b="0" dirty="0"/>
          </a:p>
          <a:p>
            <a:endParaRPr lang="en-GB" b="0" dirty="0"/>
          </a:p>
          <a:p>
            <a:endParaRPr lang="en-GB" b="0" dirty="0"/>
          </a:p>
        </p:txBody>
      </p:sp>
    </p:spTree>
    <p:extLst>
      <p:ext uri="{BB962C8B-B14F-4D97-AF65-F5344CB8AC3E}">
        <p14:creationId xmlns:p14="http://schemas.microsoft.com/office/powerpoint/2010/main" val="16142854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a:t>
            </a:r>
            <a:r>
              <a:rPr lang="en-GB" dirty="0" smtClean="0"/>
              <a:t>rish Takeover Regulation</a:t>
            </a:r>
            <a:endParaRPr lang="en-GB" dirty="0"/>
          </a:p>
        </p:txBody>
      </p:sp>
      <p:sp>
        <p:nvSpPr>
          <p:cNvPr id="5" name="Text Placeholder 4"/>
          <p:cNvSpPr>
            <a:spLocks noGrp="1"/>
          </p:cNvSpPr>
          <p:nvPr>
            <p:ph type="body" sz="quarter" idx="10"/>
          </p:nvPr>
        </p:nvSpPr>
        <p:spPr>
          <a:xfrm>
            <a:off x="486696" y="1135626"/>
            <a:ext cx="8037871" cy="4390561"/>
          </a:xfrm>
        </p:spPr>
        <p:txBody>
          <a:bodyPr/>
          <a:lstStyle/>
          <a:p>
            <a:pPr marL="342900" indent="-342900">
              <a:buFont typeface="Arial" panose="020B0604020202020204" pitchFamily="34" charset="0"/>
              <a:buChar char="•"/>
            </a:pPr>
            <a:r>
              <a:rPr lang="en-GB" sz="2400" b="0" dirty="0" smtClean="0"/>
              <a:t>The Irish Takeover Panel is a </a:t>
            </a:r>
            <a:r>
              <a:rPr lang="en-GB" sz="2400" dirty="0" smtClean="0"/>
              <a:t>statutory body </a:t>
            </a:r>
            <a:r>
              <a:rPr lang="en-GB" sz="2400" b="0" dirty="0" smtClean="0"/>
              <a:t>under the Irish Takeover Panel Act 1997 and the competent authority for the </a:t>
            </a:r>
            <a:r>
              <a:rPr lang="en-GB" sz="2400" b="0" dirty="0" smtClean="0"/>
              <a:t>Directive</a:t>
            </a:r>
          </a:p>
          <a:p>
            <a:pPr marL="342900" indent="-342900">
              <a:buFont typeface="Arial" panose="020B0604020202020204" pitchFamily="34" charset="0"/>
              <a:buChar char="•"/>
            </a:pPr>
            <a:r>
              <a:rPr lang="en-GB" sz="2400" b="0" dirty="0" smtClean="0"/>
              <a:t>Regulates Irish registered companies listed in EU, Nasdaq and NY SE</a:t>
            </a:r>
            <a:endParaRPr lang="en-GB" sz="2400" b="0" dirty="0" smtClean="0"/>
          </a:p>
          <a:p>
            <a:pPr marL="342900" indent="-342900">
              <a:buFont typeface="Arial" panose="020B0604020202020204" pitchFamily="34" charset="0"/>
              <a:buChar char="•"/>
            </a:pPr>
            <a:r>
              <a:rPr lang="en-GB" sz="2400" b="0" dirty="0" smtClean="0"/>
              <a:t>Takeover Rules “modelled” on the City Code but legally binding</a:t>
            </a:r>
          </a:p>
          <a:p>
            <a:pPr marL="342900" indent="-342900">
              <a:buFont typeface="Arial" panose="020B0604020202020204" pitchFamily="34" charset="0"/>
              <a:buChar char="•"/>
            </a:pPr>
            <a:r>
              <a:rPr lang="en-GB" sz="2400" b="0" dirty="0" smtClean="0"/>
              <a:t>Rulings, Directions, Censures and Hearings</a:t>
            </a:r>
          </a:p>
          <a:p>
            <a:pPr marL="342900" indent="-342900">
              <a:buFont typeface="Arial" panose="020B0604020202020204" pitchFamily="34" charset="0"/>
              <a:buChar char="•"/>
            </a:pPr>
            <a:r>
              <a:rPr lang="en-GB" sz="2400" b="0" dirty="0" smtClean="0"/>
              <a:t>Judicial Review is the only manner of questioning the validity of a Rule or appealing a Panel ruling or direction  </a:t>
            </a:r>
            <a:r>
              <a:rPr lang="en-GB" b="0" dirty="0" smtClean="0"/>
              <a:t>(s.13)</a:t>
            </a:r>
          </a:p>
          <a:p>
            <a:pPr marL="342900" indent="-342900">
              <a:buFont typeface="Arial" panose="020B0604020202020204" pitchFamily="34" charset="0"/>
              <a:buChar char="•"/>
            </a:pPr>
            <a:r>
              <a:rPr lang="en-GB" sz="2400" b="0" dirty="0" smtClean="0"/>
              <a:t>7 days to seek leave to apply for judicial review</a:t>
            </a:r>
          </a:p>
          <a:p>
            <a:endParaRPr lang="en-GB" dirty="0">
              <a:solidFill>
                <a:srgbClr val="00B050"/>
              </a:solidFill>
            </a:endParaRPr>
          </a:p>
          <a:p>
            <a:pPr marL="0" indent="0">
              <a:buNone/>
            </a:pPr>
            <a:endParaRPr lang="en-GB" dirty="0" smtClean="0">
              <a:solidFill>
                <a:srgbClr val="00B050"/>
              </a:solidFill>
            </a:endParaRPr>
          </a:p>
          <a:p>
            <a:endParaRPr lang="en-GB" dirty="0"/>
          </a:p>
          <a:p>
            <a:endParaRPr lang="en-GB" dirty="0"/>
          </a:p>
        </p:txBody>
      </p:sp>
      <p:pic>
        <p:nvPicPr>
          <p:cNvPr id="7" name="Picture 6"/>
          <p:cNvPicPr>
            <a:picLocks noChangeAspect="1"/>
          </p:cNvPicPr>
          <p:nvPr/>
        </p:nvPicPr>
        <p:blipFill>
          <a:blip r:embed="rId3"/>
          <a:stretch>
            <a:fillRect/>
          </a:stretch>
        </p:blipFill>
        <p:spPr>
          <a:xfrm>
            <a:off x="7392937" y="167124"/>
            <a:ext cx="1346835" cy="994410"/>
          </a:xfrm>
          <a:prstGeom prst="rect">
            <a:avLst/>
          </a:prstGeom>
        </p:spPr>
      </p:pic>
    </p:spTree>
    <p:extLst>
      <p:ext uri="{BB962C8B-B14F-4D97-AF65-F5344CB8AC3E}">
        <p14:creationId xmlns:p14="http://schemas.microsoft.com/office/powerpoint/2010/main" val="3507013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28674" y="131400"/>
            <a:ext cx="7500939" cy="561600"/>
          </a:xfrm>
        </p:spPr>
        <p:txBody>
          <a:bodyPr/>
          <a:lstStyle/>
          <a:p>
            <a:r>
              <a:rPr lang="en-GB" dirty="0" smtClean="0"/>
              <a:t>Tactical Litigation during Bid </a:t>
            </a:r>
            <a:r>
              <a:rPr lang="en-GB" sz="2400" dirty="0" smtClean="0">
                <a:solidFill>
                  <a:srgbClr val="00B050"/>
                </a:solidFill>
              </a:rPr>
              <a:t>Irish Perspective</a:t>
            </a:r>
            <a:endParaRPr lang="en-GB" sz="2400" dirty="0">
              <a:solidFill>
                <a:srgbClr val="00B050"/>
              </a:solidFill>
            </a:endParaRPr>
          </a:p>
        </p:txBody>
      </p:sp>
      <p:sp>
        <p:nvSpPr>
          <p:cNvPr id="7" name="Text Placeholder 6"/>
          <p:cNvSpPr>
            <a:spLocks noGrp="1"/>
          </p:cNvSpPr>
          <p:nvPr>
            <p:ph type="body" sz="quarter" idx="10"/>
          </p:nvPr>
        </p:nvSpPr>
        <p:spPr>
          <a:xfrm>
            <a:off x="828674" y="1548582"/>
            <a:ext cx="7500938" cy="5043948"/>
          </a:xfrm>
        </p:spPr>
        <p:txBody>
          <a:bodyPr/>
          <a:lstStyle/>
          <a:p>
            <a:r>
              <a:rPr lang="en-GB" sz="3200" dirty="0" smtClean="0"/>
              <a:t>1. Involving the Panel</a:t>
            </a:r>
          </a:p>
          <a:p>
            <a:pPr marL="342900" indent="-342900">
              <a:buFont typeface="Arial" panose="020B0604020202020204" pitchFamily="34" charset="0"/>
              <a:buChar char="•"/>
            </a:pPr>
            <a:r>
              <a:rPr lang="en-GB" sz="3200" b="0" i="1" dirty="0" err="1" smtClean="0"/>
              <a:t>Datafin</a:t>
            </a:r>
            <a:r>
              <a:rPr lang="en-GB" sz="3200" b="0" dirty="0" smtClean="0"/>
              <a:t> not cited </a:t>
            </a:r>
            <a:r>
              <a:rPr lang="en-GB" sz="3200" b="0" dirty="0">
                <a:solidFill>
                  <a:srgbClr val="00B050"/>
                </a:solidFill>
              </a:rPr>
              <a:t>(3 Cases)</a:t>
            </a:r>
          </a:p>
          <a:p>
            <a:pPr marL="342900" indent="-342900">
              <a:buFont typeface="Arial" panose="020B0604020202020204" pitchFamily="34" charset="0"/>
              <a:buChar char="•"/>
            </a:pPr>
            <a:endParaRPr lang="en-GB" sz="3200" b="0" dirty="0">
              <a:solidFill>
                <a:srgbClr val="00B050"/>
              </a:solidFill>
            </a:endParaRPr>
          </a:p>
          <a:p>
            <a:r>
              <a:rPr lang="en-GB" sz="3200" dirty="0" smtClean="0"/>
              <a:t>2. Involving the Parties</a:t>
            </a:r>
          </a:p>
          <a:p>
            <a:pPr marL="342900" indent="-342900">
              <a:buFont typeface="Arial" panose="020B0604020202020204" pitchFamily="34" charset="0"/>
              <a:buChar char="•"/>
            </a:pPr>
            <a:r>
              <a:rPr lang="en-GB" sz="3200" b="0" dirty="0" smtClean="0"/>
              <a:t>Based on Application of the Code (</a:t>
            </a:r>
            <a:r>
              <a:rPr lang="en-GB" sz="3200" b="0" dirty="0" smtClean="0">
                <a:solidFill>
                  <a:srgbClr val="00B050"/>
                </a:solidFill>
              </a:rPr>
              <a:t>Elan 2013</a:t>
            </a:r>
            <a:r>
              <a:rPr lang="en-GB" sz="3200" b="0" dirty="0" smtClean="0"/>
              <a:t>) </a:t>
            </a:r>
          </a:p>
          <a:p>
            <a:pPr marL="342900" indent="-342900">
              <a:buFont typeface="Arial" panose="020B0604020202020204" pitchFamily="34" charset="0"/>
              <a:buChar char="•"/>
            </a:pPr>
            <a:r>
              <a:rPr lang="en-GB" sz="3200" b="0" dirty="0"/>
              <a:t>Based on other grounds </a:t>
            </a:r>
            <a:r>
              <a:rPr lang="en-GB" sz="3200" b="0" dirty="0" smtClean="0"/>
              <a:t>(</a:t>
            </a:r>
            <a:r>
              <a:rPr lang="en-GB" sz="3200" b="0" dirty="0" smtClean="0">
                <a:solidFill>
                  <a:srgbClr val="00B050"/>
                </a:solidFill>
              </a:rPr>
              <a:t>myriad</a:t>
            </a:r>
            <a:r>
              <a:rPr lang="en-GB" sz="3200" b="0" dirty="0" smtClean="0"/>
              <a:t>) </a:t>
            </a:r>
            <a:endParaRPr lang="en-GB" sz="3200" b="0" dirty="0"/>
          </a:p>
          <a:p>
            <a:endParaRPr lang="en-GB" b="0" dirty="0"/>
          </a:p>
          <a:p>
            <a:endParaRPr lang="en-GB" b="0" dirty="0"/>
          </a:p>
          <a:p>
            <a:endParaRPr lang="en-GB" b="0" dirty="0"/>
          </a:p>
        </p:txBody>
      </p:sp>
      <p:sp>
        <p:nvSpPr>
          <p:cNvPr id="3" name="Text Placeholder 2"/>
          <p:cNvSpPr>
            <a:spLocks noGrp="1"/>
          </p:cNvSpPr>
          <p:nvPr>
            <p:ph type="body" sz="quarter" idx="11"/>
          </p:nvPr>
        </p:nvSpPr>
        <p:spPr/>
        <p:txBody>
          <a:bodyPr/>
          <a:lstStyle/>
          <a:p>
            <a:r>
              <a:rPr lang="en-IE" sz="2000" dirty="0"/>
              <a:t>Distinguish Tactical v Non-Tactical (consequence v motive)</a:t>
            </a:r>
          </a:p>
          <a:p>
            <a:endParaRPr lang="ga-IE" dirty="0"/>
          </a:p>
        </p:txBody>
      </p:sp>
    </p:spTree>
    <p:extLst>
      <p:ext uri="{BB962C8B-B14F-4D97-AF65-F5344CB8AC3E}">
        <p14:creationId xmlns:p14="http://schemas.microsoft.com/office/powerpoint/2010/main" val="3282512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Royalty Pharma Bid For Elan (2013)</a:t>
            </a:r>
            <a:endParaRPr lang="en-GB" dirty="0"/>
          </a:p>
        </p:txBody>
      </p:sp>
      <p:sp>
        <p:nvSpPr>
          <p:cNvPr id="3" name="Text Placeholder 2"/>
          <p:cNvSpPr>
            <a:spLocks noGrp="1"/>
          </p:cNvSpPr>
          <p:nvPr>
            <p:ph type="body" sz="quarter" idx="10"/>
          </p:nvPr>
        </p:nvSpPr>
        <p:spPr>
          <a:xfrm>
            <a:off x="828675" y="921600"/>
            <a:ext cx="7500938" cy="5302219"/>
          </a:xfrm>
        </p:spPr>
        <p:txBody>
          <a:bodyPr/>
          <a:lstStyle/>
          <a:p>
            <a:endParaRPr lang="en-GB" sz="1600" b="0" dirty="0" smtClean="0"/>
          </a:p>
          <a:p>
            <a:r>
              <a:rPr lang="en-GB" b="0" dirty="0" smtClean="0"/>
              <a:t>On a Bank holiday Monday,  Elan “</a:t>
            </a:r>
            <a:r>
              <a:rPr lang="en-GB" dirty="0" smtClean="0"/>
              <a:t>received  an interim injunction  </a:t>
            </a:r>
            <a:r>
              <a:rPr lang="en-GB" b="0" dirty="0" smtClean="0"/>
              <a:t>restraining the offeror distributing a proxy statement filed in US on basis that it did not </a:t>
            </a:r>
            <a:r>
              <a:rPr lang="en-GB" dirty="0" smtClean="0"/>
              <a:t>comply with the Irish Takeover Rules. </a:t>
            </a:r>
          </a:p>
          <a:p>
            <a:r>
              <a:rPr lang="en-GB" b="0" dirty="0" smtClean="0"/>
              <a:t>“Elan </a:t>
            </a:r>
            <a:r>
              <a:rPr lang="en-GB" b="0" dirty="0"/>
              <a:t>issued the injunction in aid of the Panel, to prevent RP from distributing the proxy statement until the Panel had considered the document.” (Elan statement)</a:t>
            </a:r>
            <a:endParaRPr lang="en-GB" b="0" dirty="0" smtClean="0"/>
          </a:p>
          <a:p>
            <a:r>
              <a:rPr lang="en-GB" b="0" dirty="0" smtClean="0"/>
              <a:t>Next day, the High Court, </a:t>
            </a:r>
            <a:r>
              <a:rPr lang="en-GB" b="0" dirty="0" smtClean="0"/>
              <a:t>Elan </a:t>
            </a:r>
            <a:r>
              <a:rPr lang="en-GB" b="0" dirty="0" smtClean="0"/>
              <a:t>did not seek a continuance:</a:t>
            </a:r>
          </a:p>
          <a:p>
            <a:pPr marL="285750" indent="-285750">
              <a:buFontTx/>
              <a:buChar char="-"/>
            </a:pPr>
            <a:r>
              <a:rPr lang="en-GB" b="0" dirty="0" smtClean="0"/>
              <a:t>As RP agreed in Court not to further disseminate its proxy statement until the Irish Takeover Panel has determined whether it complied with the Takeover Rules (per Elan)</a:t>
            </a:r>
          </a:p>
          <a:p>
            <a:pPr marL="285750" indent="-285750">
              <a:buFontTx/>
              <a:buChar char="-"/>
            </a:pPr>
            <a:r>
              <a:rPr lang="en-GB" b="0" dirty="0" smtClean="0"/>
              <a:t>when it became apparent in the High Court that claims brought by Elan were either already being considered by the Panel or were matters that should first be brought to the Panel (RP statement)</a:t>
            </a:r>
          </a:p>
          <a:p>
            <a:r>
              <a:rPr lang="en-GB" sz="1600" b="0" dirty="0" smtClean="0"/>
              <a:t>“</a:t>
            </a:r>
            <a:endParaRPr lang="en-GB" sz="1600" b="0" dirty="0"/>
          </a:p>
        </p:txBody>
      </p:sp>
    </p:spTree>
    <p:extLst>
      <p:ext uri="{BB962C8B-B14F-4D97-AF65-F5344CB8AC3E}">
        <p14:creationId xmlns:p14="http://schemas.microsoft.com/office/powerpoint/2010/main" val="3777866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dirty="0" smtClean="0"/>
              <a:t>Relevant Principles of Statutory Interpretation</a:t>
            </a:r>
            <a:endParaRPr lang="en-GB" dirty="0"/>
          </a:p>
        </p:txBody>
      </p:sp>
      <p:sp>
        <p:nvSpPr>
          <p:cNvPr id="10" name="Text Placeholder 9"/>
          <p:cNvSpPr>
            <a:spLocks noGrp="1"/>
          </p:cNvSpPr>
          <p:nvPr>
            <p:ph type="body" sz="quarter" idx="10"/>
          </p:nvPr>
        </p:nvSpPr>
        <p:spPr>
          <a:xfrm>
            <a:off x="828675" y="1047135"/>
            <a:ext cx="7500938" cy="4874128"/>
          </a:xfrm>
        </p:spPr>
        <p:txBody>
          <a:bodyPr/>
          <a:lstStyle/>
          <a:p>
            <a:pPr marL="342900" indent="-342900">
              <a:buFont typeface="Arial" panose="020B0604020202020204" pitchFamily="34" charset="0"/>
              <a:buChar char="•"/>
            </a:pPr>
            <a:r>
              <a:rPr lang="en-GB" b="0" dirty="0" smtClean="0"/>
              <a:t>Onus on applicant to prove “</a:t>
            </a:r>
            <a:r>
              <a:rPr lang="en-GB" dirty="0" smtClean="0"/>
              <a:t>substantial grounds</a:t>
            </a:r>
            <a:r>
              <a:rPr lang="en-GB" b="0" dirty="0" smtClean="0"/>
              <a:t>” for contention that Ruling is invalid or should be quashed</a:t>
            </a:r>
          </a:p>
          <a:p>
            <a:pPr marL="342900" indent="-342900">
              <a:buFont typeface="Arial" panose="020B0604020202020204" pitchFamily="34" charset="0"/>
              <a:buChar char="•"/>
            </a:pPr>
            <a:r>
              <a:rPr lang="en-GB" b="0" dirty="0" smtClean="0"/>
              <a:t>Rules transposing an obligation imposed by the Directive must be  </a:t>
            </a:r>
            <a:r>
              <a:rPr lang="en-GB" dirty="0" smtClean="0"/>
              <a:t>interpreted</a:t>
            </a:r>
            <a:r>
              <a:rPr lang="en-GB" b="0" dirty="0" smtClean="0"/>
              <a:t>, </a:t>
            </a:r>
            <a:r>
              <a:rPr lang="en-GB" dirty="0" smtClean="0"/>
              <a:t>so far as possible, to give effect to the aims and objectives of the Dire</a:t>
            </a:r>
            <a:r>
              <a:rPr lang="en-GB" b="0" dirty="0" smtClean="0"/>
              <a:t>ctive (ECJ in </a:t>
            </a:r>
            <a:r>
              <a:rPr lang="en-GB" b="0" dirty="0" err="1" smtClean="0"/>
              <a:t>Marleasing</a:t>
            </a:r>
            <a:r>
              <a:rPr lang="en-GB" b="0" dirty="0" smtClean="0"/>
              <a:t>)</a:t>
            </a:r>
          </a:p>
          <a:p>
            <a:pPr marL="342900" indent="-342900">
              <a:buFont typeface="Arial" panose="020B0604020202020204" pitchFamily="34" charset="0"/>
              <a:buChar char="•"/>
            </a:pPr>
            <a:r>
              <a:rPr lang="en-GB" b="0" dirty="0" smtClean="0"/>
              <a:t>Irish Courts </a:t>
            </a:r>
            <a:r>
              <a:rPr lang="en-GB" dirty="0" smtClean="0"/>
              <a:t>interpret their national law in light of “the wording and the purpose of the Directive in order to achieve the results envisaged by the Directive</a:t>
            </a:r>
            <a:r>
              <a:rPr lang="en-GB" b="0" dirty="0" smtClean="0"/>
              <a:t>” (</a:t>
            </a:r>
            <a:r>
              <a:rPr lang="en-GB" b="0" dirty="0" err="1" smtClean="0"/>
              <a:t>Ir</a:t>
            </a:r>
            <a:r>
              <a:rPr lang="en-GB" b="0" dirty="0" smtClean="0"/>
              <a:t> </a:t>
            </a:r>
            <a:r>
              <a:rPr lang="en-GB" b="0" dirty="0" err="1" smtClean="0"/>
              <a:t>S.Ct</a:t>
            </a:r>
            <a:r>
              <a:rPr lang="en-GB" b="0" dirty="0" smtClean="0"/>
              <a:t> in Nathan v Bailey Gibson Ltd)</a:t>
            </a:r>
          </a:p>
          <a:p>
            <a:pPr marL="342900" indent="-342900">
              <a:buFont typeface="Arial" panose="020B0604020202020204" pitchFamily="34" charset="0"/>
              <a:buChar char="•"/>
            </a:pPr>
            <a:r>
              <a:rPr lang="en-GB" b="0" dirty="0" smtClean="0"/>
              <a:t>When construing terms in a Directive, </a:t>
            </a:r>
            <a:r>
              <a:rPr lang="en-GB" dirty="0" smtClean="0"/>
              <a:t>the domestic interpretation should be in line with the interpretation given in other Member States</a:t>
            </a:r>
            <a:r>
              <a:rPr lang="en-GB" b="0" dirty="0" smtClean="0"/>
              <a:t> (ECJ in Adolf Truly GmbH)</a:t>
            </a:r>
          </a:p>
          <a:p>
            <a:pPr marL="342900" indent="-342900">
              <a:buFont typeface="Arial" panose="020B0604020202020204" pitchFamily="34" charset="0"/>
              <a:buChar char="•"/>
            </a:pPr>
            <a:r>
              <a:rPr lang="en-GB" b="0" dirty="0" smtClean="0"/>
              <a:t>Recurring theme of ECJ decisions on the interpretation of directives is need for a </a:t>
            </a:r>
            <a:r>
              <a:rPr lang="en-GB" dirty="0" smtClean="0"/>
              <a:t>teleological interpretation </a:t>
            </a:r>
            <a:r>
              <a:rPr lang="en-GB" b="0" dirty="0" smtClean="0"/>
              <a:t>in accordance with and furthering the purpose and objects of the Directive</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38206660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dirty="0" smtClean="0"/>
              <a:t>Curial Deference</a:t>
            </a:r>
            <a:endParaRPr lang="en-GB" dirty="0"/>
          </a:p>
        </p:txBody>
      </p:sp>
      <p:sp>
        <p:nvSpPr>
          <p:cNvPr id="10" name="Text Placeholder 9"/>
          <p:cNvSpPr>
            <a:spLocks noGrp="1"/>
          </p:cNvSpPr>
          <p:nvPr>
            <p:ph type="body" sz="quarter" idx="10"/>
          </p:nvPr>
        </p:nvSpPr>
        <p:spPr>
          <a:xfrm>
            <a:off x="828675" y="1386348"/>
            <a:ext cx="7500938" cy="4534915"/>
          </a:xfrm>
        </p:spPr>
        <p:txBody>
          <a:bodyPr/>
          <a:lstStyle/>
          <a:p>
            <a:pPr marL="342900" indent="-342900">
              <a:buFont typeface="Arial" panose="020B0604020202020204" pitchFamily="34" charset="0"/>
              <a:buChar char="•"/>
            </a:pPr>
            <a:r>
              <a:rPr lang="en-GB" sz="2800" b="0" dirty="0" smtClean="0"/>
              <a:t>Irish Courts have emphasised in case of statutory appeals the expertise and specialised knowledge of certain bodies under review and the lack of expertise of judges in such areas </a:t>
            </a:r>
            <a:r>
              <a:rPr lang="en-GB" sz="2400" b="0" dirty="0" smtClean="0"/>
              <a:t>(</a:t>
            </a:r>
            <a:r>
              <a:rPr lang="en-GB" sz="2400" b="0" dirty="0" err="1" smtClean="0"/>
              <a:t>S.Ct</a:t>
            </a:r>
            <a:r>
              <a:rPr lang="en-GB" sz="2400" b="0" dirty="0" smtClean="0"/>
              <a:t> in Orange v Director of Telecommunications Regulations</a:t>
            </a:r>
            <a:r>
              <a:rPr lang="en-GB" sz="2800" b="0" dirty="0" smtClean="0"/>
              <a:t>)</a:t>
            </a:r>
          </a:p>
          <a:p>
            <a:pPr marL="342900" indent="-342900">
              <a:buFont typeface="Arial" panose="020B0604020202020204" pitchFamily="34" charset="0"/>
              <a:buChar char="•"/>
            </a:pPr>
            <a:r>
              <a:rPr lang="en-GB" sz="2800" b="0" dirty="0" smtClean="0"/>
              <a:t>Where “significant error” of law, the court may quash the decision </a:t>
            </a:r>
            <a:r>
              <a:rPr lang="en-GB" sz="2400" b="0" dirty="0" smtClean="0"/>
              <a:t>(H.C in Cork </a:t>
            </a:r>
            <a:r>
              <a:rPr lang="en-GB" sz="2400" b="0" dirty="0" smtClean="0"/>
              <a:t>City Council v Shackleton)</a:t>
            </a:r>
            <a:endParaRPr lang="en-GB" sz="2400" b="0" dirty="0"/>
          </a:p>
        </p:txBody>
      </p:sp>
    </p:spTree>
    <p:extLst>
      <p:ext uri="{BB962C8B-B14F-4D97-AF65-F5344CB8AC3E}">
        <p14:creationId xmlns:p14="http://schemas.microsoft.com/office/powerpoint/2010/main" val="2860021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294968"/>
            <a:ext cx="7290054" cy="1135626"/>
          </a:xfrm>
        </p:spPr>
        <p:txBody>
          <a:bodyPr/>
          <a:lstStyle/>
          <a:p>
            <a:r>
              <a:rPr lang="en-GB" dirty="0" smtClean="0">
                <a:solidFill>
                  <a:srgbClr val="002060"/>
                </a:solidFill>
              </a:rPr>
              <a:t>1. Ryanair </a:t>
            </a:r>
            <a:r>
              <a:rPr lang="en-GB" dirty="0" smtClean="0">
                <a:solidFill>
                  <a:srgbClr val="002060"/>
                </a:solidFill>
              </a:rPr>
              <a:t>bid for Aer Lingus (2009)</a:t>
            </a:r>
            <a:endParaRPr lang="en-GB" dirty="0">
              <a:solidFill>
                <a:srgbClr val="002060"/>
              </a:solidFill>
            </a:endParaRPr>
          </a:p>
        </p:txBody>
      </p:sp>
      <p:sp>
        <p:nvSpPr>
          <p:cNvPr id="3" name="Content Placeholder 2"/>
          <p:cNvSpPr>
            <a:spLocks noGrp="1"/>
          </p:cNvSpPr>
          <p:nvPr>
            <p:ph idx="1"/>
          </p:nvPr>
        </p:nvSpPr>
        <p:spPr>
          <a:xfrm>
            <a:off x="486698" y="1312606"/>
            <a:ext cx="8185354" cy="4996754"/>
          </a:xfrm>
        </p:spPr>
        <p:txBody>
          <a:bodyPr>
            <a:noAutofit/>
          </a:bodyPr>
          <a:lstStyle/>
          <a:p>
            <a:r>
              <a:rPr lang="en-GB" dirty="0" smtClean="0">
                <a:latin typeface="Arial" panose="020B0604020202020204" pitchFamily="34" charset="0"/>
                <a:cs typeface="Arial" panose="020B0604020202020204" pitchFamily="34" charset="0"/>
              </a:rPr>
              <a:t>On a </a:t>
            </a:r>
            <a:r>
              <a:rPr lang="en-GB" u="sng" dirty="0" smtClean="0">
                <a:latin typeface="Arial" panose="020B0604020202020204" pitchFamily="34" charset="0"/>
                <a:cs typeface="Arial" panose="020B0604020202020204" pitchFamily="34" charset="0"/>
              </a:rPr>
              <a:t>Friday</a:t>
            </a:r>
            <a:r>
              <a:rPr lang="en-GB" dirty="0" smtClean="0">
                <a:latin typeface="Arial" panose="020B0604020202020204" pitchFamily="34" charset="0"/>
                <a:cs typeface="Arial" panose="020B0604020202020204" pitchFamily="34" charset="0"/>
              </a:rPr>
              <a:t>, Ryanair sought leave to </a:t>
            </a:r>
            <a:r>
              <a:rPr lang="en-GB" dirty="0" smtClean="0">
                <a:latin typeface="Arial" panose="020B0604020202020204" pitchFamily="34" charset="0"/>
                <a:cs typeface="Arial" panose="020B0604020202020204" pitchFamily="34" charset="0"/>
              </a:rPr>
              <a:t>apply for judicial review of </a:t>
            </a:r>
            <a:r>
              <a:rPr lang="en-GB" dirty="0" smtClean="0">
                <a:latin typeface="Arial" panose="020B0604020202020204" pitchFamily="34" charset="0"/>
                <a:cs typeface="Arial" panose="020B0604020202020204" pitchFamily="34" charset="0"/>
              </a:rPr>
              <a:t>a Panel direction </a:t>
            </a:r>
            <a:r>
              <a:rPr lang="en-GB" u="sng" dirty="0" smtClean="0">
                <a:latin typeface="Arial" panose="020B0604020202020204" pitchFamily="34" charset="0"/>
                <a:cs typeface="Arial" panose="020B0604020202020204" pitchFamily="34" charset="0"/>
              </a:rPr>
              <a:t>the previous e</a:t>
            </a:r>
            <a:r>
              <a:rPr lang="en-GB" dirty="0" smtClean="0">
                <a:latin typeface="Arial" panose="020B0604020202020204" pitchFamily="34" charset="0"/>
                <a:cs typeface="Arial" panose="020B0604020202020204" pitchFamily="34" charset="0"/>
              </a:rPr>
              <a:t>vening </a:t>
            </a:r>
            <a:r>
              <a:rPr lang="en-GB" dirty="0" smtClean="0">
                <a:latin typeface="Arial" panose="020B0604020202020204" pitchFamily="34" charset="0"/>
                <a:cs typeface="Arial" panose="020B0604020202020204" pitchFamily="34" charset="0"/>
              </a:rPr>
              <a:t>to </a:t>
            </a:r>
            <a:r>
              <a:rPr lang="en-GB" dirty="0" smtClean="0">
                <a:latin typeface="Arial" panose="020B0604020202020204" pitchFamily="34" charset="0"/>
                <a:cs typeface="Arial" panose="020B0604020202020204" pitchFamily="34" charset="0"/>
              </a:rPr>
              <a:t>both CEOs not to participate in a live </a:t>
            </a:r>
            <a:r>
              <a:rPr lang="en-GB" dirty="0">
                <a:latin typeface="Arial" panose="020B0604020202020204" pitchFamily="34" charset="0"/>
                <a:cs typeface="Arial" panose="020B0604020202020204" pitchFamily="34" charset="0"/>
              </a:rPr>
              <a:t>televised </a:t>
            </a:r>
            <a:r>
              <a:rPr lang="en-GB" dirty="0" smtClean="0">
                <a:latin typeface="Arial" panose="020B0604020202020204" pitchFamily="34" charset="0"/>
                <a:cs typeface="Arial" panose="020B0604020202020204" pitchFamily="34" charset="0"/>
              </a:rPr>
              <a:t>debate. </a:t>
            </a:r>
            <a:endParaRPr lang="en-GB" dirty="0" smtClean="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Rule 19.6 </a:t>
            </a:r>
            <a:r>
              <a:rPr lang="en-GB" dirty="0" smtClean="0">
                <a:latin typeface="Arial" panose="020B0604020202020204" pitchFamily="34" charset="0"/>
                <a:cs typeface="Arial" panose="020B0604020202020204" pitchFamily="34" charset="0"/>
              </a:rPr>
              <a:t>required </a:t>
            </a:r>
            <a:r>
              <a:rPr lang="en-GB" dirty="0">
                <a:latin typeface="Arial" panose="020B0604020202020204" pitchFamily="34" charset="0"/>
                <a:cs typeface="Arial" panose="020B0604020202020204" pitchFamily="34" charset="0"/>
              </a:rPr>
              <a:t>parties to an offer to use all reasonable endeavours to ensure that new information is not released during an interview and that the sequencing of the interview does not lead to its becoming misleading or open to misinterpretation.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Note </a:t>
            </a:r>
            <a:r>
              <a:rPr lang="en-GB" dirty="0">
                <a:latin typeface="Arial" panose="020B0604020202020204" pitchFamily="34" charset="0"/>
                <a:cs typeface="Arial" panose="020B0604020202020204" pitchFamily="34" charset="0"/>
              </a:rPr>
              <a:t>on Rule 19.6 </a:t>
            </a:r>
            <a:r>
              <a:rPr lang="en-GB" dirty="0" smtClean="0">
                <a:latin typeface="Arial" panose="020B0604020202020204" pitchFamily="34" charset="0"/>
                <a:cs typeface="Arial" panose="020B0604020202020204" pitchFamily="34" charset="0"/>
              </a:rPr>
              <a:t>stated </a:t>
            </a:r>
            <a:r>
              <a:rPr lang="en-GB" dirty="0">
                <a:latin typeface="Arial" panose="020B0604020202020204" pitchFamily="34" charset="0"/>
                <a:cs typeface="Arial" panose="020B0604020202020204" pitchFamily="34" charset="0"/>
              </a:rPr>
              <a:t>that joint interviews and public confrontations between representatives of the offeror and the offeree, or between competing offerors, should be avoided. </a:t>
            </a:r>
            <a:r>
              <a:rPr lang="en-GB" dirty="0" smtClean="0">
                <a:latin typeface="Arial" panose="020B0604020202020204" pitchFamily="34" charset="0"/>
                <a:cs typeface="Arial" panose="020B0604020202020204" pitchFamily="34" charset="0"/>
              </a:rPr>
              <a:t>(Similar to R.19.6 City Code)</a:t>
            </a:r>
          </a:p>
          <a:p>
            <a:r>
              <a:rPr lang="en-GB" u="sng" dirty="0" smtClean="0">
                <a:latin typeface="Arial" panose="020B0604020202020204" pitchFamily="34" charset="0"/>
                <a:cs typeface="Arial" panose="020B0604020202020204" pitchFamily="34" charset="0"/>
              </a:rPr>
              <a:t>Submissions due the following Wednesday </a:t>
            </a:r>
            <a:r>
              <a:rPr lang="en-GB" dirty="0" smtClean="0">
                <a:latin typeface="Arial" panose="020B0604020202020204" pitchFamily="34" charset="0"/>
                <a:cs typeface="Arial" panose="020B0604020202020204" pitchFamily="34" charset="0"/>
              </a:rPr>
              <a:t>with case to be heard on the </a:t>
            </a:r>
            <a:r>
              <a:rPr lang="en-GB" u="sng" dirty="0" smtClean="0">
                <a:latin typeface="Arial" panose="020B0604020202020204" pitchFamily="34" charset="0"/>
                <a:cs typeface="Arial" panose="020B0604020202020204" pitchFamily="34" charset="0"/>
              </a:rPr>
              <a:t>Thursday</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Application Withdrawn after Government on the Thursday refused to sell its stake and the Takeover Bid was Withdrawn</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2276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6523"/>
          </a:xfrm>
        </p:spPr>
        <p:txBody>
          <a:bodyPr anchor="t">
            <a:normAutofit fontScale="90000"/>
          </a:bodyPr>
          <a:lstStyle/>
          <a:p>
            <a:r>
              <a:rPr lang="en-IE" sz="2400" b="1" dirty="0" smtClean="0">
                <a:solidFill>
                  <a:srgbClr val="002060"/>
                </a:solidFill>
                <a:latin typeface="Arial" panose="020B0604020202020204" pitchFamily="34" charset="0"/>
                <a:cs typeface="Arial" panose="020B0604020202020204" pitchFamily="34" charset="0"/>
              </a:rPr>
              <a:t>2. Royalty </a:t>
            </a:r>
            <a:r>
              <a:rPr lang="en-IE" sz="2400" b="1" dirty="0" smtClean="0">
                <a:solidFill>
                  <a:srgbClr val="002060"/>
                </a:solidFill>
                <a:latin typeface="Arial" panose="020B0604020202020204" pitchFamily="34" charset="0"/>
                <a:cs typeface="Arial" panose="020B0604020202020204" pitchFamily="34" charset="0"/>
              </a:rPr>
              <a:t>Pharma </a:t>
            </a:r>
            <a:r>
              <a:rPr lang="en-IE" sz="2400" b="1" dirty="0" smtClean="0">
                <a:solidFill>
                  <a:srgbClr val="002060"/>
                </a:solidFill>
                <a:latin typeface="Arial" panose="020B0604020202020204" pitchFamily="34" charset="0"/>
                <a:cs typeface="Arial" panose="020B0604020202020204" pitchFamily="34" charset="0"/>
              </a:rPr>
              <a:t>Bid for Elan (2013</a:t>
            </a:r>
            <a:r>
              <a:rPr lang="en-IE" sz="2400" b="1" dirty="0" smtClean="0">
                <a:solidFill>
                  <a:srgbClr val="002060"/>
                </a:solidFill>
                <a:latin typeface="Arial" panose="020B0604020202020204" pitchFamily="34" charset="0"/>
                <a:cs typeface="Arial" panose="020B0604020202020204" pitchFamily="34" charset="0"/>
              </a:rPr>
              <a:t>)</a:t>
            </a:r>
            <a:r>
              <a:rPr lang="en-IE" sz="2400" dirty="0">
                <a:latin typeface="Arial" panose="020B0604020202020204" pitchFamily="34" charset="0"/>
                <a:cs typeface="Arial" panose="020B0604020202020204" pitchFamily="34" charset="0"/>
              </a:rPr>
              <a:t/>
            </a:r>
            <a:br>
              <a:rPr lang="en-IE" sz="2400" dirty="0">
                <a:latin typeface="Arial" panose="020B0604020202020204" pitchFamily="34" charset="0"/>
                <a:cs typeface="Arial" panose="020B0604020202020204" pitchFamily="34" charset="0"/>
              </a:rPr>
            </a:br>
            <a:endParaRPr lang="en-IE"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71948" y="1194619"/>
            <a:ext cx="8229600" cy="5442155"/>
          </a:xfrm>
        </p:spPr>
        <p:txBody>
          <a:bodyPr anchor="ctr">
            <a:normAutofit fontScale="25000" lnSpcReduction="20000"/>
          </a:bodyPr>
          <a:lstStyle/>
          <a:p>
            <a:pPr marL="0" indent="0">
              <a:buNone/>
            </a:pPr>
            <a:endParaRPr lang="en-IE" sz="3400" dirty="0" smtClean="0">
              <a:latin typeface="Arial" panose="020B0604020202020204" pitchFamily="34" charset="0"/>
              <a:cs typeface="Arial" panose="020B0604020202020204" pitchFamily="34" charset="0"/>
            </a:endParaRPr>
          </a:p>
          <a:p>
            <a:pPr marL="0" indent="0">
              <a:buNone/>
            </a:pPr>
            <a:endParaRPr lang="en-IE" sz="3400" dirty="0">
              <a:latin typeface="Arial" panose="020B0604020202020204" pitchFamily="34" charset="0"/>
              <a:cs typeface="Arial" panose="020B0604020202020204" pitchFamily="34" charset="0"/>
            </a:endParaRPr>
          </a:p>
          <a:p>
            <a:pPr marL="0" indent="0">
              <a:buNone/>
            </a:pPr>
            <a:r>
              <a:rPr lang="en-IE" sz="9600" dirty="0" smtClean="0">
                <a:latin typeface="Arial" panose="020B0604020202020204" pitchFamily="34" charset="0"/>
                <a:cs typeface="Arial" panose="020B0604020202020204" pitchFamily="34" charset="0"/>
              </a:rPr>
              <a:t>In order to ensure compliance with General Principle 4, the Panel </a:t>
            </a:r>
            <a:r>
              <a:rPr lang="en-IE" sz="9600" dirty="0" smtClean="0">
                <a:latin typeface="Arial" panose="020B0604020202020204" pitchFamily="34" charset="0"/>
                <a:cs typeface="Arial" panose="020B0604020202020204" pitchFamily="34" charset="0"/>
              </a:rPr>
              <a:t>refused to allow an offeror to </a:t>
            </a:r>
            <a:r>
              <a:rPr lang="en-IE" sz="9600" dirty="0" err="1" smtClean="0">
                <a:latin typeface="Arial" panose="020B0604020202020204" pitchFamily="34" charset="0"/>
                <a:cs typeface="Arial" panose="020B0604020202020204" pitchFamily="34" charset="0"/>
              </a:rPr>
              <a:t>resile</a:t>
            </a:r>
            <a:r>
              <a:rPr lang="en-IE" sz="9600" dirty="0" smtClean="0">
                <a:latin typeface="Arial" panose="020B0604020202020204" pitchFamily="34" charset="0"/>
                <a:cs typeface="Arial" panose="020B0604020202020204" pitchFamily="34" charset="0"/>
              </a:rPr>
              <a:t> from clear and express statements </a:t>
            </a:r>
            <a:r>
              <a:rPr lang="en-IE" sz="9600" dirty="0" smtClean="0">
                <a:latin typeface="Arial" panose="020B0604020202020204" pitchFamily="34" charset="0"/>
                <a:cs typeface="Arial" panose="020B0604020202020204" pitchFamily="34" charset="0"/>
              </a:rPr>
              <a:t>that </a:t>
            </a:r>
            <a:r>
              <a:rPr lang="en-IE" sz="9600" dirty="0" smtClean="0">
                <a:latin typeface="Arial" panose="020B0604020202020204" pitchFamily="34" charset="0"/>
                <a:cs typeface="Arial" panose="020B0604020202020204" pitchFamily="34" charset="0"/>
              </a:rPr>
              <a:t>the offer would lapse if offeree shareholders approved 4 resolutions proposed by its board?</a:t>
            </a:r>
          </a:p>
          <a:p>
            <a:pPr marL="0" indent="0">
              <a:buNone/>
            </a:pPr>
            <a:endParaRPr lang="en-IE" sz="9600" dirty="0" smtClean="0">
              <a:latin typeface="Arial" panose="020B0604020202020204" pitchFamily="34" charset="0"/>
              <a:cs typeface="Arial" panose="020B0604020202020204" pitchFamily="34" charset="0"/>
            </a:endParaRPr>
          </a:p>
          <a:p>
            <a:pPr marL="0" indent="0">
              <a:buNone/>
            </a:pPr>
            <a:r>
              <a:rPr lang="en-IE" sz="9600" dirty="0" smtClean="0">
                <a:latin typeface="Arial" panose="020B0604020202020204" pitchFamily="34" charset="0"/>
                <a:cs typeface="Arial" panose="020B0604020202020204" pitchFamily="34" charset="0"/>
              </a:rPr>
              <a:t>General </a:t>
            </a:r>
            <a:r>
              <a:rPr lang="en-IE" sz="9600" dirty="0">
                <a:latin typeface="Arial" panose="020B0604020202020204" pitchFamily="34" charset="0"/>
                <a:cs typeface="Arial" panose="020B0604020202020204" pitchFamily="34" charset="0"/>
              </a:rPr>
              <a:t>Principle 4: </a:t>
            </a:r>
            <a:r>
              <a:rPr lang="en-IE" sz="9600" dirty="0" smtClean="0">
                <a:latin typeface="Arial" panose="020B0604020202020204" pitchFamily="34" charset="0"/>
                <a:cs typeface="Arial" panose="020B0604020202020204" pitchFamily="34" charset="0"/>
              </a:rPr>
              <a:t> “</a:t>
            </a:r>
            <a:r>
              <a:rPr lang="en-IE" sz="9600" b="1" dirty="0">
                <a:latin typeface="Arial" panose="020B0604020202020204" pitchFamily="34" charset="0"/>
                <a:cs typeface="Arial" panose="020B0604020202020204" pitchFamily="34" charset="0"/>
              </a:rPr>
              <a:t>False markets must not be created </a:t>
            </a:r>
            <a:r>
              <a:rPr lang="en-IE" sz="9600" dirty="0">
                <a:latin typeface="Arial" panose="020B0604020202020204" pitchFamily="34" charset="0"/>
                <a:cs typeface="Arial" panose="020B0604020202020204" pitchFamily="34" charset="0"/>
              </a:rPr>
              <a:t>in the securities of the </a:t>
            </a:r>
            <a:r>
              <a:rPr lang="en-IE" sz="9600" dirty="0" smtClean="0">
                <a:latin typeface="Arial" panose="020B0604020202020204" pitchFamily="34" charset="0"/>
                <a:cs typeface="Arial" panose="020B0604020202020204" pitchFamily="34" charset="0"/>
              </a:rPr>
              <a:t>offeree, of </a:t>
            </a:r>
            <a:r>
              <a:rPr lang="en-IE" sz="9600" dirty="0">
                <a:latin typeface="Arial" panose="020B0604020202020204" pitchFamily="34" charset="0"/>
                <a:cs typeface="Arial" panose="020B0604020202020204" pitchFamily="34" charset="0"/>
              </a:rPr>
              <a:t>the offeror or of any other company concerned by the offer in </a:t>
            </a:r>
            <a:r>
              <a:rPr lang="en-IE" sz="9600" dirty="0" smtClean="0">
                <a:latin typeface="Arial" panose="020B0604020202020204" pitchFamily="34" charset="0"/>
                <a:cs typeface="Arial" panose="020B0604020202020204" pitchFamily="34" charset="0"/>
              </a:rPr>
              <a:t>such </a:t>
            </a:r>
            <a:r>
              <a:rPr lang="en-IE" sz="9600" dirty="0">
                <a:latin typeface="Arial" panose="020B0604020202020204" pitchFamily="34" charset="0"/>
                <a:cs typeface="Arial" panose="020B0604020202020204" pitchFamily="34" charset="0"/>
              </a:rPr>
              <a:t>a way that the rise or fall of the prices of the securities </a:t>
            </a:r>
            <a:r>
              <a:rPr lang="en-IE" sz="9600" dirty="0" smtClean="0">
                <a:latin typeface="Arial" panose="020B0604020202020204" pitchFamily="34" charset="0"/>
                <a:cs typeface="Arial" panose="020B0604020202020204" pitchFamily="34" charset="0"/>
              </a:rPr>
              <a:t>becomes </a:t>
            </a:r>
            <a:r>
              <a:rPr lang="en-IE" sz="9600" dirty="0">
                <a:latin typeface="Arial" panose="020B0604020202020204" pitchFamily="34" charset="0"/>
                <a:cs typeface="Arial" panose="020B0604020202020204" pitchFamily="34" charset="0"/>
              </a:rPr>
              <a:t>artificial and the normal functioning of the markets is </a:t>
            </a:r>
            <a:r>
              <a:rPr lang="en-IE" sz="9600" dirty="0" smtClean="0">
                <a:latin typeface="Arial" panose="020B0604020202020204" pitchFamily="34" charset="0"/>
                <a:cs typeface="Arial" panose="020B0604020202020204" pitchFamily="34" charset="0"/>
              </a:rPr>
              <a:t>distorted”(Art.3.1(d) of the Directive</a:t>
            </a:r>
            <a:r>
              <a:rPr lang="en-IE" sz="9600" dirty="0" smtClean="0">
                <a:latin typeface="Arial" panose="020B0604020202020204" pitchFamily="34" charset="0"/>
                <a:cs typeface="Arial" panose="020B0604020202020204" pitchFamily="34" charset="0"/>
              </a:rPr>
              <a:t>)</a:t>
            </a:r>
          </a:p>
          <a:p>
            <a:pPr marL="0" indent="0">
              <a:buNone/>
            </a:pPr>
            <a:endParaRPr lang="en-IE" sz="9600" dirty="0">
              <a:latin typeface="Arial" panose="020B0604020202020204" pitchFamily="34" charset="0"/>
              <a:cs typeface="Arial" panose="020B0604020202020204" pitchFamily="34" charset="0"/>
            </a:endParaRPr>
          </a:p>
          <a:p>
            <a:pPr marL="0" indent="0">
              <a:buNone/>
            </a:pPr>
            <a:r>
              <a:rPr lang="en-IE" sz="9600" dirty="0" smtClean="0">
                <a:latin typeface="Arial" panose="020B0604020202020204" pitchFamily="34" charset="0"/>
                <a:cs typeface="Arial" panose="020B0604020202020204" pitchFamily="34" charset="0"/>
              </a:rPr>
              <a:t>Interlocutory injunction </a:t>
            </a:r>
            <a:r>
              <a:rPr lang="en-IE" sz="9600" dirty="0" smtClean="0">
                <a:latin typeface="Arial" panose="020B0604020202020204" pitchFamily="34" charset="0"/>
                <a:cs typeface="Arial" panose="020B0604020202020204" pitchFamily="34" charset="0"/>
              </a:rPr>
              <a:t>(unopposed) granted </a:t>
            </a:r>
            <a:r>
              <a:rPr lang="en-IE" sz="9600" dirty="0" smtClean="0">
                <a:latin typeface="Arial" panose="020B0604020202020204" pitchFamily="34" charset="0"/>
                <a:cs typeface="Arial" panose="020B0604020202020204" pitchFamily="34" charset="0"/>
              </a:rPr>
              <a:t>to prevent Panel issuing a direction that the bid should lapse until </a:t>
            </a:r>
            <a:r>
              <a:rPr lang="en-IE" sz="9600" dirty="0" smtClean="0">
                <a:latin typeface="Arial" panose="020B0604020202020204" pitchFamily="34" charset="0"/>
                <a:cs typeface="Arial" panose="020B0604020202020204" pitchFamily="34" charset="0"/>
              </a:rPr>
              <a:t>the case was heard</a:t>
            </a:r>
          </a:p>
          <a:p>
            <a:pPr marL="0" indent="0">
              <a:buNone/>
            </a:pPr>
            <a:r>
              <a:rPr lang="en-IE" sz="9600" dirty="0" smtClean="0">
                <a:latin typeface="Arial" panose="020B0604020202020204" pitchFamily="34" charset="0"/>
                <a:cs typeface="Arial" panose="020B0604020202020204" pitchFamily="34" charset="0"/>
              </a:rPr>
              <a:t>Application </a:t>
            </a:r>
            <a:r>
              <a:rPr lang="en-IE" sz="9600" dirty="0" smtClean="0">
                <a:latin typeface="Arial" panose="020B0604020202020204" pitchFamily="34" charset="0"/>
                <a:cs typeface="Arial" panose="020B0604020202020204" pitchFamily="34" charset="0"/>
              </a:rPr>
              <a:t>subsequently </a:t>
            </a:r>
            <a:r>
              <a:rPr lang="en-IE" sz="9600" dirty="0" smtClean="0">
                <a:latin typeface="Arial" panose="020B0604020202020204" pitchFamily="34" charset="0"/>
                <a:cs typeface="Arial" panose="020B0604020202020204" pitchFamily="34" charset="0"/>
              </a:rPr>
              <a:t>withdrawn following lodgement by Panel of its Statement of Opposition</a:t>
            </a:r>
            <a:endParaRPr lang="en-IE" sz="9600" dirty="0" smtClean="0">
              <a:latin typeface="Arial" panose="020B0604020202020204" pitchFamily="34" charset="0"/>
              <a:cs typeface="Arial" panose="020B0604020202020204" pitchFamily="34" charset="0"/>
            </a:endParaRPr>
          </a:p>
          <a:p>
            <a:pPr marL="0" indent="0">
              <a:buNone/>
            </a:pPr>
            <a:endParaRPr lang="en-IE" sz="9600" dirty="0" smtClean="0">
              <a:latin typeface="Arial" panose="020B0604020202020204" pitchFamily="34" charset="0"/>
              <a:cs typeface="Arial" panose="020B0604020202020204" pitchFamily="34" charset="0"/>
            </a:endParaRPr>
          </a:p>
          <a:p>
            <a:pPr marL="0" indent="0">
              <a:buNone/>
            </a:pPr>
            <a:endParaRPr lang="en-IE" sz="2200" dirty="0" smtClean="0">
              <a:latin typeface="Arial" panose="020B0604020202020204" pitchFamily="34" charset="0"/>
              <a:cs typeface="Arial" panose="020B0604020202020204" pitchFamily="34" charset="0"/>
            </a:endParaRPr>
          </a:p>
          <a:p>
            <a:pPr>
              <a:buFont typeface="Arial" panose="020B0604020202020204" pitchFamily="34" charset="0"/>
              <a:buChar char="•"/>
            </a:pPr>
            <a:endParaRPr lang="en-IE" dirty="0" smtClean="0">
              <a:latin typeface="Arial" panose="020B0604020202020204" pitchFamily="34" charset="0"/>
              <a:cs typeface="Arial" panose="020B0604020202020204" pitchFamily="34" charset="0"/>
            </a:endParaRPr>
          </a:p>
          <a:p>
            <a:pPr marL="0" indent="0">
              <a:buNone/>
            </a:pPr>
            <a:r>
              <a:rPr lang="en-IE" dirty="0">
                <a:latin typeface="Arial" panose="020B0604020202020204" pitchFamily="34" charset="0"/>
                <a:cs typeface="Arial" panose="020B0604020202020204" pitchFamily="34" charset="0"/>
              </a:rPr>
              <a:t> </a:t>
            </a:r>
            <a:r>
              <a:rPr lang="en-IE" dirty="0" smtClean="0">
                <a:latin typeface="Arial" panose="020B0604020202020204" pitchFamily="34" charset="0"/>
                <a:cs typeface="Arial" panose="020B0604020202020204" pitchFamily="34" charset="0"/>
              </a:rPr>
              <a:t>   </a:t>
            </a:r>
            <a:endParaRPr lang="en-I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5936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71335" y="147485"/>
            <a:ext cx="7290054" cy="929148"/>
          </a:xfrm>
        </p:spPr>
        <p:txBody>
          <a:bodyPr>
            <a:normAutofit fontScale="90000"/>
          </a:bodyPr>
          <a:lstStyle/>
          <a:p>
            <a:r>
              <a:rPr lang="en-IE" b="1" dirty="0" smtClean="0">
                <a:solidFill>
                  <a:srgbClr val="002060"/>
                </a:solidFill>
              </a:rPr>
              <a:t/>
            </a:r>
            <a:br>
              <a:rPr lang="en-IE" b="1" dirty="0" smtClean="0">
                <a:solidFill>
                  <a:srgbClr val="002060"/>
                </a:solidFill>
              </a:rPr>
            </a:br>
            <a:r>
              <a:rPr lang="en-IE" b="1" dirty="0" smtClean="0">
                <a:solidFill>
                  <a:srgbClr val="002060"/>
                </a:solidFill>
              </a:rPr>
              <a:t>3. Ryanair </a:t>
            </a:r>
            <a:r>
              <a:rPr lang="en-IE" b="1" dirty="0" smtClean="0">
                <a:solidFill>
                  <a:srgbClr val="002060"/>
                </a:solidFill>
              </a:rPr>
              <a:t>/ </a:t>
            </a:r>
            <a:r>
              <a:rPr lang="en-IE" b="1" dirty="0">
                <a:solidFill>
                  <a:srgbClr val="002060"/>
                </a:solidFill>
              </a:rPr>
              <a:t>Aer </a:t>
            </a:r>
            <a:r>
              <a:rPr lang="en-IE" b="1" dirty="0" smtClean="0">
                <a:solidFill>
                  <a:srgbClr val="002060"/>
                </a:solidFill>
              </a:rPr>
              <a:t>Lingus (2013</a:t>
            </a:r>
            <a:r>
              <a:rPr lang="en-IE" b="1" dirty="0" smtClean="0">
                <a:solidFill>
                  <a:srgbClr val="002060"/>
                </a:solidFill>
              </a:rPr>
              <a:t>)</a:t>
            </a:r>
            <a:br>
              <a:rPr lang="en-IE" b="1" dirty="0" smtClean="0">
                <a:solidFill>
                  <a:srgbClr val="002060"/>
                </a:solidFill>
              </a:rPr>
            </a:br>
            <a:r>
              <a:rPr lang="en-GB" sz="2700" dirty="0"/>
              <a:t>Aer Lingus Group PLC v Irish Takeover Panel [2013] IEHC 428</a:t>
            </a:r>
            <a:r>
              <a:rPr lang="ga-IE" sz="2700" dirty="0"/>
              <a:t/>
            </a:r>
            <a:br>
              <a:rPr lang="ga-IE" sz="2700" dirty="0"/>
            </a:br>
            <a:r>
              <a:rPr lang="en-IE" b="1" dirty="0" smtClean="0">
                <a:solidFill>
                  <a:srgbClr val="002060"/>
                </a:solidFill>
              </a:rPr>
              <a:t/>
            </a:r>
            <a:br>
              <a:rPr lang="en-IE" b="1" dirty="0" smtClean="0">
                <a:solidFill>
                  <a:srgbClr val="002060"/>
                </a:solidFill>
              </a:rPr>
            </a:br>
            <a:endParaRPr lang="ga-IE" dirty="0"/>
          </a:p>
        </p:txBody>
      </p:sp>
      <p:sp>
        <p:nvSpPr>
          <p:cNvPr id="3" name="Content Placeholder 2"/>
          <p:cNvSpPr>
            <a:spLocks noGrp="1"/>
          </p:cNvSpPr>
          <p:nvPr>
            <p:ph idx="1"/>
          </p:nvPr>
        </p:nvSpPr>
        <p:spPr>
          <a:xfrm>
            <a:off x="457200" y="1209368"/>
            <a:ext cx="8229600" cy="5471651"/>
          </a:xfrm>
        </p:spPr>
        <p:txBody>
          <a:bodyPr>
            <a:normAutofit fontScale="92500"/>
          </a:bodyPr>
          <a:lstStyle/>
          <a:p>
            <a:r>
              <a:rPr lang="en-IE" sz="2400" dirty="0"/>
              <a:t>June 2012 – Ryanair announced a hostile </a:t>
            </a:r>
            <a:r>
              <a:rPr lang="en-IE" sz="2400" dirty="0" smtClean="0"/>
              <a:t>offer</a:t>
            </a:r>
          </a:p>
          <a:p>
            <a:r>
              <a:rPr lang="en-IE" sz="2400" dirty="0" smtClean="0"/>
              <a:t>July 2012 – Ryanair despatches offer document</a:t>
            </a:r>
            <a:endParaRPr lang="en-IE" sz="2400" dirty="0"/>
          </a:p>
          <a:p>
            <a:r>
              <a:rPr lang="en-IE" sz="2400" dirty="0" smtClean="0"/>
              <a:t>August </a:t>
            </a:r>
            <a:r>
              <a:rPr lang="en-IE" sz="2400" dirty="0"/>
              <a:t>29 2012 – </a:t>
            </a:r>
            <a:r>
              <a:rPr lang="en-IE" sz="2400" dirty="0" smtClean="0"/>
              <a:t>Offer automatically lapsed when European </a:t>
            </a:r>
            <a:r>
              <a:rPr lang="en-IE" sz="2400" dirty="0"/>
              <a:t>Commission referred acquisition under Merger Regulation to Phase II </a:t>
            </a:r>
            <a:endParaRPr lang="en-IE" sz="2400" dirty="0" smtClean="0"/>
          </a:p>
          <a:p>
            <a:r>
              <a:rPr lang="en-IE" sz="2400" dirty="0" smtClean="0"/>
              <a:t>August </a:t>
            </a:r>
            <a:r>
              <a:rPr lang="en-IE" sz="2400" dirty="0"/>
              <a:t>29 2012-  Ryanair announced it intended to rebid if the acquisition was cleared by the </a:t>
            </a:r>
            <a:r>
              <a:rPr lang="en-IE" sz="2400" dirty="0" smtClean="0"/>
              <a:t>Commission. This caused </a:t>
            </a:r>
            <a:r>
              <a:rPr lang="en-IE" sz="2400" dirty="0"/>
              <a:t>a new offer period to commence under Takeover Rules</a:t>
            </a:r>
          </a:p>
          <a:p>
            <a:r>
              <a:rPr lang="en-IE" sz="2400" dirty="0"/>
              <a:t>February 27 2013 – Commission announced the acquisition was prohibited causing the new offer period to end under Takeover </a:t>
            </a:r>
            <a:r>
              <a:rPr lang="en-IE" sz="2400" dirty="0" smtClean="0"/>
              <a:t>Rules</a:t>
            </a:r>
          </a:p>
          <a:p>
            <a:endParaRPr lang="en-IE" sz="2400" dirty="0"/>
          </a:p>
          <a:p>
            <a:r>
              <a:rPr lang="en-IE" sz="2400" dirty="0"/>
              <a:t>Rule 35.1(a) Takeover Rules – if an offeror has announced “</a:t>
            </a:r>
            <a:r>
              <a:rPr lang="en-IE" sz="2400" b="1" dirty="0"/>
              <a:t>a firm intention to make an offer”</a:t>
            </a:r>
            <a:r>
              <a:rPr lang="en-IE" sz="2400" dirty="0"/>
              <a:t> or has despatched an offer and the offer is withdrawn or lapsed, the offeror must delay </a:t>
            </a:r>
            <a:r>
              <a:rPr lang="en-IE" sz="2400" b="1" dirty="0"/>
              <a:t>12 months from the </a:t>
            </a:r>
            <a:r>
              <a:rPr lang="en-IE" sz="2400" dirty="0"/>
              <a:t>withdrawal or </a:t>
            </a:r>
            <a:r>
              <a:rPr lang="en-IE" sz="2400" b="1" dirty="0"/>
              <a:t>lapse</a:t>
            </a:r>
            <a:r>
              <a:rPr lang="en-IE" sz="2400" dirty="0"/>
              <a:t> to make a new offer</a:t>
            </a:r>
          </a:p>
          <a:p>
            <a:endParaRPr lang="en-IE" dirty="0"/>
          </a:p>
          <a:p>
            <a:pPr marL="0" indent="0">
              <a:buNone/>
            </a:pPr>
            <a:endParaRPr lang="en-IE" dirty="0" smtClean="0"/>
          </a:p>
          <a:p>
            <a:endParaRPr lang="ga-IE" dirty="0"/>
          </a:p>
        </p:txBody>
      </p:sp>
      <p:sp>
        <p:nvSpPr>
          <p:cNvPr id="4" name="Rectangle 3"/>
          <p:cNvSpPr/>
          <p:nvPr/>
        </p:nvSpPr>
        <p:spPr>
          <a:xfrm>
            <a:off x="6400798" y="2300748"/>
            <a:ext cx="2625213" cy="412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+ 12 (per Panel)</a:t>
            </a:r>
            <a:endParaRPr lang="en-GB" dirty="0"/>
          </a:p>
        </p:txBody>
      </p:sp>
      <p:sp>
        <p:nvSpPr>
          <p:cNvPr id="5" name="Rectangle 4"/>
          <p:cNvSpPr/>
          <p:nvPr/>
        </p:nvSpPr>
        <p:spPr>
          <a:xfrm>
            <a:off x="6430292" y="4340941"/>
            <a:ext cx="2625213" cy="412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+ 12 (per Aer Lingus)</a:t>
            </a:r>
            <a:endParaRPr lang="en-GB" dirty="0"/>
          </a:p>
        </p:txBody>
      </p:sp>
    </p:spTree>
    <p:extLst>
      <p:ext uri="{BB962C8B-B14F-4D97-AF65-F5344CB8AC3E}">
        <p14:creationId xmlns:p14="http://schemas.microsoft.com/office/powerpoint/2010/main" val="219436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4000" dirty="0" err="1" smtClean="0"/>
              <a:t>Datafin</a:t>
            </a:r>
            <a:r>
              <a:rPr lang="en-GB" sz="4000" dirty="0" smtClean="0"/>
              <a:t> </a:t>
            </a:r>
            <a:r>
              <a:rPr lang="en-GB" sz="3200" dirty="0" smtClean="0"/>
              <a:t>[</a:t>
            </a:r>
            <a:r>
              <a:rPr lang="en-GB" sz="3200" dirty="0"/>
              <a:t>1987] QB 815</a:t>
            </a:r>
          </a:p>
        </p:txBody>
      </p:sp>
      <p:graphicFrame>
        <p:nvGraphicFramePr>
          <p:cNvPr id="5" name="Diagram 4"/>
          <p:cNvGraphicFramePr/>
          <p:nvPr>
            <p:extLst>
              <p:ext uri="{D42A27DB-BD31-4B8C-83A1-F6EECF244321}">
                <p14:modId xmlns:p14="http://schemas.microsoft.com/office/powerpoint/2010/main" val="1061031087"/>
              </p:ext>
            </p:extLst>
          </p:nvPr>
        </p:nvGraphicFramePr>
        <p:xfrm>
          <a:off x="534837" y="1138687"/>
          <a:ext cx="7449167" cy="52276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7984005" y="1656272"/>
            <a:ext cx="691215" cy="1200329"/>
          </a:xfrm>
          <a:prstGeom prst="rect">
            <a:avLst/>
          </a:prstGeom>
          <a:noFill/>
        </p:spPr>
        <p:txBody>
          <a:bodyPr wrap="none" rtlCol="0">
            <a:spAutoFit/>
          </a:bodyPr>
          <a:lstStyle/>
          <a:p>
            <a:r>
              <a:rPr lang="en-GB" sz="7200" dirty="0" smtClean="0">
                <a:solidFill>
                  <a:srgbClr val="FF0000"/>
                </a:solidFill>
                <a:sym typeface="Symbol" panose="05050102010706020507" pitchFamily="18" charset="2"/>
              </a:rPr>
              <a:t></a:t>
            </a:r>
            <a:endParaRPr lang="en-GB" sz="7200" dirty="0">
              <a:solidFill>
                <a:srgbClr val="FF0000"/>
              </a:solidFill>
            </a:endParaRPr>
          </a:p>
        </p:txBody>
      </p:sp>
    </p:spTree>
    <p:extLst>
      <p:ext uri="{BB962C8B-B14F-4D97-AF65-F5344CB8AC3E}">
        <p14:creationId xmlns:p14="http://schemas.microsoft.com/office/powerpoint/2010/main" val="5786145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506165"/>
          </a:xfrm>
        </p:spPr>
        <p:txBody>
          <a:bodyPr>
            <a:normAutofit fontScale="90000"/>
          </a:bodyPr>
          <a:lstStyle/>
          <a:p>
            <a:r>
              <a:rPr lang="en-IE" b="1" dirty="0" smtClean="0">
                <a:solidFill>
                  <a:srgbClr val="002060"/>
                </a:solidFill>
              </a:rPr>
              <a:t>Aer </a:t>
            </a:r>
            <a:r>
              <a:rPr lang="en-IE" b="1" dirty="0" smtClean="0">
                <a:solidFill>
                  <a:srgbClr val="002060"/>
                </a:solidFill>
              </a:rPr>
              <a:t>Lingus </a:t>
            </a:r>
            <a:r>
              <a:rPr lang="en-IE" b="1" dirty="0" smtClean="0">
                <a:solidFill>
                  <a:srgbClr val="002060"/>
                </a:solidFill>
              </a:rPr>
              <a:t>claims</a:t>
            </a:r>
            <a:r>
              <a:rPr lang="en-IE" b="1" dirty="0" smtClean="0">
                <a:solidFill>
                  <a:srgbClr val="002060"/>
                </a:solidFill>
              </a:rPr>
              <a:t/>
            </a:r>
            <a:br>
              <a:rPr lang="en-IE" b="1" dirty="0" smtClean="0">
                <a:solidFill>
                  <a:srgbClr val="002060"/>
                </a:solidFill>
              </a:rPr>
            </a:br>
            <a:endParaRPr lang="ga-IE" dirty="0"/>
          </a:p>
        </p:txBody>
      </p:sp>
      <p:sp>
        <p:nvSpPr>
          <p:cNvPr id="3" name="Content Placeholder 2"/>
          <p:cNvSpPr>
            <a:spLocks noGrp="1"/>
          </p:cNvSpPr>
          <p:nvPr>
            <p:ph idx="1"/>
          </p:nvPr>
        </p:nvSpPr>
        <p:spPr>
          <a:xfrm>
            <a:off x="516194" y="973393"/>
            <a:ext cx="8229600" cy="5604388"/>
          </a:xfrm>
        </p:spPr>
        <p:txBody>
          <a:bodyPr>
            <a:normAutofit lnSpcReduction="10000"/>
          </a:bodyPr>
          <a:lstStyle/>
          <a:p>
            <a:r>
              <a:rPr lang="en-IE" sz="2400" dirty="0">
                <a:latin typeface="Cambria" panose="02040503050406030204" pitchFamily="18" charset="0"/>
              </a:rPr>
              <a:t>AL sought inter alia an order of c</a:t>
            </a:r>
            <a:r>
              <a:rPr lang="en-IE" sz="2400" u="sng" dirty="0">
                <a:latin typeface="Cambria" panose="02040503050406030204" pitchFamily="18" charset="0"/>
              </a:rPr>
              <a:t>ertiorari</a:t>
            </a:r>
            <a:r>
              <a:rPr lang="en-IE" sz="2400" dirty="0">
                <a:latin typeface="Cambria" panose="02040503050406030204" pitchFamily="18" charset="0"/>
              </a:rPr>
              <a:t> in respect of the ruling [and a declaration it was wrong in law and made </a:t>
            </a:r>
            <a:r>
              <a:rPr lang="en-IE" sz="2400" i="1" dirty="0">
                <a:latin typeface="Cambria" panose="02040503050406030204" pitchFamily="18" charset="0"/>
              </a:rPr>
              <a:t>ultra vires</a:t>
            </a:r>
            <a:r>
              <a:rPr lang="en-IE" sz="2400" dirty="0">
                <a:latin typeface="Cambria" panose="02040503050406030204" pitchFamily="18" charset="0"/>
              </a:rPr>
              <a:t>]</a:t>
            </a:r>
          </a:p>
          <a:p>
            <a:r>
              <a:rPr lang="en-IE" sz="2400" u="sng" dirty="0" smtClean="0">
                <a:latin typeface="Cambria" panose="02040503050406030204" pitchFamily="18" charset="0"/>
              </a:rPr>
              <a:t>Telescoped </a:t>
            </a:r>
            <a:r>
              <a:rPr lang="en-IE" sz="2400" u="sng" dirty="0">
                <a:latin typeface="Cambria" panose="02040503050406030204" pitchFamily="18" charset="0"/>
              </a:rPr>
              <a:t>hearing </a:t>
            </a:r>
            <a:r>
              <a:rPr lang="en-IE" sz="2400" u="sng" dirty="0" smtClean="0">
                <a:latin typeface="Cambria" panose="02040503050406030204" pitchFamily="18" charset="0"/>
              </a:rPr>
              <a:t> </a:t>
            </a:r>
            <a:r>
              <a:rPr lang="en-IE" sz="2400" dirty="0" smtClean="0">
                <a:latin typeface="Cambria" panose="02040503050406030204" pitchFamily="18" charset="0"/>
              </a:rPr>
              <a:t>of application for leave to seek judicial review and judicial </a:t>
            </a:r>
            <a:r>
              <a:rPr lang="en-IE" sz="2400" dirty="0">
                <a:latin typeface="Cambria" panose="02040503050406030204" pitchFamily="18" charset="0"/>
              </a:rPr>
              <a:t>review </a:t>
            </a:r>
            <a:r>
              <a:rPr lang="en-IE" sz="2400" dirty="0" smtClean="0">
                <a:latin typeface="Cambria" panose="02040503050406030204" pitchFamily="18" charset="0"/>
              </a:rPr>
              <a:t>itself</a:t>
            </a:r>
          </a:p>
          <a:p>
            <a:r>
              <a:rPr lang="en-IE" sz="2400" dirty="0" smtClean="0">
                <a:latin typeface="Cambria" panose="02040503050406030204" pitchFamily="18" charset="0"/>
              </a:rPr>
              <a:t>Claimed Panel was “wrong in law” to distinguish between a target subject to a possible bid and one subject to a firm intention to make an offer announcement</a:t>
            </a:r>
            <a:endParaRPr lang="en-IE" sz="2400" dirty="0" smtClean="0">
              <a:latin typeface="Cambria" panose="02040503050406030204" pitchFamily="18" charset="0"/>
            </a:endParaRPr>
          </a:p>
          <a:p>
            <a:r>
              <a:rPr lang="en-IE" sz="2400" dirty="0" smtClean="0">
                <a:latin typeface="Cambria" panose="02040503050406030204" pitchFamily="18" charset="0"/>
              </a:rPr>
              <a:t>Claim </a:t>
            </a:r>
            <a:r>
              <a:rPr lang="en-IE" sz="2400" dirty="0" smtClean="0">
                <a:latin typeface="Cambria" panose="02040503050406030204" pitchFamily="18" charset="0"/>
              </a:rPr>
              <a:t>that Panel misdirected itself in law as to the proper interpretation of a “firm intention to make an offer” under the Takeover Rules </a:t>
            </a:r>
          </a:p>
          <a:p>
            <a:r>
              <a:rPr lang="en-IE" sz="2400" dirty="0" smtClean="0">
                <a:latin typeface="Cambria" panose="02040503050406030204" pitchFamily="18" charset="0"/>
              </a:rPr>
              <a:t>Claim that Panel failed to have proper regard to and properly apply General Principle 6 </a:t>
            </a:r>
            <a:r>
              <a:rPr lang="en-IE" sz="2400" dirty="0">
                <a:latin typeface="Cambria" panose="02040503050406030204" pitchFamily="18" charset="0"/>
              </a:rPr>
              <a:t>“an offeree company must not be hindered in the conduct of its affairs for longer than is reasonable by a bid for its securities</a:t>
            </a:r>
            <a:r>
              <a:rPr lang="en-IE" sz="2400" dirty="0" smtClean="0">
                <a:latin typeface="Cambria" panose="02040503050406030204" pitchFamily="18" charset="0"/>
              </a:rPr>
              <a:t>” </a:t>
            </a:r>
            <a:r>
              <a:rPr lang="en-IE" sz="2400" dirty="0" smtClean="0">
                <a:latin typeface="Cambria" panose="02040503050406030204" pitchFamily="18" charset="0"/>
              </a:rPr>
              <a:t> </a:t>
            </a:r>
            <a:r>
              <a:rPr lang="en-IE" sz="1800" dirty="0" smtClean="0">
                <a:latin typeface="Cambria" panose="02040503050406030204" pitchFamily="18" charset="0"/>
              </a:rPr>
              <a:t>(Article 3.1(f) of the Directive) </a:t>
            </a:r>
          </a:p>
          <a:p>
            <a:endParaRPr lang="en-IE" dirty="0"/>
          </a:p>
          <a:p>
            <a:pPr marL="0" indent="0">
              <a:buNone/>
            </a:pPr>
            <a:endParaRPr lang="en-IE" dirty="0" smtClean="0"/>
          </a:p>
          <a:p>
            <a:endParaRPr lang="ga-IE" dirty="0"/>
          </a:p>
        </p:txBody>
      </p:sp>
    </p:spTree>
    <p:extLst>
      <p:ext uri="{BB962C8B-B14F-4D97-AF65-F5344CB8AC3E}">
        <p14:creationId xmlns:p14="http://schemas.microsoft.com/office/powerpoint/2010/main" val="3390879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949" y="747547"/>
            <a:ext cx="8229600" cy="5703082"/>
          </a:xfrm>
        </p:spPr>
        <p:txBody>
          <a:bodyPr>
            <a:normAutofit/>
          </a:bodyPr>
          <a:lstStyle/>
          <a:p>
            <a:endParaRPr lang="en-IE" dirty="0" smtClean="0"/>
          </a:p>
          <a:p>
            <a:r>
              <a:rPr lang="en-IE" dirty="0" smtClean="0"/>
              <a:t>“Put up or Shut Up rule” is available </a:t>
            </a:r>
            <a:r>
              <a:rPr lang="en-IE" dirty="0" smtClean="0"/>
              <a:t>after announcement of a possible offer.</a:t>
            </a:r>
            <a:r>
              <a:rPr lang="en-IE" dirty="0" smtClean="0"/>
              <a:t> </a:t>
            </a:r>
          </a:p>
          <a:p>
            <a:r>
              <a:rPr lang="en-IE" dirty="0"/>
              <a:t>R.35.1 seeks to strike a balance between allowing shareholders consider a bid and enabling the offeree’s business  to continue without distraction and uncertainty</a:t>
            </a:r>
          </a:p>
          <a:p>
            <a:r>
              <a:rPr lang="en-IE" dirty="0" smtClean="0"/>
              <a:t>Restrictions on frustrating action seek to protect shareholders</a:t>
            </a:r>
          </a:p>
          <a:p>
            <a:r>
              <a:rPr lang="en-IE" dirty="0" smtClean="0"/>
              <a:t>The </a:t>
            </a:r>
            <a:r>
              <a:rPr lang="en-IE" dirty="0"/>
              <a:t>General Principles have the potential to conflict with one </a:t>
            </a:r>
            <a:r>
              <a:rPr lang="en-IE" dirty="0" smtClean="0"/>
              <a:t>another and no </a:t>
            </a:r>
            <a:r>
              <a:rPr lang="en-IE" dirty="0"/>
              <a:t>General Principle transcends other General Principles in all circumstances</a:t>
            </a:r>
          </a:p>
          <a:p>
            <a:r>
              <a:rPr lang="en-IE" dirty="0" smtClean="0"/>
              <a:t>R.35.1 </a:t>
            </a:r>
            <a:r>
              <a:rPr lang="en-IE" dirty="0" smtClean="0"/>
              <a:t>is </a:t>
            </a:r>
            <a:r>
              <a:rPr lang="en-IE" dirty="0"/>
              <a:t>an amplification of General Principle (f) beyond its primary application which is to restrict the period of an offer’s currency</a:t>
            </a:r>
            <a:r>
              <a:rPr lang="en-IE" dirty="0" smtClean="0"/>
              <a:t>.</a:t>
            </a:r>
          </a:p>
          <a:p>
            <a:endParaRPr lang="en-IE" dirty="0" smtClean="0"/>
          </a:p>
          <a:p>
            <a:r>
              <a:rPr lang="en-IE" dirty="0" smtClean="0"/>
              <a:t>Reference was made </a:t>
            </a:r>
            <a:r>
              <a:rPr lang="en-IE" dirty="0"/>
              <a:t>to </a:t>
            </a:r>
            <a:r>
              <a:rPr lang="en-IE" dirty="0" smtClean="0"/>
              <a:t>C-101/08 </a:t>
            </a:r>
            <a:r>
              <a:rPr lang="en-IE" i="1" dirty="0" err="1" smtClean="0"/>
              <a:t>Audiolux</a:t>
            </a:r>
            <a:r>
              <a:rPr lang="en-IE" i="1" dirty="0" smtClean="0"/>
              <a:t> SA and Others v </a:t>
            </a:r>
            <a:r>
              <a:rPr lang="en-IE" i="1" dirty="0" err="1" smtClean="0"/>
              <a:t>Groupe</a:t>
            </a:r>
            <a:r>
              <a:rPr lang="en-IE" i="1" dirty="0" smtClean="0"/>
              <a:t> </a:t>
            </a:r>
            <a:r>
              <a:rPr lang="en-IE" i="1" dirty="0" err="1" smtClean="0"/>
              <a:t>Bruxelles</a:t>
            </a:r>
            <a:r>
              <a:rPr lang="en-IE" i="1" dirty="0" smtClean="0"/>
              <a:t> Lambert SA (GBL) and Others </a:t>
            </a:r>
            <a:r>
              <a:rPr lang="en-IE" dirty="0" smtClean="0"/>
              <a:t>where the ECJ described the General Principles as “only guiding principles” not general principles of law.</a:t>
            </a:r>
            <a:endParaRPr lang="en-IE" dirty="0"/>
          </a:p>
          <a:p>
            <a:endParaRPr lang="ga-IE" dirty="0"/>
          </a:p>
        </p:txBody>
      </p:sp>
      <p:sp>
        <p:nvSpPr>
          <p:cNvPr id="4" name="Title 1"/>
          <p:cNvSpPr>
            <a:spLocks noGrp="1"/>
          </p:cNvSpPr>
          <p:nvPr>
            <p:ph type="title"/>
          </p:nvPr>
        </p:nvSpPr>
        <p:spPr>
          <a:xfrm>
            <a:off x="855406" y="442452"/>
            <a:ext cx="7202744" cy="648929"/>
          </a:xfrm>
        </p:spPr>
        <p:txBody>
          <a:bodyPr>
            <a:normAutofit fontScale="90000"/>
          </a:bodyPr>
          <a:lstStyle/>
          <a:p>
            <a:r>
              <a:rPr lang="en-IE" b="1" dirty="0" smtClean="0">
                <a:solidFill>
                  <a:srgbClr val="002060"/>
                </a:solidFill>
              </a:rPr>
              <a:t>Panel</a:t>
            </a:r>
            <a:r>
              <a:rPr lang="en-IE" b="1" dirty="0" smtClean="0">
                <a:solidFill>
                  <a:srgbClr val="002060"/>
                </a:solidFill>
              </a:rPr>
              <a:t> claims</a:t>
            </a:r>
            <a:r>
              <a:rPr lang="en-IE" b="1" dirty="0" smtClean="0">
                <a:solidFill>
                  <a:srgbClr val="002060"/>
                </a:solidFill>
              </a:rPr>
              <a:t/>
            </a:r>
            <a:br>
              <a:rPr lang="en-IE" b="1" dirty="0" smtClean="0">
                <a:solidFill>
                  <a:srgbClr val="002060"/>
                </a:solidFill>
              </a:rPr>
            </a:br>
            <a:endParaRPr lang="ga-IE" dirty="0"/>
          </a:p>
        </p:txBody>
      </p:sp>
    </p:spTree>
    <p:extLst>
      <p:ext uri="{BB962C8B-B14F-4D97-AF65-F5344CB8AC3E}">
        <p14:creationId xmlns:p14="http://schemas.microsoft.com/office/powerpoint/2010/main" val="9802868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265472"/>
            <a:ext cx="7290054" cy="855406"/>
          </a:xfrm>
        </p:spPr>
        <p:txBody>
          <a:bodyPr>
            <a:normAutofit/>
          </a:bodyPr>
          <a:lstStyle/>
          <a:p>
            <a:r>
              <a:rPr lang="en-IE" dirty="0" smtClean="0"/>
              <a:t>High Court Determination – Issue 1</a:t>
            </a:r>
            <a:endParaRPr lang="ga-IE" dirty="0"/>
          </a:p>
        </p:txBody>
      </p:sp>
      <p:sp>
        <p:nvSpPr>
          <p:cNvPr id="3" name="Content Placeholder 2"/>
          <p:cNvSpPr>
            <a:spLocks noGrp="1"/>
          </p:cNvSpPr>
          <p:nvPr>
            <p:ph idx="1"/>
          </p:nvPr>
        </p:nvSpPr>
        <p:spPr>
          <a:xfrm>
            <a:off x="768096" y="1120877"/>
            <a:ext cx="7290055" cy="5188483"/>
          </a:xfrm>
        </p:spPr>
        <p:txBody>
          <a:bodyPr>
            <a:normAutofit lnSpcReduction="10000"/>
          </a:bodyPr>
          <a:lstStyle/>
          <a:p>
            <a:r>
              <a:rPr lang="en-IE" sz="2200" dirty="0" smtClean="0"/>
              <a:t>“If a statutory body such as [the  Panel] is shown to have made an error of law in the exercise of its functions and that has a significant impact on the interest of a concerned party, the court should generally be prepared to intervene….I am satisfied that…if I conclude that the Panel was wrong in its interpretation or construction of the rules…I should quash the decision.” per Ryan J.</a:t>
            </a:r>
            <a:endParaRPr lang="en-IE" sz="2200" dirty="0" smtClean="0"/>
          </a:p>
          <a:p>
            <a:endParaRPr lang="en-IE" sz="2200" dirty="0"/>
          </a:p>
          <a:p>
            <a:r>
              <a:rPr lang="en-IE" sz="2200" dirty="0" smtClean="0"/>
              <a:t>AL </a:t>
            </a:r>
            <a:r>
              <a:rPr lang="en-IE" sz="2200" dirty="0" smtClean="0"/>
              <a:t>failed to satisfy the court that leave to apply for judicial review should be granted as it did not show that the Panel’s interpretation was wrong or even questionable.</a:t>
            </a:r>
          </a:p>
          <a:p>
            <a:r>
              <a:rPr lang="en-IE" sz="2200" dirty="0" smtClean="0"/>
              <a:t>AL </a:t>
            </a:r>
            <a:r>
              <a:rPr lang="en-IE" sz="2200" dirty="0"/>
              <a:t>could have sought a derogation  </a:t>
            </a:r>
            <a:endParaRPr lang="ga-IE" sz="2200" dirty="0"/>
          </a:p>
          <a:p>
            <a:r>
              <a:rPr lang="en-IE" sz="2200" dirty="0" smtClean="0"/>
              <a:t>Expression “announcement of a firm intention” has to be given a consistent meaning and thus it should be interpreted in R.35.1 as in R.2.5 as an “important and specific concept</a:t>
            </a:r>
            <a:r>
              <a:rPr lang="en-IE" sz="2200" dirty="0" smtClean="0"/>
              <a:t>”.</a:t>
            </a:r>
          </a:p>
          <a:p>
            <a:endParaRPr lang="en-IE" dirty="0"/>
          </a:p>
          <a:p>
            <a:endParaRPr lang="en-IE" dirty="0" smtClean="0"/>
          </a:p>
          <a:p>
            <a:endParaRPr lang="en-IE" dirty="0" smtClean="0"/>
          </a:p>
        </p:txBody>
      </p:sp>
    </p:spTree>
    <p:extLst>
      <p:ext uri="{BB962C8B-B14F-4D97-AF65-F5344CB8AC3E}">
        <p14:creationId xmlns:p14="http://schemas.microsoft.com/office/powerpoint/2010/main" val="35798403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235974"/>
            <a:ext cx="7290054" cy="958645"/>
          </a:xfrm>
        </p:spPr>
        <p:txBody>
          <a:bodyPr>
            <a:normAutofit/>
          </a:bodyPr>
          <a:lstStyle/>
          <a:p>
            <a:r>
              <a:rPr lang="en-IE" dirty="0" smtClean="0"/>
              <a:t>High Court </a:t>
            </a:r>
            <a:r>
              <a:rPr lang="en-IE" dirty="0" smtClean="0"/>
              <a:t>Determination – Issue 2</a:t>
            </a:r>
            <a:endParaRPr lang="ga-IE" dirty="0"/>
          </a:p>
        </p:txBody>
      </p:sp>
      <p:sp>
        <p:nvSpPr>
          <p:cNvPr id="3" name="Content Placeholder 2"/>
          <p:cNvSpPr>
            <a:spLocks noGrp="1"/>
          </p:cNvSpPr>
          <p:nvPr>
            <p:ph idx="1"/>
          </p:nvPr>
        </p:nvSpPr>
        <p:spPr>
          <a:xfrm>
            <a:off x="457200" y="1417638"/>
            <a:ext cx="8229600" cy="4708525"/>
          </a:xfrm>
        </p:spPr>
        <p:txBody>
          <a:bodyPr>
            <a:normAutofit/>
          </a:bodyPr>
          <a:lstStyle/>
          <a:p>
            <a:r>
              <a:rPr lang="en-IE" sz="2800" dirty="0" smtClean="0"/>
              <a:t>AL confusing the restraints under which an </a:t>
            </a:r>
            <a:r>
              <a:rPr lang="en-IE" sz="2800" dirty="0" err="1" smtClean="0"/>
              <a:t>offeree</a:t>
            </a:r>
            <a:r>
              <a:rPr lang="en-IE" sz="2800" dirty="0" smtClean="0"/>
              <a:t> must operate with the relief that is afforded to a target under R.35.1</a:t>
            </a:r>
          </a:p>
          <a:p>
            <a:r>
              <a:rPr lang="en-IE" sz="2800" dirty="0" smtClean="0"/>
              <a:t>R.35.1 strikes a balance between the parties in a takeover transaction</a:t>
            </a:r>
          </a:p>
          <a:p>
            <a:r>
              <a:rPr lang="en-IE" sz="2800" dirty="0" smtClean="0"/>
              <a:t>General Principle(f) does not impose into R.35.1 a meaning that is contrary to its clear words</a:t>
            </a:r>
          </a:p>
          <a:p>
            <a:r>
              <a:rPr lang="en-IE" sz="2800" dirty="0" smtClean="0"/>
              <a:t>One cannot look to the Directive for guidance on the length of the moratorium or its starting point </a:t>
            </a:r>
          </a:p>
        </p:txBody>
      </p:sp>
    </p:spTree>
    <p:extLst>
      <p:ext uri="{BB962C8B-B14F-4D97-AF65-F5344CB8AC3E}">
        <p14:creationId xmlns:p14="http://schemas.microsoft.com/office/powerpoint/2010/main" val="2890363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191729"/>
            <a:ext cx="7290054" cy="1165123"/>
          </a:xfrm>
        </p:spPr>
        <p:txBody>
          <a:bodyPr/>
          <a:lstStyle/>
          <a:p>
            <a:r>
              <a:rPr lang="en-IE" dirty="0" smtClean="0"/>
              <a:t>Judicial Review Activity in 2013</a:t>
            </a:r>
            <a:endParaRPr lang="ga-IE" dirty="0"/>
          </a:p>
        </p:txBody>
      </p:sp>
      <p:sp>
        <p:nvSpPr>
          <p:cNvPr id="3" name="Content Placeholder 2"/>
          <p:cNvSpPr>
            <a:spLocks noGrp="1"/>
          </p:cNvSpPr>
          <p:nvPr>
            <p:ph idx="1"/>
          </p:nvPr>
        </p:nvSpPr>
        <p:spPr>
          <a:xfrm>
            <a:off x="486698" y="1371600"/>
            <a:ext cx="7860890" cy="4937760"/>
          </a:xfrm>
        </p:spPr>
        <p:txBody>
          <a:bodyPr>
            <a:normAutofit/>
          </a:bodyPr>
          <a:lstStyle/>
          <a:p>
            <a:r>
              <a:rPr lang="en-IE" sz="2400" dirty="0" smtClean="0"/>
              <a:t>“The Panel hopes that the recent High Court actions do not represent a trend towards a more litigious approach to takeovers in this jurisdiction. If parties do resort to the courts more frequently to resolve issues arising in connection with takeovers, such actions may introduce legal uncertainty into the takeover process and may run the risk of prolonging the bid timetable all of which is unlikely to be in the best interests of shareholders and the market in general. The Panel is an expert group with significant experience in applying its own rules and in dealing with issues arising during the course of a takeover. Since its establishment the Panel has sought to ensure that matters arising during the course of a takeover are dealt with expeditiously”</a:t>
            </a:r>
          </a:p>
          <a:p>
            <a:r>
              <a:rPr lang="en-IE" dirty="0" smtClean="0"/>
              <a:t>Chairman, Irish Takeover Panel , Annual Report, October 2013</a:t>
            </a:r>
            <a:endParaRPr lang="ga-IE" dirty="0"/>
          </a:p>
        </p:txBody>
      </p:sp>
    </p:spTree>
    <p:extLst>
      <p:ext uri="{BB962C8B-B14F-4D97-AF65-F5344CB8AC3E}">
        <p14:creationId xmlns:p14="http://schemas.microsoft.com/office/powerpoint/2010/main" val="26598773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Thank You</a:t>
            </a:r>
            <a:endParaRPr lang="en-GB"/>
          </a:p>
        </p:txBody>
      </p:sp>
    </p:spTree>
    <p:extLst>
      <p:ext uri="{BB962C8B-B14F-4D97-AF65-F5344CB8AC3E}">
        <p14:creationId xmlns:p14="http://schemas.microsoft.com/office/powerpoint/2010/main" val="173462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674" y="155275"/>
            <a:ext cx="7500939" cy="552091"/>
          </a:xfrm>
        </p:spPr>
        <p:txBody>
          <a:bodyPr/>
          <a:lstStyle/>
          <a:p>
            <a:pPr algn="ctr"/>
            <a:r>
              <a:rPr lang="en-GB" sz="4000" b="1" dirty="0" smtClean="0"/>
              <a:t>Plan</a:t>
            </a:r>
            <a:endParaRPr lang="en-GB" sz="4000" b="1" dirty="0"/>
          </a:p>
        </p:txBody>
      </p:sp>
      <p:sp>
        <p:nvSpPr>
          <p:cNvPr id="3" name="Text Placeholder 2"/>
          <p:cNvSpPr>
            <a:spLocks noGrp="1"/>
          </p:cNvSpPr>
          <p:nvPr>
            <p:ph type="body" sz="quarter" idx="10"/>
          </p:nvPr>
        </p:nvSpPr>
        <p:spPr>
          <a:xfrm>
            <a:off x="828675" y="707366"/>
            <a:ext cx="7500938" cy="5041369"/>
          </a:xfrm>
        </p:spPr>
        <p:txBody>
          <a:bodyPr/>
          <a:lstStyle/>
          <a:p>
            <a:pPr marL="514350" indent="-514350">
              <a:buFont typeface="Arial" panose="020B0604020202020204" pitchFamily="34" charset="0"/>
              <a:buChar char="•"/>
            </a:pPr>
            <a:r>
              <a:rPr lang="en-GB" sz="2800" i="1" dirty="0" err="1"/>
              <a:t>Datafin</a:t>
            </a:r>
            <a:r>
              <a:rPr lang="en-GB" sz="2800" dirty="0"/>
              <a:t> </a:t>
            </a:r>
            <a:r>
              <a:rPr lang="en-GB" sz="2800" dirty="0" smtClean="0"/>
              <a:t> </a:t>
            </a:r>
            <a:r>
              <a:rPr lang="en-GB" sz="2800" dirty="0"/>
              <a:t>(1987) </a:t>
            </a:r>
            <a:endParaRPr lang="en-GB" sz="2800" dirty="0" smtClean="0"/>
          </a:p>
          <a:p>
            <a:r>
              <a:rPr lang="en-GB" sz="2800" dirty="0" smtClean="0"/>
              <a:t>	- Takeover </a:t>
            </a:r>
            <a:r>
              <a:rPr lang="en-GB" sz="2800" dirty="0"/>
              <a:t>Regulation in UK </a:t>
            </a:r>
            <a:r>
              <a:rPr lang="en-GB" sz="2800" dirty="0" smtClean="0"/>
              <a:t>in 1980s</a:t>
            </a:r>
          </a:p>
          <a:p>
            <a:r>
              <a:rPr lang="en-GB" sz="2800" dirty="0"/>
              <a:t>	</a:t>
            </a:r>
            <a:r>
              <a:rPr lang="en-GB" sz="2800" dirty="0" smtClean="0"/>
              <a:t>- The Court’s Non-interventionist Approach</a:t>
            </a:r>
          </a:p>
          <a:p>
            <a:pPr marL="514350" indent="-514350">
              <a:buFont typeface="Arial" panose="020B0604020202020204" pitchFamily="34" charset="0"/>
              <a:buChar char="•"/>
            </a:pPr>
            <a:r>
              <a:rPr lang="en-GB" sz="2800" dirty="0" smtClean="0"/>
              <a:t>Regulation </a:t>
            </a:r>
            <a:r>
              <a:rPr lang="en-GB" sz="2800" dirty="0"/>
              <a:t>in UK </a:t>
            </a:r>
            <a:r>
              <a:rPr lang="en-GB" sz="2800" dirty="0" smtClean="0"/>
              <a:t>post </a:t>
            </a:r>
            <a:r>
              <a:rPr lang="en-GB" sz="2800" i="1" dirty="0" err="1" smtClean="0"/>
              <a:t>Datafin</a:t>
            </a:r>
            <a:r>
              <a:rPr lang="en-GB" sz="2800" dirty="0" smtClean="0"/>
              <a:t> </a:t>
            </a:r>
          </a:p>
          <a:p>
            <a:pPr marL="514350" indent="-514350">
              <a:buFont typeface="Arial" panose="020B0604020202020204" pitchFamily="34" charset="0"/>
              <a:buChar char="•"/>
            </a:pPr>
            <a:r>
              <a:rPr lang="en-GB" sz="2800" dirty="0" smtClean="0"/>
              <a:t>Is </a:t>
            </a:r>
            <a:r>
              <a:rPr lang="en-GB" sz="2800" i="1" dirty="0" err="1" smtClean="0"/>
              <a:t>Datafin</a:t>
            </a:r>
            <a:r>
              <a:rPr lang="en-GB" sz="2800" dirty="0" smtClean="0"/>
              <a:t> </a:t>
            </a:r>
            <a:r>
              <a:rPr lang="en-GB" sz="2800" dirty="0" smtClean="0"/>
              <a:t>still relevant?</a:t>
            </a:r>
          </a:p>
          <a:p>
            <a:endParaRPr lang="en-GB" sz="2800" dirty="0"/>
          </a:p>
          <a:p>
            <a:r>
              <a:rPr lang="en-GB" sz="2800" dirty="0" smtClean="0">
                <a:solidFill>
                  <a:srgbClr val="00B050"/>
                </a:solidFill>
              </a:rPr>
              <a:t>Tactical Litigation in </a:t>
            </a:r>
            <a:r>
              <a:rPr lang="en-GB" sz="2800" dirty="0">
                <a:solidFill>
                  <a:srgbClr val="00B050"/>
                </a:solidFill>
              </a:rPr>
              <a:t>Ireland </a:t>
            </a:r>
            <a:endParaRPr lang="en-GB" sz="2800" dirty="0" smtClean="0">
              <a:solidFill>
                <a:srgbClr val="00B050"/>
              </a:solidFill>
            </a:endParaRPr>
          </a:p>
          <a:p>
            <a:pPr marL="457200" indent="-457200">
              <a:buFont typeface="Arial" panose="020B0604020202020204" pitchFamily="34" charset="0"/>
              <a:buChar char="•"/>
            </a:pPr>
            <a:r>
              <a:rPr lang="en-GB" sz="2800" dirty="0" smtClean="0"/>
              <a:t>Implications </a:t>
            </a:r>
            <a:r>
              <a:rPr lang="en-GB" sz="2800" dirty="0" smtClean="0"/>
              <a:t>for </a:t>
            </a:r>
            <a:r>
              <a:rPr lang="en-GB" sz="2800" i="1" dirty="0" err="1" smtClean="0"/>
              <a:t>Datafin</a:t>
            </a:r>
            <a:r>
              <a:rPr lang="en-GB" sz="2800" dirty="0" smtClean="0"/>
              <a:t> and the Directive</a:t>
            </a:r>
            <a:endParaRPr lang="en-GB" sz="2800" dirty="0"/>
          </a:p>
        </p:txBody>
      </p:sp>
    </p:spTree>
    <p:extLst>
      <p:ext uri="{BB962C8B-B14F-4D97-AF65-F5344CB8AC3E}">
        <p14:creationId xmlns:p14="http://schemas.microsoft.com/office/powerpoint/2010/main" val="374583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Takeover Regulation Pre-</a:t>
            </a:r>
            <a:r>
              <a:rPr lang="en-GB" dirty="0" err="1" smtClean="0"/>
              <a:t>Datafin</a:t>
            </a:r>
            <a:endParaRPr lang="en-GB" dirty="0"/>
          </a:p>
        </p:txBody>
      </p:sp>
      <p:sp>
        <p:nvSpPr>
          <p:cNvPr id="3" name="Text Placeholder 2"/>
          <p:cNvSpPr>
            <a:spLocks noGrp="1"/>
          </p:cNvSpPr>
          <p:nvPr>
            <p:ph type="body" sz="quarter" idx="10"/>
          </p:nvPr>
        </p:nvSpPr>
        <p:spPr>
          <a:xfrm>
            <a:off x="501445" y="1659848"/>
            <a:ext cx="8229600" cy="4040188"/>
          </a:xfrm>
        </p:spPr>
        <p:txBody>
          <a:bodyPr/>
          <a:lstStyle/>
          <a:p>
            <a:pPr marL="342900" indent="-342900">
              <a:buFont typeface="Arial" panose="020B0604020202020204" pitchFamily="34" charset="0"/>
              <a:buChar char="•"/>
            </a:pPr>
            <a:r>
              <a:rPr lang="en-GB" sz="2400" dirty="0" smtClean="0"/>
              <a:t>Takeover Panel established in 1968</a:t>
            </a:r>
          </a:p>
          <a:p>
            <a:pPr marL="342900" indent="-342900">
              <a:buFont typeface="Arial" panose="020B0604020202020204" pitchFamily="34" charset="0"/>
              <a:buChar char="•"/>
            </a:pPr>
            <a:r>
              <a:rPr lang="en-GB" sz="2400" dirty="0" smtClean="0"/>
              <a:t>City Code containing 38 Rules, Notes and 10 General Principles</a:t>
            </a:r>
          </a:p>
          <a:p>
            <a:pPr marL="342900" indent="-342900">
              <a:buFont typeface="Arial" panose="020B0604020202020204" pitchFamily="34" charset="0"/>
              <a:buChar char="•"/>
            </a:pPr>
            <a:r>
              <a:rPr lang="en-GB" sz="2400" dirty="0" smtClean="0"/>
              <a:t>Consensual approach to regulation with Code reflecting </a:t>
            </a:r>
            <a:r>
              <a:rPr lang="en-GB" sz="2400" dirty="0"/>
              <a:t>the collective opinion of </a:t>
            </a:r>
            <a:r>
              <a:rPr lang="en-GB" sz="2400" dirty="0" smtClean="0"/>
              <a:t>professionals </a:t>
            </a:r>
            <a:r>
              <a:rPr lang="en-GB" sz="2400" dirty="0"/>
              <a:t>in the field of takeovers </a:t>
            </a:r>
            <a:endParaRPr lang="en-GB" sz="2400" dirty="0" smtClean="0"/>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400" dirty="0" smtClean="0"/>
              <a:t>Code produced, administered and enforced by the Panel </a:t>
            </a:r>
          </a:p>
          <a:p>
            <a:pPr marL="342900" indent="-342900">
              <a:buFont typeface="Arial" panose="020B0604020202020204" pitchFamily="34" charset="0"/>
              <a:buChar char="•"/>
            </a:pPr>
            <a:r>
              <a:rPr lang="en-GB" sz="2400" dirty="0" smtClean="0"/>
              <a:t>“[</a:t>
            </a:r>
            <a:r>
              <a:rPr lang="en-GB" sz="2400" dirty="0"/>
              <a:t>The Rules} </a:t>
            </a:r>
            <a:r>
              <a:rPr lang="en-GB" sz="2400" dirty="0" smtClean="0"/>
              <a:t>are </a:t>
            </a:r>
            <a:r>
              <a:rPr lang="en-GB" sz="2400" dirty="0"/>
              <a:t>to be interpreted to achieve their underlying purpose. Therefore, their spirit must be observed as well as their letter.” </a:t>
            </a:r>
            <a:r>
              <a:rPr lang="en-GB" dirty="0" smtClean="0"/>
              <a:t>(Code, Introduction)</a:t>
            </a:r>
            <a:endParaRPr lang="en-GB" dirty="0"/>
          </a:p>
          <a:p>
            <a:pPr marL="342900" indent="-342900">
              <a:buFont typeface="Arial" panose="020B0604020202020204" pitchFamily="34" charset="0"/>
              <a:buChar char="•"/>
            </a:pPr>
            <a:r>
              <a:rPr lang="en-GB" sz="2400" dirty="0" smtClean="0"/>
              <a:t>System </a:t>
            </a:r>
            <a:r>
              <a:rPr lang="en-GB" sz="2400" dirty="0"/>
              <a:t>designed to provide </a:t>
            </a:r>
            <a:r>
              <a:rPr lang="en-GB" sz="2400" dirty="0" smtClean="0"/>
              <a:t>speed</a:t>
            </a:r>
            <a:r>
              <a:rPr lang="en-GB" sz="2400" dirty="0"/>
              <a:t>, flexibility and </a:t>
            </a:r>
            <a:r>
              <a:rPr lang="en-GB" sz="2400" dirty="0" smtClean="0"/>
              <a:t>certainty </a:t>
            </a:r>
            <a:endParaRPr lang="en-GB" sz="2400" dirty="0"/>
          </a:p>
          <a:p>
            <a:pPr marL="342900" indent="-342900">
              <a:buFont typeface="Arial" panose="020B0604020202020204" pitchFamily="34" charset="0"/>
              <a:buChar char="•"/>
            </a:pPr>
            <a:endParaRPr lang="en-GB" sz="2400" dirty="0"/>
          </a:p>
        </p:txBody>
      </p:sp>
      <p:sp>
        <p:nvSpPr>
          <p:cNvPr id="4" name="Text Placeholder 3"/>
          <p:cNvSpPr>
            <a:spLocks noGrp="1"/>
          </p:cNvSpPr>
          <p:nvPr>
            <p:ph type="body" sz="quarter" idx="11"/>
          </p:nvPr>
        </p:nvSpPr>
        <p:spPr/>
        <p:txBody>
          <a:bodyPr/>
          <a:lstStyle/>
          <a:p>
            <a:r>
              <a:rPr lang="en-GB" sz="2400" b="1" dirty="0" smtClean="0"/>
              <a:t>- Self-Regulatory </a:t>
            </a:r>
            <a:r>
              <a:rPr lang="en-GB" sz="2400" b="1" dirty="0"/>
              <a:t>System</a:t>
            </a:r>
          </a:p>
          <a:p>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8313" y="850645"/>
            <a:ext cx="1090613"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40810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674" y="221226"/>
            <a:ext cx="7500939" cy="575187"/>
          </a:xfrm>
        </p:spPr>
        <p:txBody>
          <a:bodyPr/>
          <a:lstStyle/>
          <a:p>
            <a:r>
              <a:rPr lang="en-GB" dirty="0" err="1" smtClean="0"/>
              <a:t>Datafin</a:t>
            </a:r>
            <a:r>
              <a:rPr lang="en-GB" dirty="0" smtClean="0"/>
              <a:t> </a:t>
            </a:r>
            <a:r>
              <a:rPr lang="en-GB" sz="2400" dirty="0" smtClean="0"/>
              <a:t>(Sir </a:t>
            </a:r>
            <a:r>
              <a:rPr lang="en-GB" sz="2400" dirty="0"/>
              <a:t>John Donaldson MR </a:t>
            </a:r>
            <a:r>
              <a:rPr lang="en-GB" sz="2400" dirty="0" smtClean="0"/>
              <a:t>Judgment)</a:t>
            </a:r>
            <a:endParaRPr lang="en-GB" sz="2400" dirty="0"/>
          </a:p>
        </p:txBody>
      </p:sp>
      <p:sp>
        <p:nvSpPr>
          <p:cNvPr id="3" name="Text Placeholder 2"/>
          <p:cNvSpPr>
            <a:spLocks noGrp="1"/>
          </p:cNvSpPr>
          <p:nvPr>
            <p:ph type="body" sz="quarter" idx="10"/>
          </p:nvPr>
        </p:nvSpPr>
        <p:spPr>
          <a:xfrm>
            <a:off x="619432" y="914400"/>
            <a:ext cx="8082115" cy="5397910"/>
          </a:xfrm>
        </p:spPr>
        <p:txBody>
          <a:bodyPr/>
          <a:lstStyle/>
          <a:p>
            <a:r>
              <a:rPr lang="en-GB" b="0" dirty="0" smtClean="0"/>
              <a:t>Counsel for the Panel set out “the disastrous consequences of the court having and exercising jurisdiction” </a:t>
            </a:r>
          </a:p>
          <a:p>
            <a:r>
              <a:rPr lang="en-IE" b="0" dirty="0" smtClean="0"/>
              <a:t>He referred to “the </a:t>
            </a:r>
            <a:r>
              <a:rPr lang="en-IE" b="0" dirty="0"/>
              <a:t>awareness of the court of the </a:t>
            </a:r>
            <a:r>
              <a:rPr lang="en-IE" dirty="0"/>
              <a:t>special needs of the financial markets for speed on the part of decision-makers </a:t>
            </a:r>
            <a:r>
              <a:rPr lang="en-IE" b="0" dirty="0"/>
              <a:t>and for being able to </a:t>
            </a:r>
            <a:r>
              <a:rPr lang="en-IE" dirty="0"/>
              <a:t>rely on those decision </a:t>
            </a:r>
            <a:r>
              <a:rPr lang="en-IE" b="0" dirty="0"/>
              <a:t>as a sure basis for dealing in the market</a:t>
            </a:r>
            <a:r>
              <a:rPr lang="en-IE" b="0" dirty="0" smtClean="0"/>
              <a:t>.”</a:t>
            </a:r>
          </a:p>
          <a:p>
            <a:r>
              <a:rPr lang="en-GB" b="0" dirty="0" smtClean="0"/>
              <a:t>“..A </a:t>
            </a:r>
            <a:r>
              <a:rPr lang="en-GB" b="0" dirty="0" smtClean="0"/>
              <a:t>very special feature of public law decisions [is that] however </a:t>
            </a:r>
            <a:r>
              <a:rPr lang="en-GB" b="0" dirty="0"/>
              <a:t>wrong they may be, however lacking in jurisdiction they may be, they </a:t>
            </a:r>
            <a:r>
              <a:rPr lang="en-GB" dirty="0"/>
              <a:t>subsist and remain fully effective unless and until they are set aside by a court</a:t>
            </a:r>
            <a:r>
              <a:rPr lang="en-GB" b="0" dirty="0"/>
              <a:t> of competent </a:t>
            </a:r>
            <a:r>
              <a:rPr lang="en-GB" b="0" dirty="0" smtClean="0"/>
              <a:t>jurisdiction... [This avoids applications being used] as a mere ploy in take-over battles”</a:t>
            </a:r>
          </a:p>
          <a:p>
            <a:r>
              <a:rPr lang="en-IE" b="0" dirty="0" smtClean="0"/>
              <a:t>“the </a:t>
            </a:r>
            <a:r>
              <a:rPr lang="en-IE" b="0" dirty="0"/>
              <a:t>panel combines the functions of </a:t>
            </a:r>
            <a:r>
              <a:rPr lang="en-IE" dirty="0"/>
              <a:t>legislator, court interpreting the panel's legislation, consultant and court investigating and imposing penalties </a:t>
            </a:r>
            <a:r>
              <a:rPr lang="en-IE" b="0" dirty="0"/>
              <a:t>in respect of alleged breaches of the code</a:t>
            </a:r>
            <a:r>
              <a:rPr lang="en-IE" b="0" dirty="0" smtClean="0"/>
              <a:t>.”</a:t>
            </a:r>
          </a:p>
          <a:p>
            <a:r>
              <a:rPr lang="en-IE" b="0" dirty="0" smtClean="0"/>
              <a:t>Examines </a:t>
            </a:r>
            <a:r>
              <a:rPr lang="en-IE" b="0" dirty="0"/>
              <a:t>case for illegality, irrationality and procedural impropriety</a:t>
            </a:r>
          </a:p>
          <a:p>
            <a:endParaRPr lang="en-GB" dirty="0" smtClean="0"/>
          </a:p>
        </p:txBody>
      </p:sp>
    </p:spTree>
    <p:extLst>
      <p:ext uri="{BB962C8B-B14F-4D97-AF65-F5344CB8AC3E}">
        <p14:creationId xmlns:p14="http://schemas.microsoft.com/office/powerpoint/2010/main" val="2346339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674" y="221226"/>
            <a:ext cx="7500939" cy="575187"/>
          </a:xfrm>
        </p:spPr>
        <p:txBody>
          <a:bodyPr/>
          <a:lstStyle/>
          <a:p>
            <a:r>
              <a:rPr lang="en-GB" dirty="0" err="1" smtClean="0"/>
              <a:t>Datafin</a:t>
            </a:r>
            <a:r>
              <a:rPr lang="en-GB" dirty="0" smtClean="0"/>
              <a:t> </a:t>
            </a:r>
            <a:r>
              <a:rPr lang="en-GB" sz="2400" dirty="0" smtClean="0"/>
              <a:t>(Sir </a:t>
            </a:r>
            <a:r>
              <a:rPr lang="en-GB" sz="2400" dirty="0"/>
              <a:t>John Donaldson MR </a:t>
            </a:r>
            <a:r>
              <a:rPr lang="en-GB" sz="2400" dirty="0" smtClean="0"/>
              <a:t>Judgment) </a:t>
            </a:r>
            <a:r>
              <a:rPr lang="en-GB" sz="2000" dirty="0" smtClean="0"/>
              <a:t>continued</a:t>
            </a:r>
            <a:endParaRPr lang="en-GB" sz="2000" dirty="0"/>
          </a:p>
        </p:txBody>
      </p:sp>
      <p:sp>
        <p:nvSpPr>
          <p:cNvPr id="3" name="Text Placeholder 2"/>
          <p:cNvSpPr>
            <a:spLocks noGrp="1"/>
          </p:cNvSpPr>
          <p:nvPr>
            <p:ph type="body" sz="quarter" idx="10"/>
          </p:nvPr>
        </p:nvSpPr>
        <p:spPr>
          <a:xfrm>
            <a:off x="471948" y="914400"/>
            <a:ext cx="8318091" cy="5006863"/>
          </a:xfrm>
        </p:spPr>
        <p:txBody>
          <a:bodyPr/>
          <a:lstStyle/>
          <a:p>
            <a:r>
              <a:rPr lang="en-IE" sz="2400" b="0" dirty="0" smtClean="0"/>
              <a:t>“When </a:t>
            </a:r>
            <a:r>
              <a:rPr lang="en-IE" sz="2400" b="0" dirty="0"/>
              <a:t>it comes to interpreting its own rules, it must clearly be given considerable </a:t>
            </a:r>
            <a:r>
              <a:rPr lang="en-IE" sz="2400" dirty="0"/>
              <a:t>latitude</a:t>
            </a:r>
            <a:r>
              <a:rPr lang="en-IE" sz="2400" b="0" dirty="0"/>
              <a:t> both because, </a:t>
            </a:r>
            <a:r>
              <a:rPr lang="en-IE" sz="2400" dirty="0"/>
              <a:t>as legislator</a:t>
            </a:r>
            <a:r>
              <a:rPr lang="en-IE" sz="2400" b="0" dirty="0"/>
              <a:t>, it could properly alter them at any time and because of the form which the rules take, </a:t>
            </a:r>
            <a:r>
              <a:rPr lang="en-IE" sz="2400" b="0" dirty="0" err="1"/>
              <a:t>ie</a:t>
            </a:r>
            <a:r>
              <a:rPr lang="en-IE" sz="2400" b="0" dirty="0"/>
              <a:t> </a:t>
            </a:r>
            <a:r>
              <a:rPr lang="en-IE" sz="2400" dirty="0"/>
              <a:t>laying down principles to be applied in spirit</a:t>
            </a:r>
            <a:r>
              <a:rPr lang="en-IE" sz="2400" b="0" dirty="0"/>
              <a:t> as much as in letter in specific situations. </a:t>
            </a:r>
            <a:endParaRPr lang="en-IE" sz="2400" b="0" dirty="0" smtClean="0"/>
          </a:p>
          <a:p>
            <a:r>
              <a:rPr lang="en-IE" sz="2400" b="0" dirty="0" smtClean="0"/>
              <a:t>Where </a:t>
            </a:r>
            <a:r>
              <a:rPr lang="en-IE" sz="2400" b="0" dirty="0"/>
              <a:t>there might be a legitimate cause for complaint and for the intervention of the court would be if the interpretation were </a:t>
            </a:r>
            <a:r>
              <a:rPr lang="en-IE" sz="2400" dirty="0"/>
              <a:t>so far removed from the natural and ordinary meaning of the words of the rules </a:t>
            </a:r>
            <a:r>
              <a:rPr lang="en-IE" sz="2400" b="0" dirty="0"/>
              <a:t>that an ordinary user of the market could reasonably be misled. Even then it </a:t>
            </a:r>
            <a:r>
              <a:rPr lang="en-IE" sz="2400" dirty="0"/>
              <a:t>by no means follows that the court would think it appropriate to quash an interpretative decision</a:t>
            </a:r>
            <a:r>
              <a:rPr lang="en-IE" sz="2400" b="0" dirty="0"/>
              <a:t> of the panel. It might well take the view that a more appropriate course would be to declare the true meaning of the rule, leaving it to the panel to promulgate a new rule accurately expressing its intentions</a:t>
            </a:r>
            <a:r>
              <a:rPr lang="en-IE" sz="2400" b="0" dirty="0" smtClean="0"/>
              <a:t>.”</a:t>
            </a:r>
          </a:p>
          <a:p>
            <a:endParaRPr lang="en-GB" dirty="0" smtClean="0"/>
          </a:p>
        </p:txBody>
      </p:sp>
    </p:spTree>
    <p:extLst>
      <p:ext uri="{BB962C8B-B14F-4D97-AF65-F5344CB8AC3E}">
        <p14:creationId xmlns:p14="http://schemas.microsoft.com/office/powerpoint/2010/main" val="750483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674" y="221226"/>
            <a:ext cx="7500939" cy="575187"/>
          </a:xfrm>
        </p:spPr>
        <p:txBody>
          <a:bodyPr/>
          <a:lstStyle/>
          <a:p>
            <a:r>
              <a:rPr lang="en-GB" dirty="0" err="1" smtClean="0"/>
              <a:t>Datafin</a:t>
            </a:r>
            <a:r>
              <a:rPr lang="en-GB" dirty="0" smtClean="0"/>
              <a:t> </a:t>
            </a:r>
            <a:r>
              <a:rPr lang="en-GB" sz="2400" dirty="0" smtClean="0"/>
              <a:t>(Sir </a:t>
            </a:r>
            <a:r>
              <a:rPr lang="en-GB" sz="2400" dirty="0"/>
              <a:t>John Donaldson MR </a:t>
            </a:r>
            <a:r>
              <a:rPr lang="en-GB" sz="2400" dirty="0" smtClean="0"/>
              <a:t>Judgment) </a:t>
            </a:r>
            <a:r>
              <a:rPr lang="en-GB" sz="2000" dirty="0" smtClean="0"/>
              <a:t>continued</a:t>
            </a:r>
            <a:endParaRPr lang="en-GB" sz="2000" dirty="0"/>
          </a:p>
        </p:txBody>
      </p:sp>
      <p:sp>
        <p:nvSpPr>
          <p:cNvPr id="3" name="Text Placeholder 2"/>
          <p:cNvSpPr>
            <a:spLocks noGrp="1"/>
          </p:cNvSpPr>
          <p:nvPr>
            <p:ph type="body" sz="quarter" idx="10"/>
          </p:nvPr>
        </p:nvSpPr>
        <p:spPr>
          <a:xfrm>
            <a:off x="619432" y="914400"/>
            <a:ext cx="8082115" cy="5006863"/>
          </a:xfrm>
        </p:spPr>
        <p:txBody>
          <a:bodyPr/>
          <a:lstStyle/>
          <a:p>
            <a:r>
              <a:rPr lang="en-IE" sz="2400" b="0" dirty="0" smtClean="0"/>
              <a:t>“in </a:t>
            </a:r>
            <a:r>
              <a:rPr lang="en-IE" sz="2400" b="0" dirty="0"/>
              <a:t>the light of the </a:t>
            </a:r>
            <a:r>
              <a:rPr lang="en-IE" sz="2400" dirty="0"/>
              <a:t>special nature of the panel</a:t>
            </a:r>
            <a:r>
              <a:rPr lang="en-IE" sz="2400" b="0" dirty="0"/>
              <a:t>, its </a:t>
            </a:r>
            <a:r>
              <a:rPr lang="en-IE" sz="2400" dirty="0"/>
              <a:t>functions</a:t>
            </a:r>
            <a:r>
              <a:rPr lang="en-IE" sz="2400" b="0" dirty="0"/>
              <a:t>, the </a:t>
            </a:r>
            <a:r>
              <a:rPr lang="en-IE" sz="2400" dirty="0"/>
              <a:t>market</a:t>
            </a:r>
            <a:r>
              <a:rPr lang="en-IE" sz="2400" b="0" dirty="0"/>
              <a:t> in which it is operating, the </a:t>
            </a:r>
            <a:r>
              <a:rPr lang="en-IE" sz="2400" dirty="0"/>
              <a:t>time scales </a:t>
            </a:r>
            <a:r>
              <a:rPr lang="en-IE" sz="2400" b="0" dirty="0"/>
              <a:t>which are inherent in that market and the </a:t>
            </a:r>
            <a:r>
              <a:rPr lang="en-IE" sz="2400" dirty="0"/>
              <a:t>need to safeguard the position of third </a:t>
            </a:r>
            <a:r>
              <a:rPr lang="en-IE" sz="2400" dirty="0" smtClean="0"/>
              <a:t>parties</a:t>
            </a:r>
            <a:r>
              <a:rPr lang="en-IE" sz="2400" b="0" dirty="0" smtClean="0"/>
              <a:t> …all </a:t>
            </a:r>
            <a:r>
              <a:rPr lang="en-IE" sz="2400" b="0" dirty="0"/>
              <a:t>of whom are entitled to continue to trade on an assumption of the validity of the panel's rules and decisions, unless and until they are quashed by the court, I should expect the </a:t>
            </a:r>
            <a:r>
              <a:rPr lang="en-IE" sz="2400" dirty="0"/>
              <a:t>relationship between the panel and the court to be historic rather than contemporaneous</a:t>
            </a:r>
            <a:r>
              <a:rPr lang="en-IE" sz="2400" b="0" dirty="0"/>
              <a:t>. I should expect the court to allow contemporary decisions to take their course, considering the complaint and intervening, if at all, later and in retrospect by declaratory orders which would enable the panel not to repeat any error and would relieve individuals of the disciplinary consequences of any erroneous finding of breach of the rules. </a:t>
            </a:r>
            <a:endParaRPr lang="en-GB" dirty="0" smtClean="0"/>
          </a:p>
        </p:txBody>
      </p:sp>
    </p:spTree>
    <p:extLst>
      <p:ext uri="{BB962C8B-B14F-4D97-AF65-F5344CB8AC3E}">
        <p14:creationId xmlns:p14="http://schemas.microsoft.com/office/powerpoint/2010/main" val="253448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925" y="138774"/>
            <a:ext cx="7500939" cy="561600"/>
          </a:xfrm>
        </p:spPr>
        <p:txBody>
          <a:bodyPr/>
          <a:lstStyle/>
          <a:p>
            <a:r>
              <a:rPr lang="en-GB" dirty="0" smtClean="0"/>
              <a:t>Takeovers </a:t>
            </a:r>
            <a:r>
              <a:rPr lang="en-GB" dirty="0"/>
              <a:t>Directive </a:t>
            </a:r>
            <a:r>
              <a:rPr lang="en-GB" dirty="0" smtClean="0"/>
              <a:t>2004/25</a:t>
            </a:r>
            <a:endParaRPr lang="en-GB" dirty="0"/>
          </a:p>
        </p:txBody>
      </p:sp>
      <p:sp>
        <p:nvSpPr>
          <p:cNvPr id="3" name="Text Placeholder 2"/>
          <p:cNvSpPr>
            <a:spLocks noGrp="1"/>
          </p:cNvSpPr>
          <p:nvPr>
            <p:ph type="body" sz="quarter" idx="10"/>
          </p:nvPr>
        </p:nvSpPr>
        <p:spPr>
          <a:xfrm>
            <a:off x="604685" y="825910"/>
            <a:ext cx="8244348" cy="4343187"/>
          </a:xfrm>
        </p:spPr>
        <p:txBody>
          <a:bodyPr/>
          <a:lstStyle/>
          <a:p>
            <a:pPr marL="342900" indent="-342900">
              <a:buFont typeface="Arial" panose="020B0604020202020204" pitchFamily="34" charset="0"/>
              <a:buChar char="•"/>
            </a:pPr>
            <a:r>
              <a:rPr lang="en-GB" sz="2800" dirty="0" smtClean="0"/>
              <a:t>Framework Directive setting out minimum standards </a:t>
            </a:r>
            <a:endParaRPr lang="en-GB" sz="2800" dirty="0"/>
          </a:p>
          <a:p>
            <a:pPr marL="342900" indent="-342900">
              <a:buFont typeface="Arial" panose="020B0604020202020204" pitchFamily="34" charset="0"/>
              <a:buChar char="•"/>
            </a:pPr>
            <a:r>
              <a:rPr lang="en-GB" sz="2800" dirty="0"/>
              <a:t>Many features modelled on the City </a:t>
            </a:r>
            <a:r>
              <a:rPr lang="en-GB" sz="2800" dirty="0" smtClean="0"/>
              <a:t>Code e.g. mandatory bid, prohibition on frustrating action</a:t>
            </a:r>
          </a:p>
          <a:p>
            <a:pPr marL="342900" indent="-342900">
              <a:buFont typeface="Arial" panose="020B0604020202020204" pitchFamily="34" charset="0"/>
              <a:buChar char="•"/>
            </a:pPr>
            <a:r>
              <a:rPr lang="en-GB" sz="2800" dirty="0" smtClean="0"/>
              <a:t>6 General Principles </a:t>
            </a:r>
          </a:p>
          <a:p>
            <a:pPr marL="342900" indent="-342900">
              <a:buFont typeface="Arial" panose="020B0604020202020204" pitchFamily="34" charset="0"/>
              <a:buChar char="•"/>
            </a:pPr>
            <a:r>
              <a:rPr lang="en-GB" sz="2800" dirty="0" smtClean="0"/>
              <a:t>Specific Rules </a:t>
            </a:r>
            <a:r>
              <a:rPr lang="en-GB" sz="2800" dirty="0" err="1" smtClean="0"/>
              <a:t>eg</a:t>
            </a:r>
            <a:r>
              <a:rPr lang="en-GB" sz="2800" dirty="0" smtClean="0"/>
              <a:t> mandatory Bid, squeeze-out and sell out rules, employee information</a:t>
            </a:r>
          </a:p>
          <a:p>
            <a:pPr marL="342900" indent="-342900">
              <a:buFont typeface="Arial" panose="020B0604020202020204" pitchFamily="34" charset="0"/>
              <a:buChar char="•"/>
            </a:pPr>
            <a:r>
              <a:rPr lang="en-GB" sz="2800" dirty="0" smtClean="0"/>
              <a:t>Waivers and Derogations once the General Principles are respected</a:t>
            </a:r>
          </a:p>
          <a:p>
            <a:pPr marL="342900" indent="-342900">
              <a:buFont typeface="Arial" panose="020B0604020202020204" pitchFamily="34" charset="0"/>
              <a:buChar char="•"/>
            </a:pPr>
            <a:r>
              <a:rPr lang="en-GB" sz="2800" dirty="0"/>
              <a:t>“There may be some potential for increased tactical litigation as a result of the new legal framework created by the Takeovers Directive.” </a:t>
            </a:r>
            <a:r>
              <a:rPr lang="en-GB" sz="1800" dirty="0"/>
              <a:t>– DTI </a:t>
            </a:r>
            <a:r>
              <a:rPr lang="en-GB" sz="1800" dirty="0" smtClean="0"/>
              <a:t>Consultation, 2005</a:t>
            </a:r>
            <a:endParaRPr lang="en-GB" sz="1800" dirty="0"/>
          </a:p>
          <a:p>
            <a:pPr marL="342900" indent="-342900">
              <a:buFont typeface="Arial" panose="020B0604020202020204" pitchFamily="34" charset="0"/>
              <a:buChar char="•"/>
            </a:pPr>
            <a:endParaRPr lang="en-GB" sz="2800" dirty="0" smtClean="0"/>
          </a:p>
          <a:p>
            <a:endParaRPr lang="en-GB" dirty="0"/>
          </a:p>
          <a:p>
            <a:endParaRPr lang="en-GB" dirty="0" smtClean="0"/>
          </a:p>
          <a:p>
            <a:endParaRPr lang="en-GB" dirty="0" smtClean="0"/>
          </a:p>
          <a:p>
            <a:endParaRPr lang="en-GB" dirty="0"/>
          </a:p>
        </p:txBody>
      </p:sp>
    </p:spTree>
    <p:extLst>
      <p:ext uri="{BB962C8B-B14F-4D97-AF65-F5344CB8AC3E}">
        <p14:creationId xmlns:p14="http://schemas.microsoft.com/office/powerpoint/2010/main" val="1352994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160" y="87857"/>
            <a:ext cx="7500939" cy="561600"/>
          </a:xfrm>
        </p:spPr>
        <p:txBody>
          <a:bodyPr/>
          <a:lstStyle/>
          <a:p>
            <a:r>
              <a:rPr lang="en-GB" dirty="0" smtClean="0"/>
              <a:t>Takeovers </a:t>
            </a:r>
            <a:r>
              <a:rPr lang="en-GB" dirty="0"/>
              <a:t>Directive </a:t>
            </a:r>
            <a:r>
              <a:rPr lang="en-GB" dirty="0" smtClean="0"/>
              <a:t>2004/25 (continued)</a:t>
            </a:r>
            <a:endParaRPr lang="en-GB" dirty="0"/>
          </a:p>
        </p:txBody>
      </p:sp>
      <p:sp>
        <p:nvSpPr>
          <p:cNvPr id="3" name="Text Placeholder 2"/>
          <p:cNvSpPr>
            <a:spLocks noGrp="1"/>
          </p:cNvSpPr>
          <p:nvPr>
            <p:ph type="body" sz="quarter" idx="10"/>
          </p:nvPr>
        </p:nvSpPr>
        <p:spPr/>
        <p:txBody>
          <a:bodyPr/>
          <a:lstStyle/>
          <a:p>
            <a:r>
              <a:rPr lang="en-GB" dirty="0"/>
              <a:t>T</a:t>
            </a:r>
            <a:r>
              <a:rPr lang="en-GB" dirty="0" smtClean="0"/>
              <a:t>he </a:t>
            </a:r>
            <a:r>
              <a:rPr lang="en-GB" dirty="0"/>
              <a:t>“Directive shall not affect </a:t>
            </a:r>
            <a:r>
              <a:rPr lang="en-GB" dirty="0" smtClean="0"/>
              <a:t>the power </a:t>
            </a:r>
            <a:r>
              <a:rPr lang="en-GB" dirty="0"/>
              <a:t>which courts may have in a Member State to decline to hear </a:t>
            </a:r>
            <a:r>
              <a:rPr lang="en-GB" dirty="0" smtClean="0"/>
              <a:t>legal proceedings </a:t>
            </a:r>
            <a:r>
              <a:rPr lang="en-GB" dirty="0"/>
              <a:t>and to decide whether or not such proceedings affect </a:t>
            </a:r>
            <a:r>
              <a:rPr lang="en-GB" dirty="0" smtClean="0"/>
              <a:t>the outcome </a:t>
            </a:r>
            <a:r>
              <a:rPr lang="en-GB" dirty="0"/>
              <a:t>of a bid. This Directive shall not affect the power of the </a:t>
            </a:r>
            <a:r>
              <a:rPr lang="en-GB" dirty="0" smtClean="0"/>
              <a:t>Member States </a:t>
            </a:r>
            <a:r>
              <a:rPr lang="en-GB" dirty="0"/>
              <a:t>to determine the legal position concerning the liability of </a:t>
            </a:r>
            <a:r>
              <a:rPr lang="en-GB" dirty="0" smtClean="0"/>
              <a:t>supervisory authorities </a:t>
            </a:r>
            <a:r>
              <a:rPr lang="en-GB" dirty="0"/>
              <a:t>or concerning litigation between the parties to a </a:t>
            </a:r>
            <a:r>
              <a:rPr lang="en-GB" dirty="0" smtClean="0"/>
              <a:t>bid.” - Article </a:t>
            </a:r>
            <a:r>
              <a:rPr lang="en-GB" dirty="0"/>
              <a:t>4.6 </a:t>
            </a:r>
            <a:endParaRPr lang="en-GB" dirty="0" smtClean="0"/>
          </a:p>
          <a:p>
            <a:r>
              <a:rPr lang="en-GB" dirty="0" smtClean="0"/>
              <a:t>A bespoke </a:t>
            </a:r>
            <a:r>
              <a:rPr lang="en-GB" dirty="0"/>
              <a:t>judicial mechanism was </a:t>
            </a:r>
            <a:r>
              <a:rPr lang="en-GB" dirty="0" smtClean="0"/>
              <a:t>considered unnecessary by the DTI because “the </a:t>
            </a:r>
            <a:r>
              <a:rPr lang="en-GB" dirty="0"/>
              <a:t>Takeover Panel framework has well established judicial </a:t>
            </a:r>
            <a:r>
              <a:rPr lang="en-GB" dirty="0" smtClean="0"/>
              <a:t>systems that </a:t>
            </a:r>
            <a:r>
              <a:rPr lang="en-GB" dirty="0"/>
              <a:t>operate efficiently and fairly, and sufficiently clear guidance exists </a:t>
            </a:r>
            <a:r>
              <a:rPr lang="en-GB" dirty="0" smtClean="0"/>
              <a:t>from the </a:t>
            </a:r>
            <a:r>
              <a:rPr lang="en-GB" dirty="0"/>
              <a:t>courts as to the extent to which they would intervene by way of </a:t>
            </a:r>
            <a:r>
              <a:rPr lang="en-GB" dirty="0" smtClean="0"/>
              <a:t>judicial review </a:t>
            </a:r>
            <a:r>
              <a:rPr lang="en-GB" dirty="0"/>
              <a:t>of Takeover Panel </a:t>
            </a:r>
            <a:r>
              <a:rPr lang="en-GB" dirty="0" smtClean="0"/>
              <a:t>decisions”.</a:t>
            </a:r>
            <a:endParaRPr lang="en-GB" dirty="0"/>
          </a:p>
          <a:p>
            <a:endParaRPr lang="en-GB" dirty="0"/>
          </a:p>
        </p:txBody>
      </p:sp>
      <p:sp>
        <p:nvSpPr>
          <p:cNvPr id="4" name="Text Placeholder 3"/>
          <p:cNvSpPr>
            <a:spLocks noGrp="1"/>
          </p:cNvSpPr>
          <p:nvPr>
            <p:ph type="body" sz="quarter" idx="11"/>
          </p:nvPr>
        </p:nvSpPr>
        <p:spPr/>
        <p:txBody>
          <a:bodyPr/>
          <a:lstStyle/>
          <a:p>
            <a:r>
              <a:rPr lang="en-GB" sz="2000" b="1" dirty="0"/>
              <a:t>Attempts to minimise the risks associated with the possible increase </a:t>
            </a:r>
            <a:r>
              <a:rPr lang="en-GB" sz="2000" b="1" dirty="0" smtClean="0"/>
              <a:t>in tactical </a:t>
            </a:r>
            <a:r>
              <a:rPr lang="en-GB" sz="2000" b="1" dirty="0"/>
              <a:t>litigation: </a:t>
            </a:r>
          </a:p>
          <a:p>
            <a:endParaRPr lang="en-GB" dirty="0"/>
          </a:p>
        </p:txBody>
      </p:sp>
    </p:spTree>
    <p:extLst>
      <p:ext uri="{BB962C8B-B14F-4D97-AF65-F5344CB8AC3E}">
        <p14:creationId xmlns:p14="http://schemas.microsoft.com/office/powerpoint/2010/main" val="640084185"/>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4.jpeg"/></Relationships>
</file>

<file path=ppt/theme/_rels/theme7.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Cambridge Nov 2015">
  <a:themeElements>
    <a:clrScheme name="Trinity College">
      <a:dk1>
        <a:sysClr val="windowText" lastClr="000000"/>
      </a:dk1>
      <a:lt1>
        <a:sysClr val="window" lastClr="FFFFFF"/>
      </a:lt1>
      <a:dk2>
        <a:srgbClr val="3E6DB2"/>
      </a:dk2>
      <a:lt2>
        <a:srgbClr val="FFFFFF"/>
      </a:lt2>
      <a:accent1>
        <a:srgbClr val="4F81BD"/>
      </a:accent1>
      <a:accent2>
        <a:srgbClr val="0E73B9"/>
      </a:accent2>
      <a:accent3>
        <a:srgbClr val="7C7C7C"/>
      </a:accent3>
      <a:accent4>
        <a:srgbClr val="A6A6A6"/>
      </a:accent4>
      <a:accent5>
        <a:srgbClr val="4F81BD"/>
      </a:accent5>
      <a:accent6>
        <a:srgbClr val="3E6DB2"/>
      </a:accent6>
      <a:hlink>
        <a:srgbClr val="000000"/>
      </a:hlink>
      <a:folHlink>
        <a:srgbClr val="000000"/>
      </a:folHlink>
    </a:clrScheme>
    <a:fontScheme name="Trinity Colleg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Cambridge Nov 2015" id="{36A83433-89AA-400B-B89F-71A1B1B76485}" vid="{54A93648-60A9-40D5-8E9A-20006707A62E}"/>
    </a:ext>
  </a:extLst>
</a:theme>
</file>

<file path=ppt/theme/theme2.xml><?xml version="1.0" encoding="utf-8"?>
<a:theme xmlns:a="http://schemas.openxmlformats.org/drawingml/2006/main" name="3_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Cambridge Nov 2015" id="{36A83433-89AA-400B-B89F-71A1B1B76485}" vid="{8369CA3D-828B-404F-AE6A-BE391E0C94D0}"/>
    </a:ext>
  </a:extLst>
</a:theme>
</file>

<file path=ppt/theme/theme3.xml><?xml version="1.0" encoding="utf-8"?>
<a:theme xmlns:a="http://schemas.openxmlformats.org/drawingml/2006/main" name="4_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Cambridge Nov 2015" id="{36A83433-89AA-400B-B89F-71A1B1B76485}" vid="{E37E7A75-8C09-4B2C-9CF0-D175D61A1746}"/>
    </a:ext>
  </a:extLst>
</a:theme>
</file>

<file path=ppt/theme/theme4.xml><?xml version="1.0" encoding="utf-8"?>
<a:theme xmlns:a="http://schemas.openxmlformats.org/drawingml/2006/main" name="14_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Cambridge Nov 2015" id="{36A83433-89AA-400B-B89F-71A1B1B76485}" vid="{F48BB3CF-EBC7-46C7-954E-07879290A7FA}"/>
    </a:ext>
  </a:extLst>
</a:theme>
</file>

<file path=ppt/theme/theme5.xml><?xml version="1.0" encoding="utf-8"?>
<a:theme xmlns:a="http://schemas.openxmlformats.org/drawingml/2006/main" name="20_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Cambridge Nov 2015" id="{36A83433-89AA-400B-B89F-71A1B1B76485}" vid="{F14A27C6-EDAF-4276-9DF2-1B434FEDE76F}"/>
    </a:ext>
  </a:extLst>
</a:theme>
</file>

<file path=ppt/theme/theme6.xml><?xml version="1.0" encoding="utf-8"?>
<a:theme xmlns:a="http://schemas.openxmlformats.org/drawingml/2006/main" name="22_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Cambridge Nov 2015" id="{36A83433-89AA-400B-B89F-71A1B1B76485}" vid="{A092CFB5-604C-41E2-A6E8-7E9E800F0BAB}"/>
    </a:ext>
  </a:extLst>
</a:theme>
</file>

<file path=ppt/theme/theme7.xml><?xml version="1.0" encoding="utf-8"?>
<a:theme xmlns:a="http://schemas.openxmlformats.org/drawingml/2006/main" name="23_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Cambridge Nov 2015" id="{36A83433-89AA-400B-B89F-71A1B1B76485}" vid="{A39AF299-3511-48CF-A41E-8D9C18EBCF50}"/>
    </a:ext>
  </a:extLst>
</a:theme>
</file>

<file path=ppt/theme/theme8.xml><?xml version="1.0" encoding="utf-8"?>
<a:theme xmlns:a="http://schemas.openxmlformats.org/drawingml/2006/main" name="TCD_PPT_Calibri_Option2a_Abridged">
  <a:themeElements>
    <a:clrScheme name="Trinity College">
      <a:dk1>
        <a:sysClr val="windowText" lastClr="000000"/>
      </a:dk1>
      <a:lt1>
        <a:sysClr val="window" lastClr="FFFFFF"/>
      </a:lt1>
      <a:dk2>
        <a:srgbClr val="3E6DB2"/>
      </a:dk2>
      <a:lt2>
        <a:srgbClr val="FFFFFF"/>
      </a:lt2>
      <a:accent1>
        <a:srgbClr val="4F81BD"/>
      </a:accent1>
      <a:accent2>
        <a:srgbClr val="0E73B9"/>
      </a:accent2>
      <a:accent3>
        <a:srgbClr val="7C7C7C"/>
      </a:accent3>
      <a:accent4>
        <a:srgbClr val="A6A6A6"/>
      </a:accent4>
      <a:accent5>
        <a:srgbClr val="4F81BD"/>
      </a:accent5>
      <a:accent6>
        <a:srgbClr val="3E6DB2"/>
      </a:accent6>
      <a:hlink>
        <a:srgbClr val="000000"/>
      </a:hlink>
      <a:folHlink>
        <a:srgbClr val="000000"/>
      </a:folHlink>
    </a:clrScheme>
    <a:fontScheme name="Trinity Colleg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Cambridge Nov 2015" id="{36A83433-89AA-400B-B89F-71A1B1B76485}" vid="{2D4040D8-0E11-4316-AE6D-A5CF635ED181}"/>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Cambridge Nov 2015</Template>
  <TotalTime>1063</TotalTime>
  <Words>2718</Words>
  <Application>Microsoft Office PowerPoint</Application>
  <PresentationFormat>On-screen Show (4:3)</PresentationFormat>
  <Paragraphs>187</Paragraphs>
  <Slides>25</Slides>
  <Notes>25</Notes>
  <HiddenSlides>0</HiddenSlides>
  <MMClips>0</MMClips>
  <ScaleCrop>false</ScaleCrop>
  <HeadingPairs>
    <vt:vector size="4" baseType="variant">
      <vt:variant>
        <vt:lpstr>Theme</vt:lpstr>
      </vt:variant>
      <vt:variant>
        <vt:i4>8</vt:i4>
      </vt:variant>
      <vt:variant>
        <vt:lpstr>Slide Titles</vt:lpstr>
      </vt:variant>
      <vt:variant>
        <vt:i4>25</vt:i4>
      </vt:variant>
    </vt:vector>
  </HeadingPairs>
  <TitlesOfParts>
    <vt:vector size="33" baseType="lpstr">
      <vt:lpstr>Cambridge Nov 2015</vt:lpstr>
      <vt:lpstr>3_Integral</vt:lpstr>
      <vt:lpstr>4_Integral</vt:lpstr>
      <vt:lpstr>14_Integral</vt:lpstr>
      <vt:lpstr>20_Integral</vt:lpstr>
      <vt:lpstr>22_Integral</vt:lpstr>
      <vt:lpstr>23_Integral</vt:lpstr>
      <vt:lpstr>TCD_PPT_Calibri_Option2a_Abridged</vt:lpstr>
      <vt:lpstr>Datafin Revisited: Judicial Review During a Takeover Bid</vt:lpstr>
      <vt:lpstr>Datafin [1987] QB 815</vt:lpstr>
      <vt:lpstr>Plan</vt:lpstr>
      <vt:lpstr>Takeover Regulation Pre-Datafin</vt:lpstr>
      <vt:lpstr>Datafin (Sir John Donaldson MR Judgment)</vt:lpstr>
      <vt:lpstr>Datafin (Sir John Donaldson MR Judgment) continued</vt:lpstr>
      <vt:lpstr>Datafin (Sir John Donaldson MR Judgment) continued</vt:lpstr>
      <vt:lpstr>Takeovers Directive 2004/25</vt:lpstr>
      <vt:lpstr>Takeovers Directive 2004/25 (continued)</vt:lpstr>
      <vt:lpstr>Post-Datafin Takeover Regulation</vt:lpstr>
      <vt:lpstr>Provisions in 2006 Act “designed to avoid tactical litigation between parties to a bid”</vt:lpstr>
      <vt:lpstr>Irish Takeover Regulation</vt:lpstr>
      <vt:lpstr>Tactical Litigation during Bid Irish Perspective</vt:lpstr>
      <vt:lpstr>Royalty Pharma Bid For Elan (2013)</vt:lpstr>
      <vt:lpstr>Relevant Principles of Statutory Interpretation</vt:lpstr>
      <vt:lpstr>Curial Deference</vt:lpstr>
      <vt:lpstr>1. Ryanair bid for Aer Lingus (2009)</vt:lpstr>
      <vt:lpstr>2. Royalty Pharma Bid for Elan (2013) </vt:lpstr>
      <vt:lpstr> 3. Ryanair / Aer Lingus (2013) Aer Lingus Group PLC v Irish Takeover Panel [2013] IEHC 428  </vt:lpstr>
      <vt:lpstr>Aer Lingus claims </vt:lpstr>
      <vt:lpstr>Panel claims </vt:lpstr>
      <vt:lpstr>High Court Determination – Issue 1</vt:lpstr>
      <vt:lpstr>High Court Determination – Issue 2</vt:lpstr>
      <vt:lpstr>Judicial Review Activity in 2013</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Datafin Revisited: Judicial Review During a Takeover Bid</dc:title>
  <dc:creator>Alan</dc:creator>
  <cp:lastModifiedBy>Administrator</cp:lastModifiedBy>
  <cp:revision>60</cp:revision>
  <cp:lastPrinted>2015-11-02T14:40:28Z</cp:lastPrinted>
  <dcterms:created xsi:type="dcterms:W3CDTF">2015-11-01T12:40:59Z</dcterms:created>
  <dcterms:modified xsi:type="dcterms:W3CDTF">2015-11-02T14:42:06Z</dcterms:modified>
</cp:coreProperties>
</file>