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9" r:id="rId2"/>
    <p:sldId id="279" r:id="rId3"/>
    <p:sldId id="284" r:id="rId4"/>
    <p:sldId id="293" r:id="rId5"/>
    <p:sldId id="290" r:id="rId6"/>
    <p:sldId id="294" r:id="rId7"/>
    <p:sldId id="282" r:id="rId8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2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7" autoAdjust="0"/>
    <p:restoredTop sz="93040" autoAdjust="0"/>
  </p:normalViewPr>
  <p:slideViewPr>
    <p:cSldViewPr>
      <p:cViewPr varScale="1">
        <p:scale>
          <a:sx n="95" d="100"/>
          <a:sy n="95" d="100"/>
        </p:scale>
        <p:origin x="48" y="15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4FB374-F45B-400A-ABB1-66FF1C55D407}" type="doc">
      <dgm:prSet loTypeId="urn:microsoft.com/office/officeart/2005/8/layout/matrix1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4797834-105C-47AE-8C0E-816B8CA444CD}">
      <dgm:prSet phldrT="[Text]"/>
      <dgm:spPr/>
      <dgm:t>
        <a:bodyPr/>
        <a:lstStyle/>
        <a:p>
          <a:r>
            <a:rPr lang="en-GB" dirty="0"/>
            <a:t>EURL</a:t>
          </a:r>
        </a:p>
      </dgm:t>
    </dgm:pt>
    <dgm:pt modelId="{A6467285-A3A0-4F32-88A4-BE3A8274F484}" type="parTrans" cxnId="{18FBB9D7-552F-4D81-A90C-B25221687A5D}">
      <dgm:prSet/>
      <dgm:spPr/>
      <dgm:t>
        <a:bodyPr/>
        <a:lstStyle/>
        <a:p>
          <a:endParaRPr lang="en-GB"/>
        </a:p>
      </dgm:t>
    </dgm:pt>
    <dgm:pt modelId="{2BF2EA71-5C25-41DF-A864-C176D16AB963}" type="sibTrans" cxnId="{18FBB9D7-552F-4D81-A90C-B25221687A5D}">
      <dgm:prSet/>
      <dgm:spPr/>
      <dgm:t>
        <a:bodyPr/>
        <a:lstStyle/>
        <a:p>
          <a:endParaRPr lang="en-GB"/>
        </a:p>
      </dgm:t>
    </dgm:pt>
    <dgm:pt modelId="{433DA0AF-92DF-4106-AB81-8A6EEC08B082}">
      <dgm:prSet phldrT="[Text]"/>
      <dgm:spPr/>
      <dgm:t>
        <a:bodyPr/>
        <a:lstStyle/>
        <a:p>
          <a:r>
            <a:rPr lang="en-GB" dirty="0"/>
            <a:t>Retention</a:t>
          </a:r>
        </a:p>
      </dgm:t>
    </dgm:pt>
    <dgm:pt modelId="{79E16800-CD89-4426-BC38-15304528D020}" type="parTrans" cxnId="{8642BBCD-81C1-407E-B78E-CAF026045EEE}">
      <dgm:prSet/>
      <dgm:spPr/>
      <dgm:t>
        <a:bodyPr/>
        <a:lstStyle/>
        <a:p>
          <a:endParaRPr lang="en-GB"/>
        </a:p>
      </dgm:t>
    </dgm:pt>
    <dgm:pt modelId="{9E799C2C-C7E4-4048-9CA2-9D2C312BA630}" type="sibTrans" cxnId="{8642BBCD-81C1-407E-B78E-CAF026045EEE}">
      <dgm:prSet/>
      <dgm:spPr/>
      <dgm:t>
        <a:bodyPr/>
        <a:lstStyle/>
        <a:p>
          <a:endParaRPr lang="en-GB"/>
        </a:p>
      </dgm:t>
    </dgm:pt>
    <dgm:pt modelId="{42ABF3B5-9BCC-41AD-882B-0DC703846BCC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Withdrawal</a:t>
          </a:r>
        </a:p>
      </dgm:t>
    </dgm:pt>
    <dgm:pt modelId="{BB4B8245-0EE1-4DB1-A9F4-0D951140355E}" type="parTrans" cxnId="{B34EB151-C8D0-40F6-8AE5-36DA900592FE}">
      <dgm:prSet/>
      <dgm:spPr/>
      <dgm:t>
        <a:bodyPr/>
        <a:lstStyle/>
        <a:p>
          <a:endParaRPr lang="en-GB"/>
        </a:p>
      </dgm:t>
    </dgm:pt>
    <dgm:pt modelId="{A55A3FFA-826A-4730-B241-89F6E1AC2D03}" type="sibTrans" cxnId="{B34EB151-C8D0-40F6-8AE5-36DA900592FE}">
      <dgm:prSet/>
      <dgm:spPr/>
      <dgm:t>
        <a:bodyPr/>
        <a:lstStyle/>
        <a:p>
          <a:endParaRPr lang="en-GB"/>
        </a:p>
      </dgm:t>
    </dgm:pt>
    <dgm:pt modelId="{CB7CF340-3F76-4D1E-AB0D-570A12002124}">
      <dgm:prSet phldrT="[Text]"/>
      <dgm:spPr>
        <a:solidFill>
          <a:schemeClr val="accent3"/>
        </a:solidFill>
      </dgm:spPr>
      <dgm:t>
        <a:bodyPr/>
        <a:lstStyle/>
        <a:p>
          <a:r>
            <a:rPr lang="en-GB" dirty="0"/>
            <a:t>New relationship</a:t>
          </a:r>
        </a:p>
      </dgm:t>
    </dgm:pt>
    <dgm:pt modelId="{1B68B0E8-E90A-4ED2-87C9-358947867063}" type="parTrans" cxnId="{35F196D9-D607-4511-BC1F-3AA151F295FF}">
      <dgm:prSet/>
      <dgm:spPr/>
      <dgm:t>
        <a:bodyPr/>
        <a:lstStyle/>
        <a:p>
          <a:endParaRPr lang="en-GB"/>
        </a:p>
      </dgm:t>
    </dgm:pt>
    <dgm:pt modelId="{82F30A5F-535E-48AC-8C91-A146ABEE8669}" type="sibTrans" cxnId="{35F196D9-D607-4511-BC1F-3AA151F295FF}">
      <dgm:prSet/>
      <dgm:spPr/>
      <dgm:t>
        <a:bodyPr/>
        <a:lstStyle/>
        <a:p>
          <a:endParaRPr lang="en-GB"/>
        </a:p>
      </dgm:t>
    </dgm:pt>
    <dgm:pt modelId="{D594F163-B970-41C9-9627-9221F91FA08D}">
      <dgm:prSet phldrT="[Text]"/>
      <dgm:spPr/>
      <dgm:t>
        <a:bodyPr/>
        <a:lstStyle/>
        <a:p>
          <a:r>
            <a:rPr lang="en-GB" dirty="0"/>
            <a:t>Internal affairs</a:t>
          </a:r>
        </a:p>
      </dgm:t>
    </dgm:pt>
    <dgm:pt modelId="{9863DA5F-AF4F-4322-8A70-C2CA59078F47}" type="parTrans" cxnId="{0ACCA9D1-B358-4AC8-9ED5-D89E9D7BDD3A}">
      <dgm:prSet/>
      <dgm:spPr/>
      <dgm:t>
        <a:bodyPr/>
        <a:lstStyle/>
        <a:p>
          <a:endParaRPr lang="en-GB"/>
        </a:p>
      </dgm:t>
    </dgm:pt>
    <dgm:pt modelId="{DF18A031-AD1F-47BF-971A-1439818672DE}" type="sibTrans" cxnId="{0ACCA9D1-B358-4AC8-9ED5-D89E9D7BDD3A}">
      <dgm:prSet/>
      <dgm:spPr/>
      <dgm:t>
        <a:bodyPr/>
        <a:lstStyle/>
        <a:p>
          <a:endParaRPr lang="en-GB"/>
        </a:p>
      </dgm:t>
    </dgm:pt>
    <dgm:pt modelId="{5721B813-E0A3-4232-890F-680180093BD4}" type="pres">
      <dgm:prSet presAssocID="{474FB374-F45B-400A-ABB1-66FF1C55D40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268FA57-8632-4C92-9611-9EEABEC0D6FB}" type="pres">
      <dgm:prSet presAssocID="{474FB374-F45B-400A-ABB1-66FF1C55D407}" presName="matrix" presStyleCnt="0"/>
      <dgm:spPr/>
    </dgm:pt>
    <dgm:pt modelId="{CC4473C3-5764-4E53-89F4-F74CE7DF2D63}" type="pres">
      <dgm:prSet presAssocID="{474FB374-F45B-400A-ABB1-66FF1C55D407}" presName="tile1" presStyleLbl="node1" presStyleIdx="0" presStyleCnt="4"/>
      <dgm:spPr/>
    </dgm:pt>
    <dgm:pt modelId="{E9169D14-9BBC-4E8B-93EB-271D32E3ECA5}" type="pres">
      <dgm:prSet presAssocID="{474FB374-F45B-400A-ABB1-66FF1C55D4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3A0A2D-5A5B-4EDC-AD8E-E44AFED03DC8}" type="pres">
      <dgm:prSet presAssocID="{474FB374-F45B-400A-ABB1-66FF1C55D407}" presName="tile2" presStyleLbl="node1" presStyleIdx="1" presStyleCnt="4"/>
      <dgm:spPr/>
    </dgm:pt>
    <dgm:pt modelId="{47C80E21-F710-4571-B143-5B1DF880532B}" type="pres">
      <dgm:prSet presAssocID="{474FB374-F45B-400A-ABB1-66FF1C55D4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3AB0851-31AF-454A-94CD-19F40E221C75}" type="pres">
      <dgm:prSet presAssocID="{474FB374-F45B-400A-ABB1-66FF1C55D407}" presName="tile3" presStyleLbl="node1" presStyleIdx="2" presStyleCnt="4" custLinFactNeighborY="2391"/>
      <dgm:spPr/>
    </dgm:pt>
    <dgm:pt modelId="{6649C408-DE56-4029-B389-29647363D450}" type="pres">
      <dgm:prSet presAssocID="{474FB374-F45B-400A-ABB1-66FF1C55D4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06B9242-0AF5-4FC8-B028-FEF84AB7CC01}" type="pres">
      <dgm:prSet presAssocID="{474FB374-F45B-400A-ABB1-66FF1C55D407}" presName="tile4" presStyleLbl="node1" presStyleIdx="3" presStyleCnt="4"/>
      <dgm:spPr/>
    </dgm:pt>
    <dgm:pt modelId="{0387D187-66FF-4C82-8D16-61C97E16924A}" type="pres">
      <dgm:prSet presAssocID="{474FB374-F45B-400A-ABB1-66FF1C55D4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968431B-68D8-458F-A53E-7A953E412E1E}" type="pres">
      <dgm:prSet presAssocID="{474FB374-F45B-400A-ABB1-66FF1C55D407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F1ED0005-7B0D-4D6A-8BB5-6A013189540A}" type="presOf" srcId="{474FB374-F45B-400A-ABB1-66FF1C55D407}" destId="{5721B813-E0A3-4232-890F-680180093BD4}" srcOrd="0" destOrd="0" presId="urn:microsoft.com/office/officeart/2005/8/layout/matrix1"/>
    <dgm:cxn modelId="{85FEE25D-0A7C-42D5-91FB-5E7314A07BC9}" type="presOf" srcId="{D594F163-B970-41C9-9627-9221F91FA08D}" destId="{906B9242-0AF5-4FC8-B028-FEF84AB7CC01}" srcOrd="0" destOrd="0" presId="urn:microsoft.com/office/officeart/2005/8/layout/matrix1"/>
    <dgm:cxn modelId="{D2681945-97EB-4DC3-807C-8791AB35181A}" type="presOf" srcId="{D594F163-B970-41C9-9627-9221F91FA08D}" destId="{0387D187-66FF-4C82-8D16-61C97E16924A}" srcOrd="1" destOrd="0" presId="urn:microsoft.com/office/officeart/2005/8/layout/matrix1"/>
    <dgm:cxn modelId="{4F28A56C-368F-49D4-8D36-79DE6A5A0672}" type="presOf" srcId="{42ABF3B5-9BCC-41AD-882B-0DC703846BCC}" destId="{47C80E21-F710-4571-B143-5B1DF880532B}" srcOrd="1" destOrd="0" presId="urn:microsoft.com/office/officeart/2005/8/layout/matrix1"/>
    <dgm:cxn modelId="{B34EB151-C8D0-40F6-8AE5-36DA900592FE}" srcId="{A4797834-105C-47AE-8C0E-816B8CA444CD}" destId="{42ABF3B5-9BCC-41AD-882B-0DC703846BCC}" srcOrd="1" destOrd="0" parTransId="{BB4B8245-0EE1-4DB1-A9F4-0D951140355E}" sibTransId="{A55A3FFA-826A-4730-B241-89F6E1AC2D03}"/>
    <dgm:cxn modelId="{16BD7790-46EE-45B1-87F6-BA0DD7794664}" type="presOf" srcId="{CB7CF340-3F76-4D1E-AB0D-570A12002124}" destId="{6649C408-DE56-4029-B389-29647363D450}" srcOrd="1" destOrd="0" presId="urn:microsoft.com/office/officeart/2005/8/layout/matrix1"/>
    <dgm:cxn modelId="{B3CD8DA6-2DBE-4A86-93AA-0EF29F26ABCF}" type="presOf" srcId="{42ABF3B5-9BCC-41AD-882B-0DC703846BCC}" destId="{D43A0A2D-5A5B-4EDC-AD8E-E44AFED03DC8}" srcOrd="0" destOrd="0" presId="urn:microsoft.com/office/officeart/2005/8/layout/matrix1"/>
    <dgm:cxn modelId="{0842BBAB-8DAA-42E9-B2C7-E90E0391642B}" type="presOf" srcId="{433DA0AF-92DF-4106-AB81-8A6EEC08B082}" destId="{E9169D14-9BBC-4E8B-93EB-271D32E3ECA5}" srcOrd="1" destOrd="0" presId="urn:microsoft.com/office/officeart/2005/8/layout/matrix1"/>
    <dgm:cxn modelId="{8642BBCD-81C1-407E-B78E-CAF026045EEE}" srcId="{A4797834-105C-47AE-8C0E-816B8CA444CD}" destId="{433DA0AF-92DF-4106-AB81-8A6EEC08B082}" srcOrd="0" destOrd="0" parTransId="{79E16800-CD89-4426-BC38-15304528D020}" sibTransId="{9E799C2C-C7E4-4048-9CA2-9D2C312BA630}"/>
    <dgm:cxn modelId="{0ACCA9D1-B358-4AC8-9ED5-D89E9D7BDD3A}" srcId="{A4797834-105C-47AE-8C0E-816B8CA444CD}" destId="{D594F163-B970-41C9-9627-9221F91FA08D}" srcOrd="3" destOrd="0" parTransId="{9863DA5F-AF4F-4322-8A70-C2CA59078F47}" sibTransId="{DF18A031-AD1F-47BF-971A-1439818672DE}"/>
    <dgm:cxn modelId="{18FBB9D7-552F-4D81-A90C-B25221687A5D}" srcId="{474FB374-F45B-400A-ABB1-66FF1C55D407}" destId="{A4797834-105C-47AE-8C0E-816B8CA444CD}" srcOrd="0" destOrd="0" parTransId="{A6467285-A3A0-4F32-88A4-BE3A8274F484}" sibTransId="{2BF2EA71-5C25-41DF-A864-C176D16AB963}"/>
    <dgm:cxn modelId="{B17F75D9-64B9-4F10-8D21-53742A55956E}" type="presOf" srcId="{433DA0AF-92DF-4106-AB81-8A6EEC08B082}" destId="{CC4473C3-5764-4E53-89F4-F74CE7DF2D63}" srcOrd="0" destOrd="0" presId="urn:microsoft.com/office/officeart/2005/8/layout/matrix1"/>
    <dgm:cxn modelId="{35F196D9-D607-4511-BC1F-3AA151F295FF}" srcId="{A4797834-105C-47AE-8C0E-816B8CA444CD}" destId="{CB7CF340-3F76-4D1E-AB0D-570A12002124}" srcOrd="2" destOrd="0" parTransId="{1B68B0E8-E90A-4ED2-87C9-358947867063}" sibTransId="{82F30A5F-535E-48AC-8C91-A146ABEE8669}"/>
    <dgm:cxn modelId="{0D5B81E0-6ED8-45B5-95E1-19AA303E9708}" type="presOf" srcId="{CB7CF340-3F76-4D1E-AB0D-570A12002124}" destId="{93AB0851-31AF-454A-94CD-19F40E221C75}" srcOrd="0" destOrd="0" presId="urn:microsoft.com/office/officeart/2005/8/layout/matrix1"/>
    <dgm:cxn modelId="{FBBF27FA-2A75-4797-BE09-9732DE8EDCB3}" type="presOf" srcId="{A4797834-105C-47AE-8C0E-816B8CA444CD}" destId="{5968431B-68D8-458F-A53E-7A953E412E1E}" srcOrd="0" destOrd="0" presId="urn:microsoft.com/office/officeart/2005/8/layout/matrix1"/>
    <dgm:cxn modelId="{FA0DDC59-35EF-4711-8D2E-41A52BABB40F}" type="presParOf" srcId="{5721B813-E0A3-4232-890F-680180093BD4}" destId="{C268FA57-8632-4C92-9611-9EEABEC0D6FB}" srcOrd="0" destOrd="0" presId="urn:microsoft.com/office/officeart/2005/8/layout/matrix1"/>
    <dgm:cxn modelId="{BBA1B671-A6D6-4D57-AA11-DD7B2F548069}" type="presParOf" srcId="{C268FA57-8632-4C92-9611-9EEABEC0D6FB}" destId="{CC4473C3-5764-4E53-89F4-F74CE7DF2D63}" srcOrd="0" destOrd="0" presId="urn:microsoft.com/office/officeart/2005/8/layout/matrix1"/>
    <dgm:cxn modelId="{EECABBEC-5343-42BC-80D3-D8B8BE1A9458}" type="presParOf" srcId="{C268FA57-8632-4C92-9611-9EEABEC0D6FB}" destId="{E9169D14-9BBC-4E8B-93EB-271D32E3ECA5}" srcOrd="1" destOrd="0" presId="urn:microsoft.com/office/officeart/2005/8/layout/matrix1"/>
    <dgm:cxn modelId="{E8A18A1F-F2CC-48FC-AA2F-C0F2A92B926B}" type="presParOf" srcId="{C268FA57-8632-4C92-9611-9EEABEC0D6FB}" destId="{D43A0A2D-5A5B-4EDC-AD8E-E44AFED03DC8}" srcOrd="2" destOrd="0" presId="urn:microsoft.com/office/officeart/2005/8/layout/matrix1"/>
    <dgm:cxn modelId="{9193E442-4F79-49DC-961B-C1491F97A173}" type="presParOf" srcId="{C268FA57-8632-4C92-9611-9EEABEC0D6FB}" destId="{47C80E21-F710-4571-B143-5B1DF880532B}" srcOrd="3" destOrd="0" presId="urn:microsoft.com/office/officeart/2005/8/layout/matrix1"/>
    <dgm:cxn modelId="{169E63CF-C5BA-460F-B4A6-BFEBC8DA9194}" type="presParOf" srcId="{C268FA57-8632-4C92-9611-9EEABEC0D6FB}" destId="{93AB0851-31AF-454A-94CD-19F40E221C75}" srcOrd="4" destOrd="0" presId="urn:microsoft.com/office/officeart/2005/8/layout/matrix1"/>
    <dgm:cxn modelId="{8EE60411-67A6-4EC2-8FC3-A94ABA04435C}" type="presParOf" srcId="{C268FA57-8632-4C92-9611-9EEABEC0D6FB}" destId="{6649C408-DE56-4029-B389-29647363D450}" srcOrd="5" destOrd="0" presId="urn:microsoft.com/office/officeart/2005/8/layout/matrix1"/>
    <dgm:cxn modelId="{0533C02F-B2F9-4C6E-B9E2-4A21052FEA0F}" type="presParOf" srcId="{C268FA57-8632-4C92-9611-9EEABEC0D6FB}" destId="{906B9242-0AF5-4FC8-B028-FEF84AB7CC01}" srcOrd="6" destOrd="0" presId="urn:microsoft.com/office/officeart/2005/8/layout/matrix1"/>
    <dgm:cxn modelId="{B045327F-C168-477A-9473-4D19912FBE43}" type="presParOf" srcId="{C268FA57-8632-4C92-9611-9EEABEC0D6FB}" destId="{0387D187-66FF-4C82-8D16-61C97E16924A}" srcOrd="7" destOrd="0" presId="urn:microsoft.com/office/officeart/2005/8/layout/matrix1"/>
    <dgm:cxn modelId="{0B7195FA-0D8E-421B-9343-9071C8B63321}" type="presParOf" srcId="{5721B813-E0A3-4232-890F-680180093BD4}" destId="{5968431B-68D8-458F-A53E-7A953E412E1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473C3-5764-4E53-89F4-F74CE7DF2D63}">
      <dsp:nvSpPr>
        <dsp:cNvPr id="0" name=""/>
        <dsp:cNvSpPr/>
      </dsp:nvSpPr>
      <dsp:spPr>
        <a:xfrm rot="16200000">
          <a:off x="662130" y="-662130"/>
          <a:ext cx="1484052" cy="280831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Retention</a:t>
          </a:r>
        </a:p>
      </dsp:txBody>
      <dsp:txXfrm rot="5400000">
        <a:off x="0" y="0"/>
        <a:ext cx="2808312" cy="1113039"/>
      </dsp:txXfrm>
    </dsp:sp>
    <dsp:sp modelId="{D43A0A2D-5A5B-4EDC-AD8E-E44AFED03DC8}">
      <dsp:nvSpPr>
        <dsp:cNvPr id="0" name=""/>
        <dsp:cNvSpPr/>
      </dsp:nvSpPr>
      <dsp:spPr>
        <a:xfrm>
          <a:off x="2808312" y="0"/>
          <a:ext cx="2808312" cy="1484052"/>
        </a:xfrm>
        <a:prstGeom prst="round1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Withdrawal</a:t>
          </a:r>
        </a:p>
      </dsp:txBody>
      <dsp:txXfrm>
        <a:off x="2808312" y="0"/>
        <a:ext cx="2808312" cy="1113039"/>
      </dsp:txXfrm>
    </dsp:sp>
    <dsp:sp modelId="{93AB0851-31AF-454A-94CD-19F40E221C75}">
      <dsp:nvSpPr>
        <dsp:cNvPr id="0" name=""/>
        <dsp:cNvSpPr/>
      </dsp:nvSpPr>
      <dsp:spPr>
        <a:xfrm rot="10800000">
          <a:off x="0" y="1484052"/>
          <a:ext cx="2808312" cy="1484052"/>
        </a:xfrm>
        <a:prstGeom prst="round1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New relationship</a:t>
          </a:r>
        </a:p>
      </dsp:txBody>
      <dsp:txXfrm rot="10800000">
        <a:off x="0" y="1855064"/>
        <a:ext cx="2808312" cy="1113039"/>
      </dsp:txXfrm>
    </dsp:sp>
    <dsp:sp modelId="{906B9242-0AF5-4FC8-B028-FEF84AB7CC01}">
      <dsp:nvSpPr>
        <dsp:cNvPr id="0" name=""/>
        <dsp:cNvSpPr/>
      </dsp:nvSpPr>
      <dsp:spPr>
        <a:xfrm rot="5400000">
          <a:off x="3470442" y="821921"/>
          <a:ext cx="1484052" cy="2808312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Internal affairs</a:t>
          </a:r>
        </a:p>
      </dsp:txBody>
      <dsp:txXfrm rot="-5400000">
        <a:off x="2808312" y="1855064"/>
        <a:ext cx="2808312" cy="1113039"/>
      </dsp:txXfrm>
    </dsp:sp>
    <dsp:sp modelId="{5968431B-68D8-458F-A53E-7A953E412E1E}">
      <dsp:nvSpPr>
        <dsp:cNvPr id="0" name=""/>
        <dsp:cNvSpPr/>
      </dsp:nvSpPr>
      <dsp:spPr>
        <a:xfrm>
          <a:off x="1965818" y="1113039"/>
          <a:ext cx="1684987" cy="742026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EURL</a:t>
          </a:r>
        </a:p>
      </dsp:txBody>
      <dsp:txXfrm>
        <a:off x="2002041" y="1149262"/>
        <a:ext cx="1612541" cy="66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049EB-3D5B-4485-8ABA-EBCE2A82724D}" type="datetimeFigureOut">
              <a:rPr lang="en-GB" smtClean="0"/>
              <a:pPr/>
              <a:t>14/10/2020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376899"/>
            <a:ext cx="2944958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070D9-D1ED-4F16-8CAD-EFE9293DD9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129AE-E857-40E8-9F61-A22F82BEA545}" type="datetimeFigureOut">
              <a:rPr lang="en-GB" smtClean="0"/>
              <a:pPr/>
              <a:t>14/10/2020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46FCA-7B5F-4CE1-AABD-9972663851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95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4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464425" cy="2278062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  <a:b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SUBTITLE</a:t>
            </a:r>
            <a:b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endParaRPr lang="en-GB" sz="2800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3429000"/>
            <a:ext cx="4535488" cy="216058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Name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45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 marL="914400" indent="-457200">
              <a:buFont typeface="Arial" panose="020B0604020202020204" pitchFamily="34" charset="0"/>
              <a:buChar char="•"/>
              <a:defRPr/>
            </a:lvl2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661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2414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6" name="Title 3"/>
          <p:cNvSpPr txBox="1">
            <a:spLocks/>
          </p:cNvSpPr>
          <p:nvPr userDrawn="1"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rgbClr val="862633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2183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auto">
          <a:xfrm>
            <a:off x="1763713" y="1412875"/>
            <a:ext cx="7200900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571500">
              <a:defRPr/>
            </a:pPr>
            <a:r>
              <a:rPr lang="en-GB" sz="28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GB" sz="40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Thank You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Name		</a:t>
            </a:r>
            <a:endParaRPr lang="en-GB" sz="3200" dirty="0">
              <a:solidFill>
                <a:srgbClr val="862633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Monckton Chambers		</a:t>
            </a: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email@monckton.com</a:t>
            </a:r>
            <a:r>
              <a:rPr lang="en-US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endParaRPr lang="en-GB" sz="24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endParaRPr lang="en-GB" sz="2800" dirty="0"/>
          </a:p>
          <a:p>
            <a:pPr marL="0" lvl="1" indent="0">
              <a:buFontTx/>
              <a:buNone/>
              <a:defRPr/>
            </a:pPr>
            <a:endParaRPr lang="en-GB" sz="2800" dirty="0"/>
          </a:p>
          <a:p>
            <a:pPr marL="514350" lvl="1" indent="-514350">
              <a:buFontTx/>
              <a:buAutoNum type="alphaLcPeriod"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96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+44 (0)20 7405 7211</a:t>
            </a:r>
          </a:p>
        </p:txBody>
      </p:sp>
      <p:pic>
        <p:nvPicPr>
          <p:cNvPr id="7" name="Picture 2" descr="S:\Marketing\New Marketing\DESIGN\MONCKTON LOGO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165056"/>
            <a:ext cx="16811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63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1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elationslaw.com/blog/francovich-claims-are-dead-long-live-francovich-claims" TargetMode="External"/><Relationship Id="rId2" Type="http://schemas.openxmlformats.org/officeDocument/2006/relationships/hyperlink" Target="https://eurelationslaw.com/blog/directives-under-the-withdrawal-act-what-does-of-a-kind-me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urelationslaw.com/blog/enforcing-citizens-rights-under-the-withdrawal-agreement-post-transi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elationslaw.com/blog/unpacking-cjeu-judgments-post-brexit" TargetMode="External"/><Relationship Id="rId2" Type="http://schemas.openxmlformats.org/officeDocument/2006/relationships/hyperlink" Target="https://eurelationslaw.com/blog/preliminary-references-after-transition-out-with-the-old-in-with-the-ne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6137" y="1268760"/>
            <a:ext cx="7464425" cy="2278062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EU Relations Law: Domestic Enforcement and Dispute Resolution</a:t>
            </a: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1562" y="3356992"/>
            <a:ext cx="4535488" cy="2664644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Jack Williams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3CCD0E-004E-45C6-98BF-5CB11DE9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09917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</p:spTree>
    <p:extLst>
      <p:ext uri="{BB962C8B-B14F-4D97-AF65-F5344CB8AC3E}">
        <p14:creationId xmlns:p14="http://schemas.microsoft.com/office/powerpoint/2010/main" val="32880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EU Relations Law (EURL): The Legal Ecosystem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07166" y="1196752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EC5BA1A-CFBE-4E88-885A-5DFFBBBC5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647908"/>
              </p:ext>
            </p:extLst>
          </p:nvPr>
        </p:nvGraphicFramePr>
        <p:xfrm>
          <a:off x="1907704" y="2070757"/>
          <a:ext cx="5616624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48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/>
          </a:solidFill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latin typeface="Gill Sans MT" panose="020B0502020104020203" pitchFamily="34" charset="0"/>
              </a:rPr>
              <a:t>Retention (1)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42EEC6-73C2-4967-828B-3FC14F30B65C}"/>
              </a:ext>
            </a:extLst>
          </p:cNvPr>
          <p:cNvSpPr txBox="1"/>
          <p:nvPr/>
        </p:nvSpPr>
        <p:spPr>
          <a:xfrm>
            <a:off x="468489" y="1385688"/>
            <a:ext cx="82296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Enforcing / litigating retained EU law rights</a:t>
            </a:r>
          </a:p>
          <a:p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Is something retained EU law?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Directives: section 4(2)(b) EU(W)A 2018 </a:t>
            </a:r>
            <a:r>
              <a:rPr lang="en-GB" dirty="0">
                <a:latin typeface="Gill Sans MT" panose="020B0502020104020203" pitchFamily="34" charset="0"/>
              </a:rPr>
              <a:t>(</a:t>
            </a:r>
            <a:r>
              <a:rPr lang="en-GB" dirty="0">
                <a:latin typeface="Gill Sans MT" panose="020B0502020104020203" pitchFamily="34" charset="0"/>
                <a:hlinkClick r:id="rId2"/>
              </a:rPr>
              <a:t>https://eurelationslaw.com/blog/directives-under-the-withdrawal-act-what-does-of-a-kind-mean</a:t>
            </a:r>
            <a:r>
              <a:rPr lang="en-GB" dirty="0">
                <a:latin typeface="Gill Sans MT" panose="020B0502020104020203" pitchFamily="34" charset="0"/>
              </a:rPr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The Charter (section 5(4) and (5) EU(W)A 2018)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How can retained EU law be used?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Supremacy (section 5(1) EU(W)A 2018)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General Principles: Schedule 1, para 3 EU(W)A 2018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i="1" dirty="0">
                <a:latin typeface="Gill Sans MT" panose="020B0502020104020203" pitchFamily="34" charset="0"/>
              </a:rPr>
              <a:t>Francovich: </a:t>
            </a:r>
            <a:r>
              <a:rPr lang="en-GB" sz="2400" dirty="0">
                <a:latin typeface="Gill Sans MT" panose="020B0502020104020203" pitchFamily="34" charset="0"/>
              </a:rPr>
              <a:t>Schedule 1, para 4 and Schedule 8, para 39 EU(W)A 2018 </a:t>
            </a:r>
            <a:r>
              <a:rPr lang="en-GB" i="1" dirty="0">
                <a:latin typeface="Gill Sans MT" panose="020B0502020104020203" pitchFamily="34" charset="0"/>
              </a:rPr>
              <a:t>(</a:t>
            </a:r>
            <a:r>
              <a:rPr lang="en-GB" dirty="0">
                <a:latin typeface="Gill Sans MT" panose="020B0502020104020203" pitchFamily="34" charset="0"/>
                <a:hlinkClick r:id="rId3"/>
              </a:rPr>
              <a:t>https://eurelationslaw.com/blog/francovich-claims-are-dead-long-live-francovich-claims</a:t>
            </a:r>
            <a:r>
              <a:rPr lang="en-GB" dirty="0">
                <a:latin typeface="Gill Sans MT" panose="020B0502020104020203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97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/>
          </a:solidFill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latin typeface="Gill Sans MT" panose="020B0502020104020203" pitchFamily="34" charset="0"/>
              </a:rPr>
              <a:t>Retention (1I)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42EEC6-73C2-4967-828B-3FC14F30B65C}"/>
              </a:ext>
            </a:extLst>
          </p:cNvPr>
          <p:cNvSpPr txBox="1"/>
          <p:nvPr/>
        </p:nvSpPr>
        <p:spPr>
          <a:xfrm>
            <a:off x="468489" y="1385688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Challenging Regulations under s. 8 EU(W)A 2018</a:t>
            </a:r>
          </a:p>
          <a:p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Vires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Power for two years post IPC day (s.8(8))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Is it a deficiency? (s. 8(2)-(4) and (9))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Is it prohibited? (s. 8(7))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Is it “</a:t>
            </a:r>
            <a:r>
              <a:rPr lang="en-GB" sz="2400" i="1" dirty="0">
                <a:latin typeface="Gill Sans MT" panose="020B0502020104020203" pitchFamily="34" charset="0"/>
              </a:rPr>
              <a:t>arising from the withdrawal of the UK from the EU</a:t>
            </a:r>
            <a:r>
              <a:rPr lang="en-GB" sz="2400" dirty="0">
                <a:latin typeface="Gill Sans MT" panose="020B0502020104020203" pitchFamily="34" charset="0"/>
              </a:rPr>
              <a:t>”? (s. 8(1))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Was it passed via the correct procedure? (Schedule 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 Other grounds of JR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 </a:t>
            </a:r>
            <a:r>
              <a:rPr lang="en-GB" sz="2400" i="1" dirty="0">
                <a:latin typeface="Gill Sans MT" panose="020B0502020104020203" pitchFamily="34" charset="0"/>
              </a:rPr>
              <a:t>R (Public Law Project) v Lord Chancellor [2016] UKSC 39</a:t>
            </a:r>
          </a:p>
          <a:p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9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6"/>
          </a:solidFill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latin typeface="Gill Sans MT" panose="020B0502020104020203" pitchFamily="34" charset="0"/>
              </a:rPr>
              <a:t>Withdrawal (I)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42EEC6-73C2-4967-828B-3FC14F30B65C}"/>
              </a:ext>
            </a:extLst>
          </p:cNvPr>
          <p:cNvSpPr txBox="1"/>
          <p:nvPr/>
        </p:nvSpPr>
        <p:spPr>
          <a:xfrm>
            <a:off x="440161" y="836712"/>
            <a:ext cx="8380311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Article 4 of the 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The new conduit pipes added by EU(WA)A 2020 for “relevant separation agreement law” (section 7C(3)):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Section 7A EU(W)A 2018 – implementation of WA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Section 7B EU(W)A 2018 – implementation of EEA EFTA and Swiss agreements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Section 8B EU(W)A 2018 – power in relation to other separation issues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Section 8C and Schedule 2 EU(W)A 2018 – powers in connection with NI Protocol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Part 3 of EU(WA)A 2020 – citizens’ rights </a:t>
            </a:r>
            <a:r>
              <a:rPr lang="en-GB" dirty="0">
                <a:latin typeface="Gill Sans MT" panose="020B0502020104020203" pitchFamily="34" charset="0"/>
              </a:rPr>
              <a:t>(</a:t>
            </a:r>
            <a:r>
              <a:rPr lang="en-GB" dirty="0">
                <a:latin typeface="Gill Sans MT" panose="020B0502020104020203" pitchFamily="34" charset="0"/>
                <a:hlinkClick r:id="rId2"/>
              </a:rPr>
              <a:t>https://eurelationslaw.com/blog/enforcing-citizens-rights-under-the-withdrawal-agreement-post-transition</a:t>
            </a:r>
            <a:r>
              <a:rPr lang="en-GB" dirty="0">
                <a:latin typeface="Gill Sans MT" panose="020B0502020104020203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Gill Sans MT" panose="020B0502020104020203" pitchFamily="34" charset="0"/>
              </a:rPr>
              <a:t>See also Section 7C (interpretation) and Schedule 2 EU(W)A 2018 – devolved authorities’ power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0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58DD5-B93C-4DA8-9E8C-90862C18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12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Both"/>
            </a:pPr>
            <a:endParaRPr lang="en-GB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B846B-F77E-402C-8785-99B83ECB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A66B5E-51A6-45DF-A047-FC6961A9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6"/>
          </a:solidFill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latin typeface="Gill Sans MT" panose="020B0502020104020203" pitchFamily="34" charset="0"/>
              </a:rPr>
              <a:t>Withdrawal (II)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EAB505-A6A7-43EE-8188-872DDA9B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785" y="6093296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61C650-B121-4964-96A5-6D3C18AED639}"/>
              </a:ext>
            </a:extLst>
          </p:cNvPr>
          <p:cNvSpPr txBox="1">
            <a:spLocks/>
          </p:cNvSpPr>
          <p:nvPr/>
        </p:nvSpPr>
        <p:spPr>
          <a:xfrm>
            <a:off x="395536" y="1196751"/>
            <a:ext cx="8424936" cy="44952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42EEC6-73C2-4967-828B-3FC14F30B65C}"/>
              </a:ext>
            </a:extLst>
          </p:cNvPr>
          <p:cNvSpPr txBox="1"/>
          <p:nvPr/>
        </p:nvSpPr>
        <p:spPr>
          <a:xfrm>
            <a:off x="440161" y="1452387"/>
            <a:ext cx="838031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Preliminary references, regarding: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the WA (Part II: citizens’ rights): Articles 158 &amp; 161 WA;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the NI Protocol: Article 12 of the NI Protocol; 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The Protocol on the Sovereign Base Areas:  Article 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Gill Sans MT" panose="020B0502020104020203" pitchFamily="34" charset="0"/>
              </a:rPr>
              <a:t>Sections 7A and 7C of the EU(W)A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lvl="1"/>
            <a:r>
              <a:rPr lang="en-GB" dirty="0">
                <a:latin typeface="Gill Sans MT" panose="020B0502020104020203" pitchFamily="34" charset="0"/>
              </a:rPr>
              <a:t>(See: </a:t>
            </a:r>
            <a:r>
              <a:rPr lang="en-GB" dirty="0">
                <a:latin typeface="Gill Sans MT" panose="020B0502020104020203" pitchFamily="34" charset="0"/>
                <a:hlinkClick r:id="rId2"/>
              </a:rPr>
              <a:t>https://eurelationslaw.com/blog/preliminary-references-after-transition-out-with-the-old-in-with-the-new</a:t>
            </a:r>
            <a:r>
              <a:rPr lang="en-GB" dirty="0">
                <a:latin typeface="Gill Sans MT" panose="020B0502020104020203" pitchFamily="34" charset="0"/>
              </a:rPr>
              <a:t> and </a:t>
            </a:r>
            <a:r>
              <a:rPr lang="en-GB" dirty="0">
                <a:latin typeface="Gill Sans MT" panose="020B0502020104020203" pitchFamily="34" charset="0"/>
                <a:hlinkClick r:id="rId3"/>
              </a:rPr>
              <a:t>https://eurelationslaw.com/blog/unpacking-cjeu-judgments-post-brexit</a:t>
            </a:r>
            <a:r>
              <a:rPr lang="en-GB" dirty="0">
                <a:latin typeface="Gill Sans MT" panose="020B0502020104020203" pitchFamily="34" charset="0"/>
              </a:rPr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6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6137" y="1268760"/>
            <a:ext cx="7464425" cy="2278062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EU Relations Law: Domestic Enforcement and Dispute Resolution</a:t>
            </a: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11562" y="3356992"/>
            <a:ext cx="4535488" cy="2664644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Jack Williams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484163"/>
          </a:xfrm>
        </p:spPr>
        <p:txBody>
          <a:bodyPr/>
          <a:lstStyle/>
          <a:p>
            <a:r>
              <a:rPr lang="en-GB" dirty="0"/>
              <a:t>www.eurelationslaw.com</a:t>
            </a:r>
          </a:p>
          <a:p>
            <a:r>
              <a:rPr lang="en-GB" dirty="0"/>
              <a:t>www.monckton.com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3CCD0E-004E-45C6-98BF-5CB11DE9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09917"/>
            <a:ext cx="2133600" cy="613147"/>
          </a:xfrm>
        </p:spPr>
        <p:txBody>
          <a:bodyPr/>
          <a:lstStyle/>
          <a:p>
            <a:r>
              <a:rPr lang="en-GB" dirty="0"/>
              <a:t>@</a:t>
            </a:r>
            <a:r>
              <a:rPr lang="en-GB" dirty="0" err="1"/>
              <a:t>Jack_R_Williams</a:t>
            </a:r>
            <a:endParaRPr lang="en-GB" dirty="0"/>
          </a:p>
          <a:p>
            <a:r>
              <a:rPr lang="en-GB" dirty="0"/>
              <a:t>+44 (0)20 7405 7211</a:t>
            </a:r>
          </a:p>
        </p:txBody>
      </p:sp>
    </p:spTree>
    <p:extLst>
      <p:ext uri="{BB962C8B-B14F-4D97-AF65-F5344CB8AC3E}">
        <p14:creationId xmlns:p14="http://schemas.microsoft.com/office/powerpoint/2010/main" val="2764186314"/>
      </p:ext>
    </p:extLst>
  </p:cSld>
  <p:clrMapOvr>
    <a:masterClrMapping/>
  </p:clrMapOvr>
</p:sld>
</file>

<file path=ppt/theme/theme1.xml><?xml version="1.0" encoding="utf-8"?>
<a:theme xmlns:a="http://schemas.openxmlformats.org/drawingml/2006/main" name="Monckton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652</Words>
  <Application>Microsoft Office PowerPoint</Application>
  <PresentationFormat>On-screen Show (4:3)</PresentationFormat>
  <Paragraphs>94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Monckton Layout</vt:lpstr>
      <vt:lpstr>EU Relations Law: Domestic Enforcement and Dispute Resolution</vt:lpstr>
      <vt:lpstr>EU Relations Law (EURL): The Legal Ecosystem</vt:lpstr>
      <vt:lpstr>Retention (1)</vt:lpstr>
      <vt:lpstr>Retention (1I)</vt:lpstr>
      <vt:lpstr>Withdrawal (I)</vt:lpstr>
      <vt:lpstr>Withdrawal (II)</vt:lpstr>
      <vt:lpstr>EU Relations Law: Domestic Enforcement and Dispute Resolution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for delay agreements:  an unworthy target?</dc:title>
  <dc:creator>jwilliams@monckton.com</dc:creator>
  <cp:lastModifiedBy>Jack Williams</cp:lastModifiedBy>
  <cp:revision>175</cp:revision>
  <cp:lastPrinted>2014-04-30T13:33:33Z</cp:lastPrinted>
  <dcterms:created xsi:type="dcterms:W3CDTF">2014-03-12T16:24:14Z</dcterms:created>
  <dcterms:modified xsi:type="dcterms:W3CDTF">2020-10-14T11:26:42Z</dcterms:modified>
</cp:coreProperties>
</file>