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58" r:id="rId4"/>
    <p:sldId id="259" r:id="rId5"/>
    <p:sldId id="276" r:id="rId6"/>
    <p:sldId id="277" r:id="rId7"/>
    <p:sldId id="293" r:id="rId8"/>
    <p:sldId id="278" r:id="rId9"/>
    <p:sldId id="279" r:id="rId10"/>
    <p:sldId id="292"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41"/>
    <p:restoredTop sz="94659"/>
  </p:normalViewPr>
  <p:slideViewPr>
    <p:cSldViewPr snapToGrid="0" snapToObjects="1">
      <p:cViewPr varScale="1">
        <p:scale>
          <a:sx n="110" d="100"/>
          <a:sy n="110" d="100"/>
        </p:scale>
        <p:origin x="2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antonioestella/Desktop/ESCRITORIO%20SOBREMESA/CLARE%20HALL%20TALK/Confianza%20WW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ntonioestella/Desktop/ESCRITORIO%20SOBREMESA/CLARE%20HALL%20TALK/Confianza%20WW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antonioestella/Desktop/ESCRITORIO%20SOBREMESA/CAMBRIDGE%20TALK%20CELS%20MAY%202022/CLARE%20HALL%20TALK/DATOS%20CONFIANZA%20LATINOBAROMETRO.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antonioestella/Desktop/ESCRITORIO%20SOBREMESA/CAMBRIDGE%20TALK%20CELS%20MAY%202022/CLARE%20HALL%20TALK/DATOS%20CONFIANZA%20LATINOBAROMETRO.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antonioestella/Desktop/ESCRITORIO%20SOBREMESA/CAMBRIDGE%20TALK%20CELS%20MAY%202022/CLARE%20HALL%20TALK/Confianza%20WW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antonioestella/Desktop/ESCRITORIO%20SOBREMESA/CAMBRIDGE%20TALK%20CELS%20MAY%202022/CLARE%20HALL%20TALK/DATOS%20CONFIANZA%20LATINOBAROMETRO.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_tradnl"/>
              <a:t>TRUST</a:t>
            </a:r>
            <a:r>
              <a:rPr lang="es-ES_tradnl" baseline="0"/>
              <a:t> IN GOVERNMENT (1990-2020)</a:t>
            </a:r>
            <a:endParaRPr lang="es-ES_trad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lineChart>
        <c:grouping val="standard"/>
        <c:varyColors val="0"/>
        <c:ser>
          <c:idx val="0"/>
          <c:order val="0"/>
          <c:tx>
            <c:strRef>
              <c:f>Hoja2!$O$91</c:f>
              <c:strCache>
                <c:ptCount val="1"/>
                <c:pt idx="0">
                  <c:v>TRUST</c:v>
                </c:pt>
              </c:strCache>
            </c:strRef>
          </c:tx>
          <c:spPr>
            <a:ln w="28575" cap="rnd">
              <a:solidFill>
                <a:schemeClr val="accent1"/>
              </a:solidFill>
              <a:round/>
            </a:ln>
            <a:effectLst/>
          </c:spPr>
          <c:marker>
            <c:symbol val="none"/>
          </c:marker>
          <c:cat>
            <c:strRef>
              <c:f>Hoja2!$P$90:$U$90</c:f>
              <c:strCache>
                <c:ptCount val="6"/>
                <c:pt idx="0">
                  <c:v>WAVE 1990-1994</c:v>
                </c:pt>
                <c:pt idx="1">
                  <c:v>WAVE 1995-1999</c:v>
                </c:pt>
                <c:pt idx="2">
                  <c:v>WAVE 2000-2004</c:v>
                </c:pt>
                <c:pt idx="3">
                  <c:v>WAVE 2005-2009</c:v>
                </c:pt>
                <c:pt idx="4">
                  <c:v>WAVE 2010-2014</c:v>
                </c:pt>
                <c:pt idx="5">
                  <c:v>WAVE 2017-2020</c:v>
                </c:pt>
              </c:strCache>
            </c:strRef>
          </c:cat>
          <c:val>
            <c:numRef>
              <c:f>Hoja2!$P$91:$U$91</c:f>
              <c:numCache>
                <c:formatCode>General</c:formatCode>
                <c:ptCount val="6"/>
                <c:pt idx="0">
                  <c:v>38.5</c:v>
                </c:pt>
                <c:pt idx="1">
                  <c:v>42</c:v>
                </c:pt>
                <c:pt idx="2">
                  <c:v>47.8</c:v>
                </c:pt>
                <c:pt idx="3">
                  <c:v>45.3</c:v>
                </c:pt>
                <c:pt idx="4">
                  <c:v>44.7</c:v>
                </c:pt>
                <c:pt idx="5">
                  <c:v>41.8</c:v>
                </c:pt>
              </c:numCache>
            </c:numRef>
          </c:val>
          <c:smooth val="0"/>
          <c:extLst>
            <c:ext xmlns:c16="http://schemas.microsoft.com/office/drawing/2014/chart" uri="{C3380CC4-5D6E-409C-BE32-E72D297353CC}">
              <c16:uniqueId val="{00000000-99CC-2B49-80B0-88527AEB02FF}"/>
            </c:ext>
          </c:extLst>
        </c:ser>
        <c:ser>
          <c:idx val="1"/>
          <c:order val="1"/>
          <c:tx>
            <c:strRef>
              <c:f>Hoja2!$O$92</c:f>
              <c:strCache>
                <c:ptCount val="1"/>
                <c:pt idx="0">
                  <c:v>NO TRUST</c:v>
                </c:pt>
              </c:strCache>
            </c:strRef>
          </c:tx>
          <c:spPr>
            <a:ln w="28575" cap="rnd">
              <a:solidFill>
                <a:schemeClr val="accent2"/>
              </a:solidFill>
              <a:round/>
            </a:ln>
            <a:effectLst/>
          </c:spPr>
          <c:marker>
            <c:symbol val="none"/>
          </c:marker>
          <c:cat>
            <c:strRef>
              <c:f>Hoja2!$P$90:$U$90</c:f>
              <c:strCache>
                <c:ptCount val="6"/>
                <c:pt idx="0">
                  <c:v>WAVE 1990-1994</c:v>
                </c:pt>
                <c:pt idx="1">
                  <c:v>WAVE 1995-1999</c:v>
                </c:pt>
                <c:pt idx="2">
                  <c:v>WAVE 2000-2004</c:v>
                </c:pt>
                <c:pt idx="3">
                  <c:v>WAVE 2005-2009</c:v>
                </c:pt>
                <c:pt idx="4">
                  <c:v>WAVE 2010-2014</c:v>
                </c:pt>
                <c:pt idx="5">
                  <c:v>WAVE 2017-2020</c:v>
                </c:pt>
              </c:strCache>
            </c:strRef>
          </c:cat>
          <c:val>
            <c:numRef>
              <c:f>Hoja2!$P$92:$U$92</c:f>
              <c:numCache>
                <c:formatCode>General</c:formatCode>
                <c:ptCount val="6"/>
                <c:pt idx="0">
                  <c:v>58.900000000000006</c:v>
                </c:pt>
                <c:pt idx="1">
                  <c:v>53.699999999999996</c:v>
                </c:pt>
                <c:pt idx="2">
                  <c:v>46.8</c:v>
                </c:pt>
                <c:pt idx="3">
                  <c:v>50.7</c:v>
                </c:pt>
                <c:pt idx="4">
                  <c:v>51.8</c:v>
                </c:pt>
                <c:pt idx="5">
                  <c:v>55.5</c:v>
                </c:pt>
              </c:numCache>
            </c:numRef>
          </c:val>
          <c:smooth val="0"/>
          <c:extLst>
            <c:ext xmlns:c16="http://schemas.microsoft.com/office/drawing/2014/chart" uri="{C3380CC4-5D6E-409C-BE32-E72D297353CC}">
              <c16:uniqueId val="{00000001-99CC-2B49-80B0-88527AEB02FF}"/>
            </c:ext>
          </c:extLst>
        </c:ser>
        <c:dLbls>
          <c:showLegendKey val="0"/>
          <c:showVal val="0"/>
          <c:showCatName val="0"/>
          <c:showSerName val="0"/>
          <c:showPercent val="0"/>
          <c:showBubbleSize val="0"/>
        </c:dLbls>
        <c:smooth val="0"/>
        <c:axId val="742157343"/>
        <c:axId val="742049279"/>
      </c:lineChart>
      <c:catAx>
        <c:axId val="7421573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42049279"/>
        <c:crosses val="autoZero"/>
        <c:auto val="1"/>
        <c:lblAlgn val="ctr"/>
        <c:lblOffset val="100"/>
        <c:noMultiLvlLbl val="0"/>
      </c:catAx>
      <c:valAx>
        <c:axId val="742049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421573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_tradnl"/>
              <a:t>TRUST</a:t>
            </a:r>
            <a:r>
              <a:rPr lang="es-ES_tradnl" baseline="0"/>
              <a:t> IN PARLIAMENT (1981-2020)</a:t>
            </a:r>
            <a:endParaRPr lang="es-ES_trad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lineChart>
        <c:grouping val="standard"/>
        <c:varyColors val="0"/>
        <c:ser>
          <c:idx val="0"/>
          <c:order val="0"/>
          <c:tx>
            <c:strRef>
              <c:f>Hoja2!$U$210</c:f>
              <c:strCache>
                <c:ptCount val="1"/>
                <c:pt idx="0">
                  <c:v>TRUST</c:v>
                </c:pt>
              </c:strCache>
            </c:strRef>
          </c:tx>
          <c:spPr>
            <a:ln w="28575" cap="rnd">
              <a:solidFill>
                <a:schemeClr val="accent1"/>
              </a:solidFill>
              <a:round/>
            </a:ln>
            <a:effectLst/>
          </c:spPr>
          <c:marker>
            <c:symbol val="none"/>
          </c:marker>
          <c:cat>
            <c:strRef>
              <c:f>Hoja2!$V$209:$AB$209</c:f>
              <c:strCache>
                <c:ptCount val="7"/>
                <c:pt idx="0">
                  <c:v>WAVE 1981-84</c:v>
                </c:pt>
                <c:pt idx="1">
                  <c:v>WAVE 1990-1994</c:v>
                </c:pt>
                <c:pt idx="2">
                  <c:v>WAVE 1995-1999</c:v>
                </c:pt>
                <c:pt idx="3">
                  <c:v>WAVE 2000-2004</c:v>
                </c:pt>
                <c:pt idx="4">
                  <c:v>WAVE 2005-2009</c:v>
                </c:pt>
                <c:pt idx="5">
                  <c:v>WAVE 2010-2014</c:v>
                </c:pt>
                <c:pt idx="6">
                  <c:v>WAVE 2017-2020</c:v>
                </c:pt>
              </c:strCache>
            </c:strRef>
          </c:cat>
          <c:val>
            <c:numRef>
              <c:f>Hoja2!$V$210:$AB$210</c:f>
              <c:numCache>
                <c:formatCode>General</c:formatCode>
                <c:ptCount val="7"/>
                <c:pt idx="0">
                  <c:v>52.1</c:v>
                </c:pt>
                <c:pt idx="1">
                  <c:v>45.8</c:v>
                </c:pt>
                <c:pt idx="2">
                  <c:v>35.299999999999997</c:v>
                </c:pt>
                <c:pt idx="3">
                  <c:v>44.5</c:v>
                </c:pt>
                <c:pt idx="4">
                  <c:v>37.299999999999997</c:v>
                </c:pt>
                <c:pt idx="5">
                  <c:v>37.799999999999997</c:v>
                </c:pt>
                <c:pt idx="6">
                  <c:v>35.4</c:v>
                </c:pt>
              </c:numCache>
            </c:numRef>
          </c:val>
          <c:smooth val="0"/>
          <c:extLst>
            <c:ext xmlns:c16="http://schemas.microsoft.com/office/drawing/2014/chart" uri="{C3380CC4-5D6E-409C-BE32-E72D297353CC}">
              <c16:uniqueId val="{00000000-BDEF-CB42-8284-5E8884013C50}"/>
            </c:ext>
          </c:extLst>
        </c:ser>
        <c:ser>
          <c:idx val="1"/>
          <c:order val="1"/>
          <c:tx>
            <c:strRef>
              <c:f>Hoja2!$U$211</c:f>
              <c:strCache>
                <c:ptCount val="1"/>
                <c:pt idx="0">
                  <c:v>NO TRUST</c:v>
                </c:pt>
              </c:strCache>
            </c:strRef>
          </c:tx>
          <c:spPr>
            <a:ln w="28575" cap="rnd">
              <a:solidFill>
                <a:schemeClr val="accent2"/>
              </a:solidFill>
              <a:round/>
            </a:ln>
            <a:effectLst/>
          </c:spPr>
          <c:marker>
            <c:symbol val="none"/>
          </c:marker>
          <c:cat>
            <c:strRef>
              <c:f>Hoja2!$V$209:$AB$209</c:f>
              <c:strCache>
                <c:ptCount val="7"/>
                <c:pt idx="0">
                  <c:v>WAVE 1981-84</c:v>
                </c:pt>
                <c:pt idx="1">
                  <c:v>WAVE 1990-1994</c:v>
                </c:pt>
                <c:pt idx="2">
                  <c:v>WAVE 1995-1999</c:v>
                </c:pt>
                <c:pt idx="3">
                  <c:v>WAVE 2000-2004</c:v>
                </c:pt>
                <c:pt idx="4">
                  <c:v>WAVE 2005-2009</c:v>
                </c:pt>
                <c:pt idx="5">
                  <c:v>WAVE 2010-2014</c:v>
                </c:pt>
                <c:pt idx="6">
                  <c:v>WAVE 2017-2020</c:v>
                </c:pt>
              </c:strCache>
            </c:strRef>
          </c:cat>
          <c:val>
            <c:numRef>
              <c:f>Hoja2!$V$211:$AB$211</c:f>
              <c:numCache>
                <c:formatCode>General</c:formatCode>
                <c:ptCount val="7"/>
                <c:pt idx="0">
                  <c:v>45.599999999999994</c:v>
                </c:pt>
                <c:pt idx="1">
                  <c:v>50.9</c:v>
                </c:pt>
                <c:pt idx="2">
                  <c:v>59.2</c:v>
                </c:pt>
                <c:pt idx="3">
                  <c:v>49.2</c:v>
                </c:pt>
                <c:pt idx="4">
                  <c:v>57.3</c:v>
                </c:pt>
                <c:pt idx="5">
                  <c:v>57.199999999999996</c:v>
                </c:pt>
                <c:pt idx="6">
                  <c:v>61</c:v>
                </c:pt>
              </c:numCache>
            </c:numRef>
          </c:val>
          <c:smooth val="0"/>
          <c:extLst>
            <c:ext xmlns:c16="http://schemas.microsoft.com/office/drawing/2014/chart" uri="{C3380CC4-5D6E-409C-BE32-E72D297353CC}">
              <c16:uniqueId val="{00000001-BDEF-CB42-8284-5E8884013C50}"/>
            </c:ext>
          </c:extLst>
        </c:ser>
        <c:dLbls>
          <c:showLegendKey val="0"/>
          <c:showVal val="0"/>
          <c:showCatName val="0"/>
          <c:showSerName val="0"/>
          <c:showPercent val="0"/>
          <c:showBubbleSize val="0"/>
        </c:dLbls>
        <c:smooth val="0"/>
        <c:axId val="767739583"/>
        <c:axId val="767580063"/>
      </c:lineChart>
      <c:catAx>
        <c:axId val="76773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67580063"/>
        <c:crosses val="autoZero"/>
        <c:auto val="1"/>
        <c:lblAlgn val="ctr"/>
        <c:lblOffset val="100"/>
        <c:noMultiLvlLbl val="0"/>
      </c:catAx>
      <c:valAx>
        <c:axId val="7675800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677395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_tradnl" baseline="0" dirty="0"/>
              <a:t>TRUST IN GOVERNMENT 1996-2020</a:t>
            </a:r>
            <a:endParaRPr lang="es-ES_tradnl"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lineChart>
        <c:grouping val="standard"/>
        <c:varyColors val="0"/>
        <c:ser>
          <c:idx val="0"/>
          <c:order val="0"/>
          <c:tx>
            <c:strRef>
              <c:f>Hoja2!$A$47</c:f>
              <c:strCache>
                <c:ptCount val="1"/>
                <c:pt idx="0">
                  <c:v>CONFIANZA</c:v>
                </c:pt>
              </c:strCache>
            </c:strRef>
          </c:tx>
          <c:spPr>
            <a:ln w="28575" cap="rnd">
              <a:solidFill>
                <a:schemeClr val="accent1"/>
              </a:solidFill>
              <a:round/>
            </a:ln>
            <a:effectLst/>
          </c:spPr>
          <c:marker>
            <c:symbol val="none"/>
          </c:marker>
          <c:cat>
            <c:numRef>
              <c:f>Hoja2!$B$46:$R$46</c:f>
              <c:numCache>
                <c:formatCode>General</c:formatCode>
                <c:ptCount val="17"/>
                <c:pt idx="0">
                  <c:v>1996</c:v>
                </c:pt>
                <c:pt idx="1">
                  <c:v>2002</c:v>
                </c:pt>
                <c:pt idx="2">
                  <c:v>2003</c:v>
                </c:pt>
                <c:pt idx="3">
                  <c:v>2004</c:v>
                </c:pt>
                <c:pt idx="4">
                  <c:v>2005</c:v>
                </c:pt>
                <c:pt idx="5">
                  <c:v>2006</c:v>
                </c:pt>
                <c:pt idx="6">
                  <c:v>2007</c:v>
                </c:pt>
                <c:pt idx="7">
                  <c:v>2008</c:v>
                </c:pt>
                <c:pt idx="8">
                  <c:v>2009</c:v>
                </c:pt>
                <c:pt idx="9">
                  <c:v>2010</c:v>
                </c:pt>
                <c:pt idx="10">
                  <c:v>2011</c:v>
                </c:pt>
                <c:pt idx="11">
                  <c:v>2013</c:v>
                </c:pt>
                <c:pt idx="12">
                  <c:v>2015</c:v>
                </c:pt>
                <c:pt idx="13">
                  <c:v>2016</c:v>
                </c:pt>
                <c:pt idx="14">
                  <c:v>2017</c:v>
                </c:pt>
                <c:pt idx="15">
                  <c:v>2018</c:v>
                </c:pt>
                <c:pt idx="16">
                  <c:v>2020</c:v>
                </c:pt>
              </c:numCache>
            </c:numRef>
          </c:cat>
          <c:val>
            <c:numRef>
              <c:f>Hoja2!$B$47:$R$47</c:f>
              <c:numCache>
                <c:formatCode>General</c:formatCode>
                <c:ptCount val="17"/>
                <c:pt idx="0">
                  <c:v>29.9</c:v>
                </c:pt>
                <c:pt idx="1">
                  <c:v>27.5</c:v>
                </c:pt>
                <c:pt idx="2">
                  <c:v>26.4</c:v>
                </c:pt>
                <c:pt idx="3">
                  <c:v>31.700000000000003</c:v>
                </c:pt>
                <c:pt idx="4">
                  <c:v>35.799999999999997</c:v>
                </c:pt>
                <c:pt idx="5">
                  <c:v>43.900000000000006</c:v>
                </c:pt>
                <c:pt idx="6">
                  <c:v>40</c:v>
                </c:pt>
                <c:pt idx="7">
                  <c:v>43.599999999999994</c:v>
                </c:pt>
                <c:pt idx="8">
                  <c:v>44.4</c:v>
                </c:pt>
                <c:pt idx="9">
                  <c:v>43</c:v>
                </c:pt>
                <c:pt idx="10">
                  <c:v>40.4</c:v>
                </c:pt>
                <c:pt idx="11">
                  <c:v>35</c:v>
                </c:pt>
                <c:pt idx="12">
                  <c:v>33</c:v>
                </c:pt>
                <c:pt idx="13">
                  <c:v>27.9</c:v>
                </c:pt>
                <c:pt idx="14">
                  <c:v>24.5</c:v>
                </c:pt>
                <c:pt idx="15">
                  <c:v>22.3</c:v>
                </c:pt>
                <c:pt idx="16">
                  <c:v>27.3</c:v>
                </c:pt>
              </c:numCache>
            </c:numRef>
          </c:val>
          <c:smooth val="0"/>
          <c:extLst>
            <c:ext xmlns:c16="http://schemas.microsoft.com/office/drawing/2014/chart" uri="{C3380CC4-5D6E-409C-BE32-E72D297353CC}">
              <c16:uniqueId val="{00000000-C1B0-D740-8C6E-B7AD15B986A5}"/>
            </c:ext>
          </c:extLst>
        </c:ser>
        <c:ser>
          <c:idx val="1"/>
          <c:order val="1"/>
          <c:tx>
            <c:strRef>
              <c:f>Hoja2!$A$48</c:f>
              <c:strCache>
                <c:ptCount val="1"/>
                <c:pt idx="0">
                  <c:v>NO COFIANZA</c:v>
                </c:pt>
              </c:strCache>
            </c:strRef>
          </c:tx>
          <c:spPr>
            <a:ln w="28575" cap="rnd">
              <a:solidFill>
                <a:schemeClr val="accent2"/>
              </a:solidFill>
              <a:round/>
            </a:ln>
            <a:effectLst/>
          </c:spPr>
          <c:marker>
            <c:symbol val="none"/>
          </c:marker>
          <c:cat>
            <c:numRef>
              <c:f>Hoja2!$B$46:$R$46</c:f>
              <c:numCache>
                <c:formatCode>General</c:formatCode>
                <c:ptCount val="17"/>
                <c:pt idx="0">
                  <c:v>1996</c:v>
                </c:pt>
                <c:pt idx="1">
                  <c:v>2002</c:v>
                </c:pt>
                <c:pt idx="2">
                  <c:v>2003</c:v>
                </c:pt>
                <c:pt idx="3">
                  <c:v>2004</c:v>
                </c:pt>
                <c:pt idx="4">
                  <c:v>2005</c:v>
                </c:pt>
                <c:pt idx="5">
                  <c:v>2006</c:v>
                </c:pt>
                <c:pt idx="6">
                  <c:v>2007</c:v>
                </c:pt>
                <c:pt idx="7">
                  <c:v>2008</c:v>
                </c:pt>
                <c:pt idx="8">
                  <c:v>2009</c:v>
                </c:pt>
                <c:pt idx="9">
                  <c:v>2010</c:v>
                </c:pt>
                <c:pt idx="10">
                  <c:v>2011</c:v>
                </c:pt>
                <c:pt idx="11">
                  <c:v>2013</c:v>
                </c:pt>
                <c:pt idx="12">
                  <c:v>2015</c:v>
                </c:pt>
                <c:pt idx="13">
                  <c:v>2016</c:v>
                </c:pt>
                <c:pt idx="14">
                  <c:v>2017</c:v>
                </c:pt>
                <c:pt idx="15">
                  <c:v>2018</c:v>
                </c:pt>
                <c:pt idx="16">
                  <c:v>2020</c:v>
                </c:pt>
              </c:numCache>
            </c:numRef>
          </c:cat>
          <c:val>
            <c:numRef>
              <c:f>Hoja2!$B$48:$R$48</c:f>
              <c:numCache>
                <c:formatCode>General</c:formatCode>
                <c:ptCount val="17"/>
                <c:pt idx="0">
                  <c:v>65.099999999999994</c:v>
                </c:pt>
                <c:pt idx="1">
                  <c:v>70.2</c:v>
                </c:pt>
                <c:pt idx="2">
                  <c:v>70.599999999999994</c:v>
                </c:pt>
                <c:pt idx="3">
                  <c:v>66.400000000000006</c:v>
                </c:pt>
                <c:pt idx="4">
                  <c:v>62.400000000000006</c:v>
                </c:pt>
                <c:pt idx="5">
                  <c:v>54.900000000000006</c:v>
                </c:pt>
                <c:pt idx="6">
                  <c:v>58.7</c:v>
                </c:pt>
                <c:pt idx="7">
                  <c:v>55</c:v>
                </c:pt>
                <c:pt idx="8">
                  <c:v>54.5</c:v>
                </c:pt>
                <c:pt idx="9">
                  <c:v>55.6</c:v>
                </c:pt>
                <c:pt idx="10">
                  <c:v>58.6</c:v>
                </c:pt>
                <c:pt idx="11">
                  <c:v>52.7</c:v>
                </c:pt>
                <c:pt idx="12">
                  <c:v>65</c:v>
                </c:pt>
                <c:pt idx="13">
                  <c:v>70.3</c:v>
                </c:pt>
                <c:pt idx="14">
                  <c:v>74</c:v>
                </c:pt>
                <c:pt idx="15">
                  <c:v>75.300000000000011</c:v>
                </c:pt>
                <c:pt idx="16">
                  <c:v>72.7</c:v>
                </c:pt>
              </c:numCache>
            </c:numRef>
          </c:val>
          <c:smooth val="0"/>
          <c:extLst>
            <c:ext xmlns:c16="http://schemas.microsoft.com/office/drawing/2014/chart" uri="{C3380CC4-5D6E-409C-BE32-E72D297353CC}">
              <c16:uniqueId val="{00000001-C1B0-D740-8C6E-B7AD15B986A5}"/>
            </c:ext>
          </c:extLst>
        </c:ser>
        <c:dLbls>
          <c:showLegendKey val="0"/>
          <c:showVal val="0"/>
          <c:showCatName val="0"/>
          <c:showSerName val="0"/>
          <c:showPercent val="0"/>
          <c:showBubbleSize val="0"/>
        </c:dLbls>
        <c:smooth val="0"/>
        <c:axId val="1802293807"/>
        <c:axId val="1801827663"/>
      </c:lineChart>
      <c:catAx>
        <c:axId val="18022938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801827663"/>
        <c:crosses val="autoZero"/>
        <c:auto val="1"/>
        <c:lblAlgn val="ctr"/>
        <c:lblOffset val="100"/>
        <c:noMultiLvlLbl val="0"/>
      </c:catAx>
      <c:valAx>
        <c:axId val="1801827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8022938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_tradnl" baseline="0" dirty="0"/>
              <a:t>TRUST IN CONGRESS 1996-2018</a:t>
            </a:r>
            <a:endParaRPr lang="es-ES_tradnl"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lineChart>
        <c:grouping val="standard"/>
        <c:varyColors val="0"/>
        <c:ser>
          <c:idx val="0"/>
          <c:order val="0"/>
          <c:tx>
            <c:strRef>
              <c:f>Hoja2!$A$3</c:f>
              <c:strCache>
                <c:ptCount val="1"/>
                <c:pt idx="0">
                  <c:v>CONFIANZA</c:v>
                </c:pt>
              </c:strCache>
            </c:strRef>
          </c:tx>
          <c:spPr>
            <a:ln w="28575" cap="rnd">
              <a:solidFill>
                <a:schemeClr val="accent1"/>
              </a:solidFill>
              <a:round/>
            </a:ln>
            <a:effectLst/>
          </c:spPr>
          <c:marker>
            <c:symbol val="none"/>
          </c:marker>
          <c:cat>
            <c:numRef>
              <c:f>Hoja2!$B$2:$V$2</c:f>
              <c:numCache>
                <c:formatCode>General</c:formatCode>
                <c:ptCount val="21"/>
                <c:pt idx="0">
                  <c:v>1996</c:v>
                </c:pt>
                <c:pt idx="1">
                  <c:v>1997</c:v>
                </c:pt>
                <c:pt idx="2">
                  <c:v>1998</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2013</c:v>
                </c:pt>
                <c:pt idx="16">
                  <c:v>2015</c:v>
                </c:pt>
                <c:pt idx="17">
                  <c:v>2016</c:v>
                </c:pt>
                <c:pt idx="18">
                  <c:v>2017</c:v>
                </c:pt>
                <c:pt idx="19">
                  <c:v>2018</c:v>
                </c:pt>
                <c:pt idx="20">
                  <c:v>2020</c:v>
                </c:pt>
              </c:numCache>
            </c:numRef>
          </c:cat>
          <c:val>
            <c:numRef>
              <c:f>Hoja2!$B$3:$V$3</c:f>
              <c:numCache>
                <c:formatCode>General</c:formatCode>
                <c:ptCount val="21"/>
                <c:pt idx="0">
                  <c:v>29.6</c:v>
                </c:pt>
                <c:pt idx="1">
                  <c:v>38</c:v>
                </c:pt>
                <c:pt idx="2">
                  <c:v>31.1</c:v>
                </c:pt>
                <c:pt idx="3">
                  <c:v>27.3</c:v>
                </c:pt>
                <c:pt idx="4">
                  <c:v>28.3</c:v>
                </c:pt>
                <c:pt idx="5">
                  <c:v>25.9</c:v>
                </c:pt>
                <c:pt idx="6">
                  <c:v>20</c:v>
                </c:pt>
                <c:pt idx="7">
                  <c:v>24.6</c:v>
                </c:pt>
                <c:pt idx="8">
                  <c:v>28.3</c:v>
                </c:pt>
                <c:pt idx="9">
                  <c:v>28.8</c:v>
                </c:pt>
                <c:pt idx="10">
                  <c:v>30.9</c:v>
                </c:pt>
                <c:pt idx="11">
                  <c:v>32.9</c:v>
                </c:pt>
                <c:pt idx="12">
                  <c:v>34.6</c:v>
                </c:pt>
                <c:pt idx="13">
                  <c:v>33.299999999999997</c:v>
                </c:pt>
                <c:pt idx="14">
                  <c:v>31.700000000000003</c:v>
                </c:pt>
                <c:pt idx="15">
                  <c:v>25.700000000000003</c:v>
                </c:pt>
                <c:pt idx="16">
                  <c:v>26.700000000000003</c:v>
                </c:pt>
                <c:pt idx="17">
                  <c:v>24.799999999999997</c:v>
                </c:pt>
                <c:pt idx="18">
                  <c:v>21.700000000000003</c:v>
                </c:pt>
                <c:pt idx="19">
                  <c:v>20.799999999999997</c:v>
                </c:pt>
                <c:pt idx="20">
                  <c:v>20.5</c:v>
                </c:pt>
              </c:numCache>
            </c:numRef>
          </c:val>
          <c:smooth val="0"/>
          <c:extLst>
            <c:ext xmlns:c16="http://schemas.microsoft.com/office/drawing/2014/chart" uri="{C3380CC4-5D6E-409C-BE32-E72D297353CC}">
              <c16:uniqueId val="{00000000-870B-8F48-BCE0-EB001AB7F905}"/>
            </c:ext>
          </c:extLst>
        </c:ser>
        <c:ser>
          <c:idx val="1"/>
          <c:order val="1"/>
          <c:tx>
            <c:strRef>
              <c:f>Hoja2!$A$4</c:f>
              <c:strCache>
                <c:ptCount val="1"/>
                <c:pt idx="0">
                  <c:v>NO CONFIANZA</c:v>
                </c:pt>
              </c:strCache>
            </c:strRef>
          </c:tx>
          <c:spPr>
            <a:ln w="28575" cap="rnd">
              <a:solidFill>
                <a:schemeClr val="accent2"/>
              </a:solidFill>
              <a:round/>
            </a:ln>
            <a:effectLst/>
          </c:spPr>
          <c:marker>
            <c:symbol val="none"/>
          </c:marker>
          <c:cat>
            <c:numRef>
              <c:f>Hoja2!$B$2:$V$2</c:f>
              <c:numCache>
                <c:formatCode>General</c:formatCode>
                <c:ptCount val="21"/>
                <c:pt idx="0">
                  <c:v>1996</c:v>
                </c:pt>
                <c:pt idx="1">
                  <c:v>1997</c:v>
                </c:pt>
                <c:pt idx="2">
                  <c:v>1998</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2013</c:v>
                </c:pt>
                <c:pt idx="16">
                  <c:v>2015</c:v>
                </c:pt>
                <c:pt idx="17">
                  <c:v>2016</c:v>
                </c:pt>
                <c:pt idx="18">
                  <c:v>2017</c:v>
                </c:pt>
                <c:pt idx="19">
                  <c:v>2018</c:v>
                </c:pt>
                <c:pt idx="20">
                  <c:v>2020</c:v>
                </c:pt>
              </c:numCache>
            </c:numRef>
          </c:cat>
          <c:val>
            <c:numRef>
              <c:f>Hoja2!$B$4:$V$4</c:f>
              <c:numCache>
                <c:formatCode>General</c:formatCode>
                <c:ptCount val="21"/>
                <c:pt idx="0">
                  <c:v>63.9</c:v>
                </c:pt>
                <c:pt idx="1">
                  <c:v>56.7</c:v>
                </c:pt>
                <c:pt idx="2">
                  <c:v>64.2</c:v>
                </c:pt>
                <c:pt idx="3">
                  <c:v>67.7</c:v>
                </c:pt>
                <c:pt idx="4">
                  <c:v>68.199999999999989</c:v>
                </c:pt>
                <c:pt idx="5">
                  <c:v>69</c:v>
                </c:pt>
                <c:pt idx="6">
                  <c:v>75.599999999999994</c:v>
                </c:pt>
                <c:pt idx="7">
                  <c:v>70.599999999999994</c:v>
                </c:pt>
                <c:pt idx="8">
                  <c:v>66.8</c:v>
                </c:pt>
                <c:pt idx="9">
                  <c:v>65.5</c:v>
                </c:pt>
                <c:pt idx="10">
                  <c:v>64.900000000000006</c:v>
                </c:pt>
                <c:pt idx="11">
                  <c:v>62.4</c:v>
                </c:pt>
                <c:pt idx="12">
                  <c:v>61.400000000000006</c:v>
                </c:pt>
                <c:pt idx="13">
                  <c:v>62.4</c:v>
                </c:pt>
                <c:pt idx="14">
                  <c:v>64.7</c:v>
                </c:pt>
                <c:pt idx="15">
                  <c:v>60.7</c:v>
                </c:pt>
                <c:pt idx="16">
                  <c:v>69.8</c:v>
                </c:pt>
                <c:pt idx="17">
                  <c:v>71.8</c:v>
                </c:pt>
                <c:pt idx="18">
                  <c:v>74.7</c:v>
                </c:pt>
                <c:pt idx="19">
                  <c:v>75</c:v>
                </c:pt>
                <c:pt idx="20">
                  <c:v>79.5</c:v>
                </c:pt>
              </c:numCache>
            </c:numRef>
          </c:val>
          <c:smooth val="0"/>
          <c:extLst>
            <c:ext xmlns:c16="http://schemas.microsoft.com/office/drawing/2014/chart" uri="{C3380CC4-5D6E-409C-BE32-E72D297353CC}">
              <c16:uniqueId val="{00000001-870B-8F48-BCE0-EB001AB7F905}"/>
            </c:ext>
          </c:extLst>
        </c:ser>
        <c:dLbls>
          <c:showLegendKey val="0"/>
          <c:showVal val="0"/>
          <c:showCatName val="0"/>
          <c:showSerName val="0"/>
          <c:showPercent val="0"/>
          <c:showBubbleSize val="0"/>
        </c:dLbls>
        <c:smooth val="0"/>
        <c:axId val="1795182335"/>
        <c:axId val="1795771327"/>
      </c:lineChart>
      <c:catAx>
        <c:axId val="1795182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795771327"/>
        <c:crosses val="autoZero"/>
        <c:auto val="1"/>
        <c:lblAlgn val="ctr"/>
        <c:lblOffset val="100"/>
        <c:noMultiLvlLbl val="0"/>
      </c:catAx>
      <c:valAx>
        <c:axId val="17957713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7951823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_tradnl"/>
              <a:t>TRUST</a:t>
            </a:r>
            <a:r>
              <a:rPr lang="es-ES_tradnl" baseline="0"/>
              <a:t> IN COURTS (1981-2020)</a:t>
            </a:r>
            <a:endParaRPr lang="es-ES_trad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lineChart>
        <c:grouping val="standard"/>
        <c:varyColors val="0"/>
        <c:ser>
          <c:idx val="0"/>
          <c:order val="0"/>
          <c:tx>
            <c:strRef>
              <c:f>Hoja2!$B$258</c:f>
              <c:strCache>
                <c:ptCount val="1"/>
                <c:pt idx="0">
                  <c:v>TRUST</c:v>
                </c:pt>
              </c:strCache>
            </c:strRef>
          </c:tx>
          <c:spPr>
            <a:ln w="28575" cap="rnd">
              <a:solidFill>
                <a:schemeClr val="accent1"/>
              </a:solidFill>
              <a:round/>
            </a:ln>
            <a:effectLst/>
          </c:spPr>
          <c:marker>
            <c:symbol val="none"/>
          </c:marker>
          <c:cat>
            <c:strRef>
              <c:f>Hoja2!$C$257:$H$257</c:f>
              <c:strCache>
                <c:ptCount val="6"/>
                <c:pt idx="0">
                  <c:v>WAVE 1981-84</c:v>
                </c:pt>
                <c:pt idx="1">
                  <c:v>WAVE 1990-1994</c:v>
                </c:pt>
                <c:pt idx="2">
                  <c:v>WAVE 1995-1999</c:v>
                </c:pt>
                <c:pt idx="3">
                  <c:v>WAVE 2005-2009</c:v>
                </c:pt>
                <c:pt idx="4">
                  <c:v>WAVE 2010-2014</c:v>
                </c:pt>
                <c:pt idx="5">
                  <c:v>WAVE 2017-2020</c:v>
                </c:pt>
              </c:strCache>
            </c:strRef>
          </c:cat>
          <c:val>
            <c:numRef>
              <c:f>Hoja2!$C$258:$H$258</c:f>
              <c:numCache>
                <c:formatCode>General</c:formatCode>
                <c:ptCount val="6"/>
                <c:pt idx="0">
                  <c:v>64.7</c:v>
                </c:pt>
                <c:pt idx="1">
                  <c:v>53.1</c:v>
                </c:pt>
                <c:pt idx="2">
                  <c:v>47.2</c:v>
                </c:pt>
                <c:pt idx="3">
                  <c:v>51</c:v>
                </c:pt>
                <c:pt idx="4">
                  <c:v>52.5</c:v>
                </c:pt>
                <c:pt idx="5">
                  <c:v>51.9</c:v>
                </c:pt>
              </c:numCache>
            </c:numRef>
          </c:val>
          <c:smooth val="0"/>
          <c:extLst>
            <c:ext xmlns:c16="http://schemas.microsoft.com/office/drawing/2014/chart" uri="{C3380CC4-5D6E-409C-BE32-E72D297353CC}">
              <c16:uniqueId val="{00000000-AC76-6848-BA7E-846750831D4E}"/>
            </c:ext>
          </c:extLst>
        </c:ser>
        <c:ser>
          <c:idx val="1"/>
          <c:order val="1"/>
          <c:tx>
            <c:strRef>
              <c:f>Hoja2!$B$259</c:f>
              <c:strCache>
                <c:ptCount val="1"/>
                <c:pt idx="0">
                  <c:v>NO TRUST</c:v>
                </c:pt>
              </c:strCache>
            </c:strRef>
          </c:tx>
          <c:spPr>
            <a:ln w="28575" cap="rnd">
              <a:solidFill>
                <a:schemeClr val="accent2"/>
              </a:solidFill>
              <a:round/>
            </a:ln>
            <a:effectLst/>
          </c:spPr>
          <c:marker>
            <c:symbol val="none"/>
          </c:marker>
          <c:cat>
            <c:strRef>
              <c:f>Hoja2!$C$257:$H$257</c:f>
              <c:strCache>
                <c:ptCount val="6"/>
                <c:pt idx="0">
                  <c:v>WAVE 1981-84</c:v>
                </c:pt>
                <c:pt idx="1">
                  <c:v>WAVE 1990-1994</c:v>
                </c:pt>
                <c:pt idx="2">
                  <c:v>WAVE 1995-1999</c:v>
                </c:pt>
                <c:pt idx="3">
                  <c:v>WAVE 2005-2009</c:v>
                </c:pt>
                <c:pt idx="4">
                  <c:v>WAVE 2010-2014</c:v>
                </c:pt>
                <c:pt idx="5">
                  <c:v>WAVE 2017-2020</c:v>
                </c:pt>
              </c:strCache>
            </c:strRef>
          </c:cat>
          <c:val>
            <c:numRef>
              <c:f>Hoja2!$C$259:$H$259</c:f>
              <c:numCache>
                <c:formatCode>General</c:formatCode>
                <c:ptCount val="6"/>
                <c:pt idx="0">
                  <c:v>33.4</c:v>
                </c:pt>
                <c:pt idx="1">
                  <c:v>45.1</c:v>
                </c:pt>
                <c:pt idx="2">
                  <c:v>49.199999999999996</c:v>
                </c:pt>
                <c:pt idx="3">
                  <c:v>44.9</c:v>
                </c:pt>
                <c:pt idx="4">
                  <c:v>43.7</c:v>
                </c:pt>
                <c:pt idx="5">
                  <c:v>45</c:v>
                </c:pt>
              </c:numCache>
            </c:numRef>
          </c:val>
          <c:smooth val="0"/>
          <c:extLst>
            <c:ext xmlns:c16="http://schemas.microsoft.com/office/drawing/2014/chart" uri="{C3380CC4-5D6E-409C-BE32-E72D297353CC}">
              <c16:uniqueId val="{00000001-AC76-6848-BA7E-846750831D4E}"/>
            </c:ext>
          </c:extLst>
        </c:ser>
        <c:dLbls>
          <c:showLegendKey val="0"/>
          <c:showVal val="0"/>
          <c:showCatName val="0"/>
          <c:showSerName val="0"/>
          <c:showPercent val="0"/>
          <c:showBubbleSize val="0"/>
        </c:dLbls>
        <c:smooth val="0"/>
        <c:axId val="768018399"/>
        <c:axId val="768164047"/>
      </c:lineChart>
      <c:catAx>
        <c:axId val="76801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68164047"/>
        <c:crosses val="autoZero"/>
        <c:auto val="1"/>
        <c:lblAlgn val="ctr"/>
        <c:lblOffset val="100"/>
        <c:noMultiLvlLbl val="0"/>
      </c:catAx>
      <c:valAx>
        <c:axId val="7681640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680183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_tradnl" baseline="0"/>
              <a:t>TRUST IN COURTS 1996-2020</a:t>
            </a:r>
            <a:endParaRPr lang="es-ES_trad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lineChart>
        <c:grouping val="standard"/>
        <c:varyColors val="0"/>
        <c:ser>
          <c:idx val="0"/>
          <c:order val="0"/>
          <c:tx>
            <c:strRef>
              <c:f>Hoja2!$A$88</c:f>
              <c:strCache>
                <c:ptCount val="1"/>
                <c:pt idx="0">
                  <c:v>TRUST</c:v>
                </c:pt>
              </c:strCache>
            </c:strRef>
          </c:tx>
          <c:spPr>
            <a:ln w="28575" cap="rnd">
              <a:solidFill>
                <a:schemeClr val="accent1"/>
              </a:solidFill>
              <a:round/>
            </a:ln>
            <a:effectLst/>
          </c:spPr>
          <c:marker>
            <c:symbol val="none"/>
          </c:marker>
          <c:cat>
            <c:numRef>
              <c:f>Hoja2!$B$87:$V$87</c:f>
              <c:numCache>
                <c:formatCode>General</c:formatCode>
                <c:ptCount val="21"/>
                <c:pt idx="0">
                  <c:v>1996</c:v>
                </c:pt>
                <c:pt idx="1">
                  <c:v>1997</c:v>
                </c:pt>
                <c:pt idx="2">
                  <c:v>1998</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2013</c:v>
                </c:pt>
                <c:pt idx="16">
                  <c:v>2015</c:v>
                </c:pt>
                <c:pt idx="17">
                  <c:v>2016</c:v>
                </c:pt>
                <c:pt idx="18">
                  <c:v>2017</c:v>
                </c:pt>
                <c:pt idx="19">
                  <c:v>2018</c:v>
                </c:pt>
                <c:pt idx="20">
                  <c:v>2020</c:v>
                </c:pt>
              </c:numCache>
            </c:numRef>
          </c:cat>
          <c:val>
            <c:numRef>
              <c:f>Hoja2!$B$88:$V$88</c:f>
              <c:numCache>
                <c:formatCode>General</c:formatCode>
                <c:ptCount val="21"/>
                <c:pt idx="0">
                  <c:v>33.9</c:v>
                </c:pt>
                <c:pt idx="1">
                  <c:v>37.4</c:v>
                </c:pt>
                <c:pt idx="2">
                  <c:v>33.4</c:v>
                </c:pt>
                <c:pt idx="3">
                  <c:v>33.9</c:v>
                </c:pt>
                <c:pt idx="4">
                  <c:v>29.5</c:v>
                </c:pt>
                <c:pt idx="5">
                  <c:v>26.799999999999997</c:v>
                </c:pt>
                <c:pt idx="6">
                  <c:v>23</c:v>
                </c:pt>
                <c:pt idx="7">
                  <c:v>31.9</c:v>
                </c:pt>
                <c:pt idx="8">
                  <c:v>30.6</c:v>
                </c:pt>
                <c:pt idx="9">
                  <c:v>36.799999999999997</c:v>
                </c:pt>
                <c:pt idx="10">
                  <c:v>31.1</c:v>
                </c:pt>
                <c:pt idx="11">
                  <c:v>29.299999999999997</c:v>
                </c:pt>
                <c:pt idx="12">
                  <c:v>32.799999999999997</c:v>
                </c:pt>
                <c:pt idx="13">
                  <c:v>32.4</c:v>
                </c:pt>
                <c:pt idx="14">
                  <c:v>29.099999999999998</c:v>
                </c:pt>
                <c:pt idx="15">
                  <c:v>26.599999999999998</c:v>
                </c:pt>
                <c:pt idx="16">
                  <c:v>29.6</c:v>
                </c:pt>
                <c:pt idx="17">
                  <c:v>26.5</c:v>
                </c:pt>
                <c:pt idx="18">
                  <c:v>24.7</c:v>
                </c:pt>
                <c:pt idx="19">
                  <c:v>24.3</c:v>
                </c:pt>
                <c:pt idx="20">
                  <c:v>25.7</c:v>
                </c:pt>
              </c:numCache>
            </c:numRef>
          </c:val>
          <c:smooth val="0"/>
          <c:extLst>
            <c:ext xmlns:c16="http://schemas.microsoft.com/office/drawing/2014/chart" uri="{C3380CC4-5D6E-409C-BE32-E72D297353CC}">
              <c16:uniqueId val="{00000000-EF50-E147-A8A3-26477F2FA5A9}"/>
            </c:ext>
          </c:extLst>
        </c:ser>
        <c:ser>
          <c:idx val="1"/>
          <c:order val="1"/>
          <c:tx>
            <c:strRef>
              <c:f>Hoja2!$A$89</c:f>
              <c:strCache>
                <c:ptCount val="1"/>
                <c:pt idx="0">
                  <c:v>NO TRUST</c:v>
                </c:pt>
              </c:strCache>
            </c:strRef>
          </c:tx>
          <c:spPr>
            <a:ln w="28575" cap="rnd">
              <a:solidFill>
                <a:schemeClr val="accent2"/>
              </a:solidFill>
              <a:round/>
            </a:ln>
            <a:effectLst/>
          </c:spPr>
          <c:marker>
            <c:symbol val="none"/>
          </c:marker>
          <c:cat>
            <c:numRef>
              <c:f>Hoja2!$B$87:$V$87</c:f>
              <c:numCache>
                <c:formatCode>General</c:formatCode>
                <c:ptCount val="21"/>
                <c:pt idx="0">
                  <c:v>1996</c:v>
                </c:pt>
                <c:pt idx="1">
                  <c:v>1997</c:v>
                </c:pt>
                <c:pt idx="2">
                  <c:v>1998</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2013</c:v>
                </c:pt>
                <c:pt idx="16">
                  <c:v>2015</c:v>
                </c:pt>
                <c:pt idx="17">
                  <c:v>2016</c:v>
                </c:pt>
                <c:pt idx="18">
                  <c:v>2017</c:v>
                </c:pt>
                <c:pt idx="19">
                  <c:v>2018</c:v>
                </c:pt>
                <c:pt idx="20">
                  <c:v>2020</c:v>
                </c:pt>
              </c:numCache>
            </c:numRef>
          </c:cat>
          <c:val>
            <c:numRef>
              <c:f>Hoja2!$B$89:$V$89</c:f>
              <c:numCache>
                <c:formatCode>General</c:formatCode>
                <c:ptCount val="21"/>
                <c:pt idx="0">
                  <c:v>60.599999999999994</c:v>
                </c:pt>
                <c:pt idx="1">
                  <c:v>58.3</c:v>
                </c:pt>
                <c:pt idx="2">
                  <c:v>63</c:v>
                </c:pt>
                <c:pt idx="3">
                  <c:v>62.5</c:v>
                </c:pt>
                <c:pt idx="4">
                  <c:v>67.7</c:v>
                </c:pt>
                <c:pt idx="5">
                  <c:v>69.400000000000006</c:v>
                </c:pt>
                <c:pt idx="6">
                  <c:v>73.5</c:v>
                </c:pt>
                <c:pt idx="7">
                  <c:v>64.5</c:v>
                </c:pt>
                <c:pt idx="8">
                  <c:v>65.7</c:v>
                </c:pt>
                <c:pt idx="9">
                  <c:v>59.8</c:v>
                </c:pt>
                <c:pt idx="10">
                  <c:v>65.300000000000011</c:v>
                </c:pt>
                <c:pt idx="11">
                  <c:v>66.3</c:v>
                </c:pt>
                <c:pt idx="12">
                  <c:v>63.1</c:v>
                </c:pt>
                <c:pt idx="13">
                  <c:v>63.2</c:v>
                </c:pt>
                <c:pt idx="14">
                  <c:v>67.400000000000006</c:v>
                </c:pt>
                <c:pt idx="15">
                  <c:v>59.2</c:v>
                </c:pt>
                <c:pt idx="16">
                  <c:v>67</c:v>
                </c:pt>
                <c:pt idx="17">
                  <c:v>70</c:v>
                </c:pt>
                <c:pt idx="18">
                  <c:v>72</c:v>
                </c:pt>
                <c:pt idx="19">
                  <c:v>71.599999999999994</c:v>
                </c:pt>
                <c:pt idx="20">
                  <c:v>74.3</c:v>
                </c:pt>
              </c:numCache>
            </c:numRef>
          </c:val>
          <c:smooth val="0"/>
          <c:extLst>
            <c:ext xmlns:c16="http://schemas.microsoft.com/office/drawing/2014/chart" uri="{C3380CC4-5D6E-409C-BE32-E72D297353CC}">
              <c16:uniqueId val="{00000001-EF50-E147-A8A3-26477F2FA5A9}"/>
            </c:ext>
          </c:extLst>
        </c:ser>
        <c:dLbls>
          <c:showLegendKey val="0"/>
          <c:showVal val="0"/>
          <c:showCatName val="0"/>
          <c:showSerName val="0"/>
          <c:showPercent val="0"/>
          <c:showBubbleSize val="0"/>
        </c:dLbls>
        <c:smooth val="0"/>
        <c:axId val="1834768191"/>
        <c:axId val="1834769823"/>
      </c:lineChart>
      <c:catAx>
        <c:axId val="1834768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834769823"/>
        <c:crosses val="autoZero"/>
        <c:auto val="1"/>
        <c:lblAlgn val="ctr"/>
        <c:lblOffset val="100"/>
        <c:noMultiLvlLbl val="0"/>
      </c:catAx>
      <c:valAx>
        <c:axId val="1834769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834768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03.583"/>
    </inkml:context>
    <inkml:brush xml:id="br0">
      <inkml:brushProperty name="width" value="0.05" units="cm"/>
      <inkml:brushProperty name="height" value="0.05" units="cm"/>
      <inkml:brushProperty name="color" value="#E71224"/>
    </inkml:brush>
  </inkml:definitions>
  <inkml:trace contextRef="#ctx0" brushRef="#br0">1 147 24575,'25'2'0,"33"2"0,-5 0 0,21-1 0,14 0 0,-30-3 0,25 3 0,-26-2 0,1-2 0,2 1 0,0-2 0,-6 2 0,-7 0 0,-2 0 0,-4 0 0,-4 0 0,9 0 0,-7 0 0,12 0 0,2 0 0,3 0 0,6 0 0,-2 0 0,-6 2 0,-4-2 0,-15 3 0,-3-3 0,-5 1 0,0-1 0,-1 0 0,4 0 0,-3 0 0,2 1 0,1-1 0,1 3 0,4 0 0,3-1 0,-2 2 0,-2-4 0,-2 1 0,-1-1 0,2 0 0,-1 1 0,7 0 0,3 1 0,4 0 0,0 0 0,3-1 0,-3-1 0,9 2 0,0-1 0,-4 1 0,1 0 0,-14-2 0,-3 0 0,-10 0 0,2 0 0,-3 0 0,8 1 0,-1-1 0,1 1 0,0-1 0,0 0 0,0 0 0,-1 0 0,-2 0 0,-1 0 0,-3-1 0,-2 1 0,2-1 0,0 1 0,6 0 0,7 0 0,-1 0 0,8-2 0,-2 2 0,7-2 0,5 2 0,3 0 0,2 0 0,-2-1 0,-10 1 0,-3-2 0,-7 3 0,2 0 0,1 0 0,4-1 0,5 0 0,2-1 0,7 0 0,-1-2 0,4 3 0,1-2 0,2 2 0,-7 0 0,4 0 0,-7 0 0,3 0 0,6 0 0,3 0 0,6 0 0,-5 0 0,-4 0 0,-2 0 0,-3 0 0,5 0 0,3 0 0,-5 0 0,10 2 0,-10-2 0,0 2 0,-7-2 0,-3 0 0,-1 0 0,4 1 0,-4 1 0,1 0 0,0 1 0,1-2 0,3 1 0,-8 1 0,8-3 0,0 3 0,12-2 0,4 3 0,2-3 0,3 2 0,6-1 0,3 0 0,-2 3 0,-2-2 0,-7 0 0,-7-3 0,-8 2 0,3 0 0,-2 1 0,12-1 0,3 1 0,5-1 0,8 2 0,6-2 0,-44-1 0,0 0 0,46-1 0,-2 0 0,-18 0 0,-8 0 0,-18 0 0,0 0 0,-10 0 0,0 0 0,-3 0 0,-2 0 0,0 0 0,7-2 0,2 2 0,4-2 0,3 2 0,3-3 0,1 1 0,4-1 0,2-1 0,5 4 0,3-3 0,-2 2 0,-6-2 0,-7 3 0,-7-2 0,2 2 0,-9 0 0,2-1 0,-5 1 0,-3-2 0,-2 1 0,-2 1 0,1-1 0,4 1 0,7 0 0,6 0 0,1 0 0,0 0 0,-2 0 0,2 0 0,3 0 0,9 1 0,4 0 0,-3 0 0,5-1 0,-3 0 0,8 0 0,0-1 0,-6 0 0,-7 0 0,-7 1 0,-10 0 0,1 0 0,-5 0 0,4 0 0,-2 0 0,-4 0 0,-2 0 0,-2 0 0,5 0 0,1 0 0,8-2 0,4 2 0,0-2 0,-1 2 0,-5 0 0,-6 0 0,1 1 0,2 0 0,-2 0 0,15-1 0,4 0 0,11 0 0,13 0 0,-5 2 0,12-2 0,1 4 0,8-4 0,-3 2 0,-1-2 0,-16 0 0,0 0 0,-20 0 0,15 0 0,-6-2 0,14 2 0,6-4 0,7 2 0,5-2 0,-48 2 0,-2 0 0,43-1 0,-7-2 0,-15 5 0,-3-5 0,-10 4 0,-7 0 0,5-1 0,-10 0 0,9-1 0,0 1 0,3 1 0,4-1 0,5 2 0,8-2 0,6-1 0,5 2 0,-5-4 0,-1 3 0,-21 0 0,1-2 0,-9 4 0,4-3 0,5 3 0,3-2 0,2 1 0,12 0 0,-1 0 0,12-1 0,-2 1 0,3 0 0,-9 1 0,-6-2 0,-3 2 0,-2-2 0,-1 2 0,-2 2 0,-12-2 0,5 2 0,-8-1 0,8-1 0,-1 3 0,11-2 0,4 2 0,5-1 0,-5 1 0,0-1 0,-7 1 0,-1-1 0,1 0 0,1 1 0,8 1 0,3-1 0,-7 1 0,-5-3 0,-8 2 0,-1-3 0,5 1 0,-1 1 0,10-2 0,0 0 0,1 0 0,-6-2 0,-9 2 0,-5 0 0,1 0 0,11 0 0,2 0 0,4-1 0,-8 0 0,-7-2 0,-12 3 0,0-3 0,-1 3 0,9-3 0,6 2 0,1 0 0,2 1 0,-2-2 0,-5 0 0,-5 1 0,-8-1 0,-2 2 0,3 0 0,0-1 0,17 0 0,6 0 0,22 1 0,2 0 0,4 0 0,-11 0 0,-7 0 0,-9-2 0,4 2 0,-4-1 0,5-1 0,6 2 0,-9-2 0,13 2 0,-8 2 0,7-2 0,3 2 0,-1-2 0,4 0 0,-5 0 0,0 1 0,-1 0 0,-3 2 0,-8-3 0,-7 2 0,-21-2 0,5 0 0,-8 0 0,17 0 0,9 1 0,12 0 0,14 2 0,-2-2 0,8 0 0,-9-1 0,-3 0 0,-10 0 0,-15 0 0,0 0 0,-11 0 0,8 0 0,-3 0 0,5 0 0,6 0 0,9-1 0,6 0 0,2 0 0,2-1 0,-2 2 0,-5-4 0,-9 2 0,-1-1 0,-6-1 0,8-1 0,7 3 0,4-2 0,8 3 0,3-1 0,3-1 0,-5-2 0,4 4 0,-10-4 0,6 3 0,-15 0 0,11-1 0,-11 1 0,3 0 0,-2-2 0,0 4 0,-1-3 0,1 2 0,-4 0 0,-8-1 0,-2 0 0,-4 0 0,0 1 0,3 1 0,8 0 0,5 0 0,4 0 0,2-2 0,-7 2 0,-5-2 0,-1 1 0,-5 0 0,2-2 0,4 3 0,1-2 0,-3 1 0,-6 0 0,-7-1 0,-4 1 0,1 0 0,1-1 0,2 2 0,9-3 0,4 1 0,12 0 0,9 0 0,8 2 0,7-2 0,-47 2 0,-2 0 0,35-4 0,-1 2 0,-22-1 0,2 1 0,-15 0 0,-6 2 0,-6-1 0,2 1 0,7-3 0,7 1 0,2-1 0,-4-1 0,-5 3 0,-8-2 0,2 1 0,8-1 0,8-2 0,6 1 0,-3-2 0,6 3 0,1-1 0,7 2 0,1-2 0,-13-1 0,-4 1 0,-26 0 0,-5 2 0,-10 1 0,3 0 0,-3 1 0,-1-1 0,-8 1 0,-4-1 0,-1 0 0,1 0 0,0 1 0,0-1 0,-1 1 0,10 2 0,2 3 0,-1-2 0,-2 2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07.879"/>
    </inkml:context>
    <inkml:brush xml:id="br0">
      <inkml:brushProperty name="width" value="0.05" units="cm"/>
      <inkml:brushProperty name="height" value="0.05" units="cm"/>
      <inkml:brushProperty name="color" value="#E71224"/>
    </inkml:brush>
  </inkml:definitions>
  <inkml:trace contextRef="#ctx0" brushRef="#br0">1 181 24575,'9'0'0,"22"-4"0,29-3 0,-5 0 0,6-1 0,15-3 0,6 0-717,-14 1 1,3 0-1,0-1 717,-4 1 0,1-2 0,0 2 0,2 0 0,1 1 0,-4 0 234,13-3 1,-6 3-235,-16 3 0,-6 2 0,11-3 0,-37 4 0,-20 3 0,-22 3 407,-42 8 1,27-4 0,-18 2-1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09.274"/>
    </inkml:context>
    <inkml:brush xml:id="br0">
      <inkml:brushProperty name="width" value="0.05" units="cm"/>
      <inkml:brushProperty name="height" value="0.05" units="cm"/>
      <inkml:brushProperty name="color" value="#E71224"/>
    </inkml:brush>
  </inkml:definitions>
  <inkml:trace contextRef="#ctx0" brushRef="#br0">8 1 24575,'2'27'0,"-1"10"0,-1 17 0,0 15 0,0 16 0,0 2 0,0 8 0,-2-16 0,2-4 0,-3-19 0,1-4 0,0-16 0,1-8 0,1-7 0,0-10 0,0-2 0,1-4 0,-1-2 0,1 0 0,-1-1 0,0 0 0,5-3 0,10-3 0,9-6 0,19-1 0,5-4 0,9 5 0,1 0 0,-1 6 0,12 2 0,2 3 0,-2 5 0,-5 4 0,-17 7 0,-7 5 0,-1 9 0,-9 5 0,2 5 0,-10 0 0,-4 3 0,-6 5 0,-5 2 0,-4 0 0,-3 0 0,-5 2 0,-5 0 0,-9 17 0,-3-10 0,-11 9 0,-2-15 0,-8-1 0,-3-11 0,-7-2 0,-5-10 0,-10-3 0,3-10 0,0-7 0,12-4 0,14-7 0,12 0 0,14-2 0,6-1 0,5 1 0,0-1 0,1-1 0,1-3 0,4-1 0,4-3 0,0 5 0,1 1 0,-5 5 0,-3 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10.469"/>
    </inkml:context>
    <inkml:brush xml:id="br0">
      <inkml:brushProperty name="width" value="0.05" units="cm"/>
      <inkml:brushProperty name="height" value="0.05" units="cm"/>
      <inkml:brushProperty name="color" value="#E71224"/>
    </inkml:brush>
  </inkml:definitions>
  <inkml:trace contextRef="#ctx0" brushRef="#br0">275 133 24575,'-82'22'0,"16"1"0,16 0 0,19-2 0,11 0 0,5 1 0,9 0 0,2 8 0,4-1 0,4 10 0,2-1 0,4 1 0,3-5 0,3-3 0,2-1 0,3-2 0,-1-3 0,2 1 0,0-3 0,3-3 0,7-2 0,6-3 0,7 0 0,2-4 0,-9-1 0,-12-9 0,-8 1 0,-9-4 0,4-1 0,1-4 0,7-4 0,2-5 0,10-7 0,0-3 0,1-9 0,2-8 0,-7-13 0,-2-8 0,-13 2 0,-13 3 0,-17 11 0,-11 6 0,-19-2 0,-13 5 0,-10 2 0,-16 1 0,1 7 0,11 0 0,18 8 0,28 9 0,16 7 0,12 3 0,0 2 0,6 1 0,-5 0 0,0-1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11.479"/>
    </inkml:context>
    <inkml:brush xml:id="br0">
      <inkml:brushProperty name="width" value="0.05" units="cm"/>
      <inkml:brushProperty name="height" value="0.05" units="cm"/>
      <inkml:brushProperty name="color" value="#E71224"/>
    </inkml:brush>
  </inkml:definitions>
  <inkml:trace contextRef="#ctx0" brushRef="#br0">306 10 24575,'3'-3'0,"-1"0"0,-1 1 0,-1 0 0,2 2 0,-6 19 0,-3 18 0,-12 36 0,8-23 0,-2 4 0,-3 6 0,0 1 0,-1 1 0,1 0 0,0-6 0,1-2 0,1-3 0,0-1 0,-7 31 0,-1-3 0,6-19 0,0-11 0,6-9 0,-1 1 0,3-6 0,0 4 0,2-5 0,2 0 0,1-3 0,1-3 0,-1-7 0,1-3 0,1-8 0,-1-2 0,4-5 0,3-6 0,44-28 0,9-13 0,4 3 0,-18 9 0,-37 30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12.401"/>
    </inkml:context>
    <inkml:brush xml:id="br0">
      <inkml:brushProperty name="width" value="0.05" units="cm"/>
      <inkml:brushProperty name="height" value="0.05" units="cm"/>
      <inkml:brushProperty name="color" value="#E71224"/>
    </inkml:brush>
  </inkml:definitions>
  <inkml:trace contextRef="#ctx0" brushRef="#br0">0 8 24575,'12'-4'0,"-2"0"0,-8 4 0,0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0:43:13.403"/>
    </inkml:context>
    <inkml:brush xml:id="br0">
      <inkml:brushProperty name="width" value="0.05" units="cm"/>
      <inkml:brushProperty name="height" value="0.05" units="cm"/>
      <inkml:brushProperty name="color" value="#E71224"/>
    </inkml:brush>
  </inkml:definitions>
  <inkml:trace contextRef="#ctx0" brushRef="#br0">0 0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3F0B5B-C222-574B-87E0-E016B311D73C}" type="datetimeFigureOut">
              <a:rPr lang="es-ES_tradnl" smtClean="0"/>
              <a:t>10/5/22</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612717-A4E3-7749-9F8A-C68DA7E347B8}" type="slidenum">
              <a:rPr lang="es-ES_tradnl" smtClean="0"/>
              <a:t>‹Nº›</a:t>
            </a:fld>
            <a:endParaRPr lang="es-ES_tradnl"/>
          </a:p>
        </p:txBody>
      </p:sp>
    </p:spTree>
    <p:extLst>
      <p:ext uri="{BB962C8B-B14F-4D97-AF65-F5344CB8AC3E}">
        <p14:creationId xmlns:p14="http://schemas.microsoft.com/office/powerpoint/2010/main" val="267544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C5612717-A4E3-7749-9F8A-C68DA7E347B8}" type="slidenum">
              <a:rPr lang="es-ES_tradnl" smtClean="0"/>
              <a:t>21</a:t>
            </a:fld>
            <a:endParaRPr lang="es-ES_tradnl"/>
          </a:p>
        </p:txBody>
      </p:sp>
    </p:spTree>
    <p:extLst>
      <p:ext uri="{BB962C8B-B14F-4D97-AF65-F5344CB8AC3E}">
        <p14:creationId xmlns:p14="http://schemas.microsoft.com/office/powerpoint/2010/main" val="2390883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4B461C-4BA8-0544-0FAB-014251B2C53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S_tradnl"/>
          </a:p>
        </p:txBody>
      </p:sp>
      <p:sp>
        <p:nvSpPr>
          <p:cNvPr id="3" name="Subtítulo 2">
            <a:extLst>
              <a:ext uri="{FF2B5EF4-FFF2-40B4-BE49-F238E27FC236}">
                <a16:creationId xmlns:a16="http://schemas.microsoft.com/office/drawing/2014/main" id="{C64012B1-A68D-1C94-50F5-DF6049DEFC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S_tradnl"/>
          </a:p>
        </p:txBody>
      </p:sp>
      <p:sp>
        <p:nvSpPr>
          <p:cNvPr id="4" name="Marcador de fecha 3">
            <a:extLst>
              <a:ext uri="{FF2B5EF4-FFF2-40B4-BE49-F238E27FC236}">
                <a16:creationId xmlns:a16="http://schemas.microsoft.com/office/drawing/2014/main" id="{7FACF393-7213-AA4D-B23F-DB6F039FF6AE}"/>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5" name="Marcador de pie de página 4">
            <a:extLst>
              <a:ext uri="{FF2B5EF4-FFF2-40B4-BE49-F238E27FC236}">
                <a16:creationId xmlns:a16="http://schemas.microsoft.com/office/drawing/2014/main" id="{7A5A5105-A0F4-D888-D874-C3B63CCE9005}"/>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DDD72FCF-9A71-74C8-581A-6E41838E4AA4}"/>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399958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4F8A3F-D0B5-788C-AF21-129685CF29A4}"/>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F31C3FBB-791C-D6BC-EA36-D04CF8013C3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08B20666-936F-BAFE-0D3D-4E8C41CBFD9C}"/>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5" name="Marcador de pie de página 4">
            <a:extLst>
              <a:ext uri="{FF2B5EF4-FFF2-40B4-BE49-F238E27FC236}">
                <a16:creationId xmlns:a16="http://schemas.microsoft.com/office/drawing/2014/main" id="{AA0B4016-4290-7356-4A88-77E35C13CDD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DD9E602B-4DF2-656D-12F2-F43765280A20}"/>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2713102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9CCD632-EE05-D0A2-DCAB-FCE68CD544C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637E5066-CE1A-6A78-9489-7FAFE0A9094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6A0948D3-E9D0-494E-5477-A41884F6DB0C}"/>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5" name="Marcador de pie de página 4">
            <a:extLst>
              <a:ext uri="{FF2B5EF4-FFF2-40B4-BE49-F238E27FC236}">
                <a16:creationId xmlns:a16="http://schemas.microsoft.com/office/drawing/2014/main" id="{4249103E-8D5F-92F9-F1C6-0089F0506263}"/>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18329149-0CF8-0DD7-8B35-DE2ACF08B510}"/>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232003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848CC0-4865-4B7D-AAF7-1EBD2E484178}"/>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AF264365-7744-1C72-7CAC-232B29174C4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70CBF4B7-C256-4D31-E67C-E1F07D1BD90B}"/>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5" name="Marcador de pie de página 4">
            <a:extLst>
              <a:ext uri="{FF2B5EF4-FFF2-40B4-BE49-F238E27FC236}">
                <a16:creationId xmlns:a16="http://schemas.microsoft.com/office/drawing/2014/main" id="{56317A70-DC72-1586-665C-07C052BDD0BD}"/>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D07F5099-1176-36DF-56E4-7B270870B265}"/>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501203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03F425-3042-66A4-D8FB-20DF9993802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303D5BF0-FAC0-21D7-B7AF-6DA553D3B1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5F9848B-1B7F-4785-7C18-0293EDDBB568}"/>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5" name="Marcador de pie de página 4">
            <a:extLst>
              <a:ext uri="{FF2B5EF4-FFF2-40B4-BE49-F238E27FC236}">
                <a16:creationId xmlns:a16="http://schemas.microsoft.com/office/drawing/2014/main" id="{C4C8E9F5-BEEC-6593-6EE6-801CB9D2FFC7}"/>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36D9B636-73DC-0364-F004-9D7A06AF1CCE}"/>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3278520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9601FE-9983-4939-F8F1-D3FFB519345D}"/>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176AF74F-C638-D860-01BB-303728405BF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a:extLst>
              <a:ext uri="{FF2B5EF4-FFF2-40B4-BE49-F238E27FC236}">
                <a16:creationId xmlns:a16="http://schemas.microsoft.com/office/drawing/2014/main" id="{040A83B0-E6C4-7858-3FE7-ABEBF12087F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fecha 4">
            <a:extLst>
              <a:ext uri="{FF2B5EF4-FFF2-40B4-BE49-F238E27FC236}">
                <a16:creationId xmlns:a16="http://schemas.microsoft.com/office/drawing/2014/main" id="{35C4646D-AEC0-7C8C-E649-A94141E483F0}"/>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6" name="Marcador de pie de página 5">
            <a:extLst>
              <a:ext uri="{FF2B5EF4-FFF2-40B4-BE49-F238E27FC236}">
                <a16:creationId xmlns:a16="http://schemas.microsoft.com/office/drawing/2014/main" id="{11165686-957F-171F-8158-A9AB57D09EFB}"/>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54D2EA40-F61E-AC4F-77B3-5A64FF69EF59}"/>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3384651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76F4DC-447A-3326-285E-618BE9FAF15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0C8BA4C4-9581-DAF7-89BD-09839F3CEB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D923F27-8551-1F9D-D95B-DBF25444D8B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a:extLst>
              <a:ext uri="{FF2B5EF4-FFF2-40B4-BE49-F238E27FC236}">
                <a16:creationId xmlns:a16="http://schemas.microsoft.com/office/drawing/2014/main" id="{6BD92451-297B-34D3-6BA5-BEDF1A9B81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DDB3395-3800-CD7A-4903-6D9377A5FD3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Marcador de fecha 6">
            <a:extLst>
              <a:ext uri="{FF2B5EF4-FFF2-40B4-BE49-F238E27FC236}">
                <a16:creationId xmlns:a16="http://schemas.microsoft.com/office/drawing/2014/main" id="{3367B253-0EB4-E1B5-A3A9-9054EF6BCCAE}"/>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8" name="Marcador de pie de página 7">
            <a:extLst>
              <a:ext uri="{FF2B5EF4-FFF2-40B4-BE49-F238E27FC236}">
                <a16:creationId xmlns:a16="http://schemas.microsoft.com/office/drawing/2014/main" id="{4461BEB1-829F-1BF1-71A0-E079953E588C}"/>
              </a:ext>
            </a:extLst>
          </p:cNvPr>
          <p:cNvSpPr>
            <a:spLocks noGrp="1"/>
          </p:cNvSpPr>
          <p:nvPr>
            <p:ph type="ftr" sz="quarter" idx="11"/>
          </p:nvPr>
        </p:nvSpPr>
        <p:spPr/>
        <p:txBody>
          <a:bodyPr/>
          <a:lstStyle/>
          <a:p>
            <a:endParaRPr lang="es-ES_tradnl"/>
          </a:p>
        </p:txBody>
      </p:sp>
      <p:sp>
        <p:nvSpPr>
          <p:cNvPr id="9" name="Marcador de número de diapositiva 8">
            <a:extLst>
              <a:ext uri="{FF2B5EF4-FFF2-40B4-BE49-F238E27FC236}">
                <a16:creationId xmlns:a16="http://schemas.microsoft.com/office/drawing/2014/main" id="{93E7620A-41A8-C60A-06BC-16FF77EE77BE}"/>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403577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2076C2-6E5B-8521-4548-9BA4EBA7CB44}"/>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fecha 2">
            <a:extLst>
              <a:ext uri="{FF2B5EF4-FFF2-40B4-BE49-F238E27FC236}">
                <a16:creationId xmlns:a16="http://schemas.microsoft.com/office/drawing/2014/main" id="{903A6042-FF95-26D4-173C-EA0979F87A99}"/>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4" name="Marcador de pie de página 3">
            <a:extLst>
              <a:ext uri="{FF2B5EF4-FFF2-40B4-BE49-F238E27FC236}">
                <a16:creationId xmlns:a16="http://schemas.microsoft.com/office/drawing/2014/main" id="{209C4CF3-6890-F141-B51E-1B09DB29ADCE}"/>
              </a:ext>
            </a:extLst>
          </p:cNvPr>
          <p:cNvSpPr>
            <a:spLocks noGrp="1"/>
          </p:cNvSpPr>
          <p:nvPr>
            <p:ph type="ftr" sz="quarter" idx="11"/>
          </p:nvPr>
        </p:nvSpPr>
        <p:spPr/>
        <p:txBody>
          <a:bodyPr/>
          <a:lstStyle/>
          <a:p>
            <a:endParaRPr lang="es-ES_tradnl"/>
          </a:p>
        </p:txBody>
      </p:sp>
      <p:sp>
        <p:nvSpPr>
          <p:cNvPr id="5" name="Marcador de número de diapositiva 4">
            <a:extLst>
              <a:ext uri="{FF2B5EF4-FFF2-40B4-BE49-F238E27FC236}">
                <a16:creationId xmlns:a16="http://schemas.microsoft.com/office/drawing/2014/main" id="{BAF54714-39B0-D7E6-68B1-74A534F76C62}"/>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510508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10BA8E9-9AD5-91E9-ECA3-5F170D4C8959}"/>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3" name="Marcador de pie de página 2">
            <a:extLst>
              <a:ext uri="{FF2B5EF4-FFF2-40B4-BE49-F238E27FC236}">
                <a16:creationId xmlns:a16="http://schemas.microsoft.com/office/drawing/2014/main" id="{5CF34520-F560-5715-E312-D42EF11A7D70}"/>
              </a:ext>
            </a:extLst>
          </p:cNvPr>
          <p:cNvSpPr>
            <a:spLocks noGrp="1"/>
          </p:cNvSpPr>
          <p:nvPr>
            <p:ph type="ftr" sz="quarter" idx="11"/>
          </p:nvPr>
        </p:nvSpPr>
        <p:spPr/>
        <p:txBody>
          <a:bodyPr/>
          <a:lstStyle/>
          <a:p>
            <a:endParaRPr lang="es-ES_tradnl"/>
          </a:p>
        </p:txBody>
      </p:sp>
      <p:sp>
        <p:nvSpPr>
          <p:cNvPr id="4" name="Marcador de número de diapositiva 3">
            <a:extLst>
              <a:ext uri="{FF2B5EF4-FFF2-40B4-BE49-F238E27FC236}">
                <a16:creationId xmlns:a16="http://schemas.microsoft.com/office/drawing/2014/main" id="{62693D45-2EAF-A359-BE63-7F182BD495E3}"/>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1144805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EA2602-AF3F-4643-10CC-2717F7C7C54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65BFC31F-741D-F038-3C8D-A35B0E16EA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a:extLst>
              <a:ext uri="{FF2B5EF4-FFF2-40B4-BE49-F238E27FC236}">
                <a16:creationId xmlns:a16="http://schemas.microsoft.com/office/drawing/2014/main" id="{5E9D51D3-9898-1BA5-CC05-317F42CAD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7D6964F-7F60-948B-324B-0BDCDE3F9ABE}"/>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6" name="Marcador de pie de página 5">
            <a:extLst>
              <a:ext uri="{FF2B5EF4-FFF2-40B4-BE49-F238E27FC236}">
                <a16:creationId xmlns:a16="http://schemas.microsoft.com/office/drawing/2014/main" id="{1B4F8E97-27B0-F56C-6DCE-A92AB8FD9BF7}"/>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5C153219-12A7-81FE-4955-579395504242}"/>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1124564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649E60-6CD7-F460-F7E2-536F45AF69E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5A6CE136-97F1-7D05-2DF8-1C0591CA2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a:extLst>
              <a:ext uri="{FF2B5EF4-FFF2-40B4-BE49-F238E27FC236}">
                <a16:creationId xmlns:a16="http://schemas.microsoft.com/office/drawing/2014/main" id="{1E924F09-5198-79A7-5098-4A1EB89FB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CEA25DF-6494-2299-1E6E-BE6659948021}"/>
              </a:ext>
            </a:extLst>
          </p:cNvPr>
          <p:cNvSpPr>
            <a:spLocks noGrp="1"/>
          </p:cNvSpPr>
          <p:nvPr>
            <p:ph type="dt" sz="half" idx="10"/>
          </p:nvPr>
        </p:nvSpPr>
        <p:spPr/>
        <p:txBody>
          <a:bodyPr/>
          <a:lstStyle/>
          <a:p>
            <a:fld id="{8D25E2A5-AC79-7D49-83E3-6E57F9B29F4B}" type="datetimeFigureOut">
              <a:rPr lang="es-ES_tradnl" smtClean="0"/>
              <a:t>10/5/22</a:t>
            </a:fld>
            <a:endParaRPr lang="es-ES_tradnl"/>
          </a:p>
        </p:txBody>
      </p:sp>
      <p:sp>
        <p:nvSpPr>
          <p:cNvPr id="6" name="Marcador de pie de página 5">
            <a:extLst>
              <a:ext uri="{FF2B5EF4-FFF2-40B4-BE49-F238E27FC236}">
                <a16:creationId xmlns:a16="http://schemas.microsoft.com/office/drawing/2014/main" id="{524A504A-772F-B9A1-7185-A54269816552}"/>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1793664A-C710-A2BE-7886-FCF086A80FF8}"/>
              </a:ext>
            </a:extLst>
          </p:cNvPr>
          <p:cNvSpPr>
            <a:spLocks noGrp="1"/>
          </p:cNvSpPr>
          <p:nvPr>
            <p:ph type="sldNum" sz="quarter" idx="12"/>
          </p:nvPr>
        </p:nvSpPr>
        <p:spPr/>
        <p:txBody>
          <a:body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3822151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6554651-5CA0-F24C-85CF-896DC0C9BC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ED721A01-2174-A689-E93F-DEB8788A3A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16A0BABF-30B8-4C22-5943-C0196D8710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5E2A5-AC79-7D49-83E3-6E57F9B29F4B}" type="datetimeFigureOut">
              <a:rPr lang="es-ES_tradnl" smtClean="0"/>
              <a:t>10/5/22</a:t>
            </a:fld>
            <a:endParaRPr lang="es-ES_tradnl"/>
          </a:p>
        </p:txBody>
      </p:sp>
      <p:sp>
        <p:nvSpPr>
          <p:cNvPr id="5" name="Marcador de pie de página 4">
            <a:extLst>
              <a:ext uri="{FF2B5EF4-FFF2-40B4-BE49-F238E27FC236}">
                <a16:creationId xmlns:a16="http://schemas.microsoft.com/office/drawing/2014/main" id="{66EFFC46-9C24-04EF-5829-BA9127DAF6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a:extLst>
              <a:ext uri="{FF2B5EF4-FFF2-40B4-BE49-F238E27FC236}">
                <a16:creationId xmlns:a16="http://schemas.microsoft.com/office/drawing/2014/main" id="{7DE6BC18-C7FC-CEC6-5E5D-31DF05A8E5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AED75-EA03-F540-A9AD-AA989007C383}" type="slidenum">
              <a:rPr lang="es-ES_tradnl" smtClean="0"/>
              <a:t>‹Nº›</a:t>
            </a:fld>
            <a:endParaRPr lang="es-ES_tradnl"/>
          </a:p>
        </p:txBody>
      </p:sp>
    </p:spTree>
    <p:extLst>
      <p:ext uri="{BB962C8B-B14F-4D97-AF65-F5344CB8AC3E}">
        <p14:creationId xmlns:p14="http://schemas.microsoft.com/office/powerpoint/2010/main" val="334468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customXml" Target="../ink/ink4.xml"/><Relationship Id="rId1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F6BE2-1C6D-3167-4303-A62D2857459B}"/>
              </a:ext>
            </a:extLst>
          </p:cNvPr>
          <p:cNvSpPr>
            <a:spLocks noGrp="1"/>
          </p:cNvSpPr>
          <p:nvPr>
            <p:ph type="ctrTitle"/>
          </p:nvPr>
        </p:nvSpPr>
        <p:spPr/>
        <p:txBody>
          <a:bodyPr/>
          <a:lstStyle/>
          <a:p>
            <a:r>
              <a:rPr lang="en-GB" i="1" dirty="0"/>
              <a:t>In Courts We Trust: evidence for “Law as Credibility”</a:t>
            </a:r>
          </a:p>
        </p:txBody>
      </p:sp>
      <p:sp>
        <p:nvSpPr>
          <p:cNvPr id="3" name="Subtítulo 2">
            <a:extLst>
              <a:ext uri="{FF2B5EF4-FFF2-40B4-BE49-F238E27FC236}">
                <a16:creationId xmlns:a16="http://schemas.microsoft.com/office/drawing/2014/main" id="{E7B27A88-FED0-B642-0562-753248CA4BC7}"/>
              </a:ext>
            </a:extLst>
          </p:cNvPr>
          <p:cNvSpPr>
            <a:spLocks noGrp="1"/>
          </p:cNvSpPr>
          <p:nvPr>
            <p:ph type="subTitle" idx="1"/>
          </p:nvPr>
        </p:nvSpPr>
        <p:spPr/>
        <p:txBody>
          <a:bodyPr/>
          <a:lstStyle/>
          <a:p>
            <a:r>
              <a:rPr lang="es-ES_tradnl" dirty="0"/>
              <a:t>Antonio Estella</a:t>
            </a:r>
          </a:p>
          <a:p>
            <a:r>
              <a:rPr lang="es-ES_tradnl" dirty="0"/>
              <a:t>Uc3m</a:t>
            </a:r>
          </a:p>
          <a:p>
            <a:r>
              <a:rPr lang="es-ES_tradnl" dirty="0"/>
              <a:t>CELS</a:t>
            </a:r>
          </a:p>
        </p:txBody>
      </p:sp>
    </p:spTree>
    <p:extLst>
      <p:ext uri="{BB962C8B-B14F-4D97-AF65-F5344CB8AC3E}">
        <p14:creationId xmlns:p14="http://schemas.microsoft.com/office/powerpoint/2010/main" val="550535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CA0B78-5A4E-A1CA-2F70-CC8A2BAD4934}"/>
              </a:ext>
            </a:extLst>
          </p:cNvPr>
          <p:cNvSpPr>
            <a:spLocks noGrp="1"/>
          </p:cNvSpPr>
          <p:nvPr>
            <p:ph type="title"/>
          </p:nvPr>
        </p:nvSpPr>
        <p:spPr/>
        <p:txBody>
          <a:bodyPr/>
          <a:lstStyle/>
          <a:p>
            <a:r>
              <a:rPr lang="en-GB" dirty="0"/>
              <a:t>Example (Estella, 2008)  </a:t>
            </a:r>
          </a:p>
        </p:txBody>
      </p:sp>
      <p:pic>
        <p:nvPicPr>
          <p:cNvPr id="6" name="Marcador de contenido 5">
            <a:extLst>
              <a:ext uri="{FF2B5EF4-FFF2-40B4-BE49-F238E27FC236}">
                <a16:creationId xmlns:a16="http://schemas.microsoft.com/office/drawing/2014/main" id="{CE9AE211-5F0C-BAE9-7108-081137DB49BF}"/>
              </a:ext>
            </a:extLst>
          </p:cNvPr>
          <p:cNvPicPr>
            <a:picLocks noGrp="1" noChangeAspect="1"/>
          </p:cNvPicPr>
          <p:nvPr>
            <p:ph sz="half" idx="1"/>
          </p:nvPr>
        </p:nvPicPr>
        <p:blipFill>
          <a:blip r:embed="rId2"/>
          <a:stretch>
            <a:fillRect/>
          </a:stretch>
        </p:blipFill>
        <p:spPr>
          <a:xfrm>
            <a:off x="1309370" y="1885632"/>
            <a:ext cx="2730500" cy="3788728"/>
          </a:xfrm>
          <a:prstGeom prst="rect">
            <a:avLst/>
          </a:prstGeom>
        </p:spPr>
      </p:pic>
      <p:sp>
        <p:nvSpPr>
          <p:cNvPr id="5" name="Marcador de contenido 4">
            <a:extLst>
              <a:ext uri="{FF2B5EF4-FFF2-40B4-BE49-F238E27FC236}">
                <a16:creationId xmlns:a16="http://schemas.microsoft.com/office/drawing/2014/main" id="{B33FDA63-07B5-4D5E-0D10-D6AF00A88108}"/>
              </a:ext>
            </a:extLst>
          </p:cNvPr>
          <p:cNvSpPr>
            <a:spLocks noGrp="1"/>
          </p:cNvSpPr>
          <p:nvPr>
            <p:ph sz="half" idx="2"/>
          </p:nvPr>
        </p:nvSpPr>
        <p:spPr>
          <a:xfrm>
            <a:off x="6172200" y="1383030"/>
            <a:ext cx="5181600" cy="4793933"/>
          </a:xfrm>
        </p:spPr>
        <p:txBody>
          <a:bodyPr>
            <a:normAutofit fontScale="85000" lnSpcReduction="20000"/>
          </a:bodyPr>
          <a:lstStyle/>
          <a:p>
            <a:r>
              <a:rPr lang="en-GB" dirty="0"/>
              <a:t>Presidential Term Limits</a:t>
            </a:r>
          </a:p>
          <a:p>
            <a:pPr marL="914400" lvl="2" indent="0">
              <a:buNone/>
            </a:pPr>
            <a:r>
              <a:rPr lang="en-GB" dirty="0"/>
              <a:t>-&gt; In the Constitution in the US (22</a:t>
            </a:r>
            <a:r>
              <a:rPr lang="en-GB" baseline="30000" dirty="0"/>
              <a:t>nd</a:t>
            </a:r>
            <a:r>
              <a:rPr lang="en-GB" dirty="0"/>
              <a:t> amendment)</a:t>
            </a:r>
          </a:p>
          <a:p>
            <a:pPr marL="914400" lvl="2" indent="0">
              <a:buNone/>
            </a:pPr>
            <a:endParaRPr lang="en-GB" dirty="0"/>
          </a:p>
          <a:p>
            <a:pPr marL="914400" lvl="2" indent="0">
              <a:buNone/>
            </a:pPr>
            <a:r>
              <a:rPr lang="es-ES" b="1" dirty="0"/>
              <a:t>“No </a:t>
            </a:r>
            <a:r>
              <a:rPr lang="es-ES" b="1" dirty="0" err="1"/>
              <a:t>person</a:t>
            </a:r>
            <a:r>
              <a:rPr lang="es-ES" b="1" dirty="0"/>
              <a:t> </a:t>
            </a:r>
            <a:r>
              <a:rPr lang="es-ES" b="1" dirty="0" err="1"/>
              <a:t>shall</a:t>
            </a:r>
            <a:r>
              <a:rPr lang="es-ES" b="1" dirty="0"/>
              <a:t> be </a:t>
            </a:r>
            <a:r>
              <a:rPr lang="es-ES" b="1" dirty="0" err="1"/>
              <a:t>elected</a:t>
            </a:r>
            <a:r>
              <a:rPr lang="es-ES" b="1" dirty="0"/>
              <a:t> </a:t>
            </a:r>
            <a:r>
              <a:rPr lang="es-ES" b="1" dirty="0" err="1"/>
              <a:t>to</a:t>
            </a:r>
            <a:r>
              <a:rPr lang="es-ES" b="1" dirty="0"/>
              <a:t> </a:t>
            </a:r>
            <a:r>
              <a:rPr lang="es-ES" b="1" dirty="0" err="1"/>
              <a:t>the</a:t>
            </a:r>
            <a:r>
              <a:rPr lang="es-ES" b="1" dirty="0"/>
              <a:t> office </a:t>
            </a:r>
            <a:r>
              <a:rPr lang="es-ES" b="1" dirty="0" err="1"/>
              <a:t>of</a:t>
            </a:r>
            <a:r>
              <a:rPr lang="es-ES" b="1" dirty="0"/>
              <a:t> </a:t>
            </a:r>
            <a:r>
              <a:rPr lang="es-ES" b="1" dirty="0" err="1"/>
              <a:t>the</a:t>
            </a:r>
            <a:r>
              <a:rPr lang="es-ES" b="1" dirty="0"/>
              <a:t> </a:t>
            </a:r>
            <a:r>
              <a:rPr lang="es-ES" b="1" dirty="0" err="1"/>
              <a:t>President</a:t>
            </a:r>
            <a:r>
              <a:rPr lang="es-ES" b="1" dirty="0"/>
              <a:t> more </a:t>
            </a:r>
            <a:r>
              <a:rPr lang="es-ES" b="1" dirty="0" err="1"/>
              <a:t>than</a:t>
            </a:r>
            <a:r>
              <a:rPr lang="es-ES" b="1" dirty="0"/>
              <a:t> </a:t>
            </a:r>
            <a:r>
              <a:rPr lang="es-ES" b="1" dirty="0" err="1"/>
              <a:t>twice</a:t>
            </a:r>
            <a:r>
              <a:rPr lang="es-ES" dirty="0"/>
              <a:t>, and no </a:t>
            </a:r>
            <a:r>
              <a:rPr lang="es-ES" dirty="0" err="1"/>
              <a:t>person</a:t>
            </a:r>
            <a:r>
              <a:rPr lang="es-ES" dirty="0"/>
              <a:t> </a:t>
            </a:r>
            <a:r>
              <a:rPr lang="es-ES" dirty="0" err="1"/>
              <a:t>who</a:t>
            </a:r>
            <a:r>
              <a:rPr lang="es-ES" dirty="0"/>
              <a:t> has </a:t>
            </a:r>
            <a:r>
              <a:rPr lang="es-ES" dirty="0" err="1"/>
              <a:t>held</a:t>
            </a:r>
            <a:r>
              <a:rPr lang="es-ES" dirty="0"/>
              <a:t> </a:t>
            </a:r>
            <a:r>
              <a:rPr lang="es-ES" dirty="0" err="1"/>
              <a:t>the</a:t>
            </a:r>
            <a:r>
              <a:rPr lang="es-ES" dirty="0"/>
              <a:t> office </a:t>
            </a:r>
            <a:r>
              <a:rPr lang="es-ES" dirty="0" err="1"/>
              <a:t>of</a:t>
            </a:r>
            <a:r>
              <a:rPr lang="es-ES" dirty="0"/>
              <a:t> </a:t>
            </a:r>
            <a:r>
              <a:rPr lang="es-ES" dirty="0" err="1"/>
              <a:t>President</a:t>
            </a:r>
            <a:r>
              <a:rPr lang="es-ES" dirty="0"/>
              <a:t>, </a:t>
            </a:r>
            <a:r>
              <a:rPr lang="es-ES" dirty="0" err="1"/>
              <a:t>or</a:t>
            </a:r>
            <a:r>
              <a:rPr lang="es-ES" dirty="0"/>
              <a:t> </a:t>
            </a:r>
            <a:r>
              <a:rPr lang="es-ES" dirty="0" err="1"/>
              <a:t>acted</a:t>
            </a:r>
            <a:r>
              <a:rPr lang="es-ES" dirty="0"/>
              <a:t> as </a:t>
            </a:r>
            <a:r>
              <a:rPr lang="es-ES" dirty="0" err="1"/>
              <a:t>President</a:t>
            </a:r>
            <a:r>
              <a:rPr lang="es-ES" dirty="0"/>
              <a:t>, </a:t>
            </a:r>
            <a:r>
              <a:rPr lang="es-ES" dirty="0" err="1"/>
              <a:t>for</a:t>
            </a:r>
            <a:r>
              <a:rPr lang="es-ES" dirty="0"/>
              <a:t> more </a:t>
            </a:r>
            <a:r>
              <a:rPr lang="es-ES" dirty="0" err="1"/>
              <a:t>than</a:t>
            </a:r>
            <a:r>
              <a:rPr lang="es-ES" dirty="0"/>
              <a:t> </a:t>
            </a:r>
            <a:r>
              <a:rPr lang="es-ES" dirty="0" err="1"/>
              <a:t>two</a:t>
            </a:r>
            <a:r>
              <a:rPr lang="es-ES" dirty="0"/>
              <a:t> </a:t>
            </a:r>
            <a:r>
              <a:rPr lang="es-ES" dirty="0" err="1"/>
              <a:t>years</a:t>
            </a:r>
            <a:r>
              <a:rPr lang="es-ES" dirty="0"/>
              <a:t> </a:t>
            </a:r>
            <a:r>
              <a:rPr lang="es-ES" dirty="0" err="1"/>
              <a:t>of</a:t>
            </a:r>
            <a:r>
              <a:rPr lang="es-ES" dirty="0"/>
              <a:t> a </a:t>
            </a:r>
            <a:r>
              <a:rPr lang="es-ES" dirty="0" err="1"/>
              <a:t>term</a:t>
            </a:r>
            <a:r>
              <a:rPr lang="es-ES" dirty="0"/>
              <a:t> </a:t>
            </a:r>
            <a:r>
              <a:rPr lang="es-ES" dirty="0" err="1"/>
              <a:t>to</a:t>
            </a:r>
            <a:r>
              <a:rPr lang="es-ES" dirty="0"/>
              <a:t> </a:t>
            </a:r>
            <a:r>
              <a:rPr lang="es-ES" dirty="0" err="1"/>
              <a:t>which</a:t>
            </a:r>
            <a:r>
              <a:rPr lang="es-ES" dirty="0"/>
              <a:t> </a:t>
            </a:r>
            <a:r>
              <a:rPr lang="es-ES" dirty="0" err="1"/>
              <a:t>some</a:t>
            </a:r>
            <a:r>
              <a:rPr lang="es-ES" dirty="0"/>
              <a:t> </a:t>
            </a:r>
            <a:r>
              <a:rPr lang="es-ES" dirty="0" err="1"/>
              <a:t>other</a:t>
            </a:r>
            <a:r>
              <a:rPr lang="es-ES" dirty="0"/>
              <a:t> </a:t>
            </a:r>
            <a:r>
              <a:rPr lang="es-ES" dirty="0" err="1"/>
              <a:t>person</a:t>
            </a:r>
            <a:r>
              <a:rPr lang="es-ES" dirty="0"/>
              <a:t> </a:t>
            </a:r>
            <a:r>
              <a:rPr lang="es-ES" dirty="0" err="1"/>
              <a:t>was</a:t>
            </a:r>
            <a:r>
              <a:rPr lang="es-ES" dirty="0"/>
              <a:t> </a:t>
            </a:r>
            <a:r>
              <a:rPr lang="es-ES" dirty="0" err="1"/>
              <a:t>elected</a:t>
            </a:r>
            <a:r>
              <a:rPr lang="es-ES" dirty="0"/>
              <a:t> </a:t>
            </a:r>
            <a:r>
              <a:rPr lang="es-ES" dirty="0" err="1"/>
              <a:t>President</a:t>
            </a:r>
            <a:r>
              <a:rPr lang="es-ES" dirty="0"/>
              <a:t> </a:t>
            </a:r>
            <a:r>
              <a:rPr lang="es-ES" dirty="0" err="1"/>
              <a:t>shall</a:t>
            </a:r>
            <a:r>
              <a:rPr lang="es-ES" dirty="0"/>
              <a:t> be </a:t>
            </a:r>
            <a:r>
              <a:rPr lang="es-ES" dirty="0" err="1"/>
              <a:t>elected</a:t>
            </a:r>
            <a:r>
              <a:rPr lang="es-ES" dirty="0"/>
              <a:t> </a:t>
            </a:r>
            <a:r>
              <a:rPr lang="es-ES" dirty="0" err="1"/>
              <a:t>to</a:t>
            </a:r>
            <a:r>
              <a:rPr lang="es-ES" dirty="0"/>
              <a:t> </a:t>
            </a:r>
            <a:r>
              <a:rPr lang="es-ES" dirty="0" err="1"/>
              <a:t>the</a:t>
            </a:r>
            <a:r>
              <a:rPr lang="es-ES" dirty="0"/>
              <a:t> office </a:t>
            </a:r>
            <a:r>
              <a:rPr lang="es-ES" dirty="0" err="1"/>
              <a:t>of</a:t>
            </a:r>
            <a:r>
              <a:rPr lang="es-ES" dirty="0"/>
              <a:t> </a:t>
            </a:r>
            <a:r>
              <a:rPr lang="es-ES" dirty="0" err="1"/>
              <a:t>the</a:t>
            </a:r>
            <a:r>
              <a:rPr lang="es-ES" dirty="0"/>
              <a:t> </a:t>
            </a:r>
            <a:r>
              <a:rPr lang="es-ES" dirty="0" err="1"/>
              <a:t>President</a:t>
            </a:r>
            <a:r>
              <a:rPr lang="es-ES" dirty="0"/>
              <a:t> more </a:t>
            </a:r>
            <a:r>
              <a:rPr lang="es-ES" dirty="0" err="1"/>
              <a:t>than</a:t>
            </a:r>
            <a:r>
              <a:rPr lang="es-ES" dirty="0"/>
              <a:t> once”</a:t>
            </a:r>
            <a:endParaRPr lang="en-GB" dirty="0"/>
          </a:p>
          <a:p>
            <a:pPr marL="914400" lvl="2" indent="0">
              <a:buNone/>
            </a:pPr>
            <a:endParaRPr lang="en-GB" dirty="0"/>
          </a:p>
          <a:p>
            <a:pPr marL="914400" lvl="2" indent="0">
              <a:buNone/>
            </a:pPr>
            <a:r>
              <a:rPr lang="en-GB" dirty="0"/>
              <a:t>-&gt; Not in the Constitution in Spain</a:t>
            </a:r>
          </a:p>
          <a:p>
            <a:pPr marL="914400" lvl="2" indent="0">
              <a:buNone/>
            </a:pPr>
            <a:endParaRPr lang="en-GB" dirty="0"/>
          </a:p>
          <a:p>
            <a:pPr marL="914400" lvl="2" indent="0">
              <a:buNone/>
            </a:pPr>
            <a:r>
              <a:rPr lang="en-GB" dirty="0"/>
              <a:t>Aznar and Zapatero made this political commitment as a way to “clean” Spanish politics. All reasons to believe that they would not honour their commitment until they appointed a successor (Rajoy, Rubalcaba). What gave credibility to their promises was publicly appointing a successor.</a:t>
            </a:r>
          </a:p>
        </p:txBody>
      </p:sp>
    </p:spTree>
    <p:extLst>
      <p:ext uri="{BB962C8B-B14F-4D97-AF65-F5344CB8AC3E}">
        <p14:creationId xmlns:p14="http://schemas.microsoft.com/office/powerpoint/2010/main" val="2260120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328A0-BC69-1B98-A575-03C0FAAD3F1E}"/>
              </a:ext>
            </a:extLst>
          </p:cNvPr>
          <p:cNvSpPr>
            <a:spLocks noGrp="1"/>
          </p:cNvSpPr>
          <p:nvPr>
            <p:ph type="title"/>
          </p:nvPr>
        </p:nvSpPr>
        <p:spPr>
          <a:xfrm>
            <a:off x="831850" y="1709739"/>
            <a:ext cx="10515600" cy="1913137"/>
          </a:xfrm>
        </p:spPr>
        <p:txBody>
          <a:bodyPr/>
          <a:lstStyle/>
          <a:p>
            <a:r>
              <a:rPr lang="en-GB" dirty="0"/>
              <a:t>Law as Credibility: 6 propositions</a:t>
            </a:r>
          </a:p>
        </p:txBody>
      </p:sp>
      <p:sp>
        <p:nvSpPr>
          <p:cNvPr id="3" name="Marcador de contenido 2">
            <a:extLst>
              <a:ext uri="{FF2B5EF4-FFF2-40B4-BE49-F238E27FC236}">
                <a16:creationId xmlns:a16="http://schemas.microsoft.com/office/drawing/2014/main" id="{FBBB8FC5-1476-67DC-8067-41AFCDCF8A9B}"/>
              </a:ext>
            </a:extLst>
          </p:cNvPr>
          <p:cNvSpPr>
            <a:spLocks noGrp="1"/>
          </p:cNvSpPr>
          <p:nvPr>
            <p:ph type="body" idx="1"/>
          </p:nvPr>
        </p:nvSpPr>
        <p:spPr/>
        <p:txBody>
          <a:bodyPr>
            <a:normAutofit/>
          </a:bodyPr>
          <a:lstStyle/>
          <a:p>
            <a:pPr marL="514350" indent="-514350">
              <a:buAutoNum type="arabicParenR"/>
            </a:pPr>
            <a:endParaRPr lang="en-GB" dirty="0"/>
          </a:p>
          <a:p>
            <a:pPr marL="514350" indent="-514350">
              <a:buAutoNum type="arabicParenR"/>
            </a:pPr>
            <a:endParaRPr lang="en-GB" dirty="0"/>
          </a:p>
          <a:p>
            <a:pPr marL="514350" indent="-514350">
              <a:buAutoNum type="arabicParenR"/>
            </a:pPr>
            <a:endParaRPr lang="en-GB" dirty="0"/>
          </a:p>
          <a:p>
            <a:pPr marL="514350" indent="-514350">
              <a:buAutoNum type="arabicParenR"/>
            </a:pPr>
            <a:endParaRPr lang="en-GB" dirty="0"/>
          </a:p>
          <a:p>
            <a:pPr marL="514350" indent="-514350">
              <a:buAutoNum type="arabicParenR"/>
            </a:pPr>
            <a:endParaRPr lang="en-GB" dirty="0"/>
          </a:p>
          <a:p>
            <a:pPr marL="514350" indent="-514350">
              <a:buAutoNum type="arabicParenR"/>
            </a:pPr>
            <a:endParaRPr lang="en-GB" dirty="0"/>
          </a:p>
          <a:p>
            <a:pPr marL="514350" indent="-514350">
              <a:buAutoNum type="arabicParenR"/>
            </a:pPr>
            <a:endParaRPr lang="en-GB" dirty="0"/>
          </a:p>
          <a:p>
            <a:pPr marL="514350" indent="-514350">
              <a:buAutoNum type="arabicParenR"/>
            </a:pPr>
            <a:endParaRPr lang="en-GB" dirty="0"/>
          </a:p>
          <a:p>
            <a:endParaRPr lang="en-GB" dirty="0"/>
          </a:p>
          <a:p>
            <a:pPr marL="0" indent="0">
              <a:buNone/>
            </a:pPr>
            <a:endParaRPr lang="en-GB" dirty="0"/>
          </a:p>
        </p:txBody>
      </p:sp>
    </p:spTree>
    <p:extLst>
      <p:ext uri="{BB962C8B-B14F-4D97-AF65-F5344CB8AC3E}">
        <p14:creationId xmlns:p14="http://schemas.microsoft.com/office/powerpoint/2010/main" val="187507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ABCD6-1FB8-724A-E878-87EED11371B0}"/>
              </a:ext>
            </a:extLst>
          </p:cNvPr>
          <p:cNvSpPr>
            <a:spLocks noGrp="1"/>
          </p:cNvSpPr>
          <p:nvPr>
            <p:ph type="title"/>
          </p:nvPr>
        </p:nvSpPr>
        <p:spPr/>
        <p:txBody>
          <a:bodyPr/>
          <a:lstStyle/>
          <a:p>
            <a:r>
              <a:rPr lang="en-GB" dirty="0"/>
              <a:t>Proposition 1</a:t>
            </a:r>
          </a:p>
        </p:txBody>
      </p:sp>
      <p:sp>
        <p:nvSpPr>
          <p:cNvPr id="3" name="Marcador de contenido 2">
            <a:extLst>
              <a:ext uri="{FF2B5EF4-FFF2-40B4-BE49-F238E27FC236}">
                <a16:creationId xmlns:a16="http://schemas.microsoft.com/office/drawing/2014/main" id="{2B54701D-B65B-C8BC-5F84-957FC2F9C774}"/>
              </a:ext>
            </a:extLst>
          </p:cNvPr>
          <p:cNvSpPr>
            <a:spLocks noGrp="1"/>
          </p:cNvSpPr>
          <p:nvPr>
            <p:ph idx="1"/>
          </p:nvPr>
        </p:nvSpPr>
        <p:spPr/>
        <p:txBody>
          <a:bodyPr/>
          <a:lstStyle/>
          <a:p>
            <a:endParaRPr lang="en-GB" dirty="0"/>
          </a:p>
          <a:p>
            <a:endParaRPr lang="en-GB" dirty="0"/>
          </a:p>
          <a:p>
            <a:pPr marL="0" indent="0" algn="ctr">
              <a:buNone/>
            </a:pPr>
            <a:r>
              <a:rPr lang="en-GB" i="1" dirty="0"/>
              <a:t>All normative systems (systems based in rules: morals, religion, politics…) must be seen in terms of credibility</a:t>
            </a:r>
          </a:p>
        </p:txBody>
      </p:sp>
    </p:spTree>
    <p:extLst>
      <p:ext uri="{BB962C8B-B14F-4D97-AF65-F5344CB8AC3E}">
        <p14:creationId xmlns:p14="http://schemas.microsoft.com/office/powerpoint/2010/main" val="4260147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F0C059-D09F-1AC7-7B81-2A00F74EEA9F}"/>
              </a:ext>
            </a:extLst>
          </p:cNvPr>
          <p:cNvSpPr>
            <a:spLocks noGrp="1"/>
          </p:cNvSpPr>
          <p:nvPr>
            <p:ph type="title"/>
          </p:nvPr>
        </p:nvSpPr>
        <p:spPr/>
        <p:txBody>
          <a:bodyPr/>
          <a:lstStyle/>
          <a:p>
            <a:r>
              <a:rPr lang="en-GB" dirty="0"/>
              <a:t>Proposition 2</a:t>
            </a:r>
          </a:p>
        </p:txBody>
      </p:sp>
      <p:sp>
        <p:nvSpPr>
          <p:cNvPr id="3" name="Marcador de contenido 2">
            <a:extLst>
              <a:ext uri="{FF2B5EF4-FFF2-40B4-BE49-F238E27FC236}">
                <a16:creationId xmlns:a16="http://schemas.microsoft.com/office/drawing/2014/main" id="{0A75E6C6-DBFA-D532-0745-E8014C59A502}"/>
              </a:ext>
            </a:extLst>
          </p:cNvPr>
          <p:cNvSpPr>
            <a:spLocks noGrp="1"/>
          </p:cNvSpPr>
          <p:nvPr>
            <p:ph idx="1"/>
          </p:nvPr>
        </p:nvSpPr>
        <p:spPr/>
        <p:txBody>
          <a:bodyPr/>
          <a:lstStyle/>
          <a:p>
            <a:pPr marL="0" indent="0" algn="ctr">
              <a:buNone/>
            </a:pPr>
            <a:r>
              <a:rPr lang="en-GB" i="1" dirty="0"/>
              <a:t>For Law as Credibility to work, law should be the normative system that renders more credibility to commitments compared to any other normative system, so that: </a:t>
            </a:r>
          </a:p>
          <a:p>
            <a:pPr marL="0" indent="0" algn="ctr">
              <a:buNone/>
            </a:pPr>
            <a:endParaRPr lang="en-GB" i="1" dirty="0"/>
          </a:p>
          <a:p>
            <a:pPr marL="0" indent="0" algn="ctr">
              <a:buNone/>
            </a:pPr>
            <a:r>
              <a:rPr lang="en-GB" i="1" dirty="0"/>
              <a:t> Lc&gt;</a:t>
            </a:r>
            <a:r>
              <a:rPr lang="en-GB" i="1" dirty="0" err="1"/>
              <a:t>ONSc</a:t>
            </a:r>
            <a:r>
              <a:rPr lang="en-GB" i="1" dirty="0"/>
              <a:t> </a:t>
            </a:r>
          </a:p>
          <a:p>
            <a:pPr marL="0" indent="0" algn="ctr">
              <a:buNone/>
            </a:pPr>
            <a:endParaRPr lang="en-GB" i="1" dirty="0"/>
          </a:p>
          <a:p>
            <a:pPr marL="0" indent="0" algn="ctr">
              <a:buNone/>
            </a:pPr>
            <a:r>
              <a:rPr lang="en-GB" i="1" dirty="0"/>
              <a:t>Where: Law as Credibility is superior to Other Normative Systems as a credibility device</a:t>
            </a:r>
          </a:p>
        </p:txBody>
      </p:sp>
    </p:spTree>
    <p:extLst>
      <p:ext uri="{BB962C8B-B14F-4D97-AF65-F5344CB8AC3E}">
        <p14:creationId xmlns:p14="http://schemas.microsoft.com/office/powerpoint/2010/main" val="4286445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CB4552-C241-345C-477D-FB6222BB469A}"/>
              </a:ext>
            </a:extLst>
          </p:cNvPr>
          <p:cNvSpPr>
            <a:spLocks noGrp="1"/>
          </p:cNvSpPr>
          <p:nvPr>
            <p:ph type="title"/>
          </p:nvPr>
        </p:nvSpPr>
        <p:spPr/>
        <p:txBody>
          <a:bodyPr/>
          <a:lstStyle/>
          <a:p>
            <a:r>
              <a:rPr lang="en-GB" dirty="0"/>
              <a:t>Proposition 3</a:t>
            </a:r>
          </a:p>
        </p:txBody>
      </p:sp>
      <p:sp>
        <p:nvSpPr>
          <p:cNvPr id="3" name="Marcador de contenido 2">
            <a:extLst>
              <a:ext uri="{FF2B5EF4-FFF2-40B4-BE49-F238E27FC236}">
                <a16:creationId xmlns:a16="http://schemas.microsoft.com/office/drawing/2014/main" id="{2B16E1EE-8CD4-13BF-4DDE-4E8CDE09431A}"/>
              </a:ext>
            </a:extLst>
          </p:cNvPr>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r>
              <a:rPr lang="en-GB" i="1" dirty="0"/>
              <a:t>If 2) is the case, then Law should be preferred to any other normative system to give credibility to commitments</a:t>
            </a:r>
          </a:p>
        </p:txBody>
      </p:sp>
    </p:spTree>
    <p:extLst>
      <p:ext uri="{BB962C8B-B14F-4D97-AF65-F5344CB8AC3E}">
        <p14:creationId xmlns:p14="http://schemas.microsoft.com/office/powerpoint/2010/main" val="3971045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F5FC4-6E5D-23E0-88E5-2B82075F4253}"/>
              </a:ext>
            </a:extLst>
          </p:cNvPr>
          <p:cNvSpPr>
            <a:spLocks noGrp="1"/>
          </p:cNvSpPr>
          <p:nvPr>
            <p:ph type="title"/>
          </p:nvPr>
        </p:nvSpPr>
        <p:spPr/>
        <p:txBody>
          <a:bodyPr/>
          <a:lstStyle/>
          <a:p>
            <a:r>
              <a:rPr lang="en-GB" dirty="0"/>
              <a:t>Proposition 4</a:t>
            </a:r>
          </a:p>
        </p:txBody>
      </p:sp>
      <p:sp>
        <p:nvSpPr>
          <p:cNvPr id="3" name="Marcador de contenido 2">
            <a:extLst>
              <a:ext uri="{FF2B5EF4-FFF2-40B4-BE49-F238E27FC236}">
                <a16:creationId xmlns:a16="http://schemas.microsoft.com/office/drawing/2014/main" id="{36C5CC7A-3260-302D-DDB1-7258E6BFE78D}"/>
              </a:ext>
            </a:extLst>
          </p:cNvPr>
          <p:cNvSpPr>
            <a:spLocks noGrp="1"/>
          </p:cNvSpPr>
          <p:nvPr>
            <p:ph idx="1"/>
          </p:nvPr>
        </p:nvSpPr>
        <p:spPr/>
        <p:txBody>
          <a:bodyPr/>
          <a:lstStyle/>
          <a:p>
            <a:pPr marL="0" indent="0" algn="ctr">
              <a:buNone/>
            </a:pPr>
            <a:r>
              <a:rPr lang="en-GB" i="1" dirty="0"/>
              <a:t>There is a main difference between Law as a Credibility device compared to any other normative system: this is that for Law, rigidity always has to be superior, be it marginally, to flexibility. So </a:t>
            </a:r>
          </a:p>
          <a:p>
            <a:pPr marL="0" indent="0" algn="ctr">
              <a:buNone/>
            </a:pPr>
            <a:endParaRPr lang="en-GB" i="1" dirty="0"/>
          </a:p>
          <a:p>
            <a:pPr marL="0" indent="0" algn="ctr">
              <a:buNone/>
            </a:pPr>
            <a:r>
              <a:rPr lang="en-GB" i="1" dirty="0"/>
              <a:t>Lc= R&gt;F</a:t>
            </a:r>
          </a:p>
          <a:p>
            <a:pPr marL="0" indent="0" algn="ctr">
              <a:buNone/>
            </a:pPr>
            <a:endParaRPr lang="en-GB" i="1" dirty="0"/>
          </a:p>
          <a:p>
            <a:pPr marL="0" indent="0" algn="just">
              <a:buNone/>
            </a:pPr>
            <a:r>
              <a:rPr lang="en-GB" i="1" dirty="0"/>
              <a:t>Where Law as Credibility implies that rigidity is always higher than flexibility</a:t>
            </a:r>
          </a:p>
        </p:txBody>
      </p:sp>
    </p:spTree>
    <p:extLst>
      <p:ext uri="{BB962C8B-B14F-4D97-AF65-F5344CB8AC3E}">
        <p14:creationId xmlns:p14="http://schemas.microsoft.com/office/powerpoint/2010/main" val="300811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D4C13C-4F41-16CD-538E-959F81DF7548}"/>
              </a:ext>
            </a:extLst>
          </p:cNvPr>
          <p:cNvSpPr>
            <a:spLocks noGrp="1"/>
          </p:cNvSpPr>
          <p:nvPr>
            <p:ph type="title"/>
          </p:nvPr>
        </p:nvSpPr>
        <p:spPr>
          <a:xfrm>
            <a:off x="838200" y="365125"/>
            <a:ext cx="10515600" cy="1190543"/>
          </a:xfrm>
        </p:spPr>
        <p:txBody>
          <a:bodyPr/>
          <a:lstStyle/>
          <a:p>
            <a:r>
              <a:rPr lang="en-GB" dirty="0"/>
              <a:t>Proposition 5</a:t>
            </a:r>
          </a:p>
        </p:txBody>
      </p:sp>
      <p:sp>
        <p:nvSpPr>
          <p:cNvPr id="3" name="Marcador de contenido 2">
            <a:extLst>
              <a:ext uri="{FF2B5EF4-FFF2-40B4-BE49-F238E27FC236}">
                <a16:creationId xmlns:a16="http://schemas.microsoft.com/office/drawing/2014/main" id="{80D0963D-070B-5781-9561-6B016FA740D7}"/>
              </a:ext>
            </a:extLst>
          </p:cNvPr>
          <p:cNvSpPr>
            <a:spLocks noGrp="1"/>
          </p:cNvSpPr>
          <p:nvPr>
            <p:ph idx="1"/>
          </p:nvPr>
        </p:nvSpPr>
        <p:spPr>
          <a:xfrm>
            <a:off x="838200" y="1555668"/>
            <a:ext cx="10799618" cy="5302331"/>
          </a:xfrm>
        </p:spPr>
        <p:txBody>
          <a:bodyPr/>
          <a:lstStyle/>
          <a:p>
            <a:pPr marL="0" indent="0">
              <a:buNone/>
            </a:pPr>
            <a:r>
              <a:rPr lang="en-GB" i="1" dirty="0"/>
              <a:t>Internal condition: for a particular norm to give credibility to a particular commitment, law (that particular norm) has to be an equilibrium between R and F (in Nash terms). Therefore, it is not always the case that the most rigid norm is the most credible one. Instead, only norms that are an equilibrium yield credibility, so that:</a:t>
            </a:r>
          </a:p>
          <a:p>
            <a:pPr marL="0" indent="0">
              <a:buNone/>
            </a:pPr>
            <a:endParaRPr lang="en-GB" i="1" dirty="0"/>
          </a:p>
          <a:p>
            <a:pPr marL="0" indent="0">
              <a:buNone/>
            </a:pPr>
            <a:endParaRPr lang="en-GB" i="1" dirty="0"/>
          </a:p>
        </p:txBody>
      </p:sp>
      <p:pic>
        <p:nvPicPr>
          <p:cNvPr id="8" name="Imagen 7">
            <a:extLst>
              <a:ext uri="{FF2B5EF4-FFF2-40B4-BE49-F238E27FC236}">
                <a16:creationId xmlns:a16="http://schemas.microsoft.com/office/drawing/2014/main" id="{E35A9C64-C997-2E0F-EED0-694B88126F2C}"/>
              </a:ext>
            </a:extLst>
          </p:cNvPr>
          <p:cNvPicPr>
            <a:picLocks noChangeAspect="1"/>
          </p:cNvPicPr>
          <p:nvPr/>
        </p:nvPicPr>
        <p:blipFill>
          <a:blip r:embed="rId2"/>
          <a:stretch>
            <a:fillRect/>
          </a:stretch>
        </p:blipFill>
        <p:spPr>
          <a:xfrm>
            <a:off x="1779270" y="3762375"/>
            <a:ext cx="6355080" cy="2730500"/>
          </a:xfrm>
          <a:prstGeom prst="rect">
            <a:avLst/>
          </a:prstGeom>
        </p:spPr>
      </p:pic>
      <p:sp>
        <p:nvSpPr>
          <p:cNvPr id="4" name="CuadroTexto 3">
            <a:extLst>
              <a:ext uri="{FF2B5EF4-FFF2-40B4-BE49-F238E27FC236}">
                <a16:creationId xmlns:a16="http://schemas.microsoft.com/office/drawing/2014/main" id="{EF713B18-08AF-7D15-1378-ABED14B6FB7A}"/>
              </a:ext>
            </a:extLst>
          </p:cNvPr>
          <p:cNvSpPr txBox="1"/>
          <p:nvPr/>
        </p:nvSpPr>
        <p:spPr>
          <a:xfrm>
            <a:off x="8515350" y="3329670"/>
            <a:ext cx="2091690" cy="1754326"/>
          </a:xfrm>
          <a:prstGeom prst="rect">
            <a:avLst/>
          </a:prstGeom>
          <a:noFill/>
        </p:spPr>
        <p:txBody>
          <a:bodyPr wrap="square" rtlCol="0">
            <a:spAutoFit/>
          </a:bodyPr>
          <a:lstStyle/>
          <a:p>
            <a:r>
              <a:rPr lang="en-GB" dirty="0">
                <a:solidFill>
                  <a:srgbClr val="FF0000"/>
                </a:solidFill>
              </a:rPr>
              <a:t>EXAMPLE: Weimar’s Constitutional provision on civil servants’ right to access personal files (</a:t>
            </a:r>
            <a:r>
              <a:rPr lang="en-GB" dirty="0" err="1">
                <a:solidFill>
                  <a:srgbClr val="FF0000"/>
                </a:solidFill>
              </a:rPr>
              <a:t>Vinx</a:t>
            </a:r>
            <a:r>
              <a:rPr lang="en-GB" dirty="0">
                <a:solidFill>
                  <a:srgbClr val="FF0000"/>
                </a:solidFill>
              </a:rPr>
              <a:t>, 2020: 65)</a:t>
            </a:r>
          </a:p>
        </p:txBody>
      </p:sp>
      <p:sp>
        <p:nvSpPr>
          <p:cNvPr id="5" name="CuadroTexto 4">
            <a:extLst>
              <a:ext uri="{FF2B5EF4-FFF2-40B4-BE49-F238E27FC236}">
                <a16:creationId xmlns:a16="http://schemas.microsoft.com/office/drawing/2014/main" id="{BAC0F200-2C78-D8FA-61B5-B247D63FEA35}"/>
              </a:ext>
            </a:extLst>
          </p:cNvPr>
          <p:cNvSpPr txBox="1"/>
          <p:nvPr/>
        </p:nvSpPr>
        <p:spPr>
          <a:xfrm>
            <a:off x="9075420" y="5416999"/>
            <a:ext cx="1651029" cy="369332"/>
          </a:xfrm>
          <a:prstGeom prst="rect">
            <a:avLst/>
          </a:prstGeom>
          <a:noFill/>
        </p:spPr>
        <p:txBody>
          <a:bodyPr wrap="none" rtlCol="0">
            <a:spAutoFit/>
          </a:bodyPr>
          <a:lstStyle/>
          <a:p>
            <a:r>
              <a:rPr lang="en-GB" dirty="0">
                <a:solidFill>
                  <a:schemeClr val="accent6"/>
                </a:solidFill>
              </a:rPr>
              <a:t>Eternity clauses</a:t>
            </a:r>
          </a:p>
        </p:txBody>
      </p:sp>
    </p:spTree>
    <p:extLst>
      <p:ext uri="{BB962C8B-B14F-4D97-AF65-F5344CB8AC3E}">
        <p14:creationId xmlns:p14="http://schemas.microsoft.com/office/powerpoint/2010/main" val="3263208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591157-200A-CDDA-AC1A-C70E5F7A11B2}"/>
              </a:ext>
            </a:extLst>
          </p:cNvPr>
          <p:cNvSpPr>
            <a:spLocks noGrp="1"/>
          </p:cNvSpPr>
          <p:nvPr>
            <p:ph type="title"/>
          </p:nvPr>
        </p:nvSpPr>
        <p:spPr/>
        <p:txBody>
          <a:bodyPr/>
          <a:lstStyle/>
          <a:p>
            <a:r>
              <a:rPr lang="en-GB" dirty="0"/>
              <a:t>Proposition 6</a:t>
            </a:r>
          </a:p>
        </p:txBody>
      </p:sp>
      <p:sp>
        <p:nvSpPr>
          <p:cNvPr id="3" name="Marcador de contenido 2">
            <a:extLst>
              <a:ext uri="{FF2B5EF4-FFF2-40B4-BE49-F238E27FC236}">
                <a16:creationId xmlns:a16="http://schemas.microsoft.com/office/drawing/2014/main" id="{1EB37553-46AE-97AE-978A-57116D505FE6}"/>
              </a:ext>
            </a:extLst>
          </p:cNvPr>
          <p:cNvSpPr>
            <a:spLocks noGrp="1"/>
          </p:cNvSpPr>
          <p:nvPr>
            <p:ph idx="1"/>
          </p:nvPr>
        </p:nvSpPr>
        <p:spPr/>
        <p:txBody>
          <a:bodyPr/>
          <a:lstStyle/>
          <a:p>
            <a:pPr marL="0" indent="0" algn="ctr">
              <a:buNone/>
            </a:pPr>
            <a:r>
              <a:rPr lang="en-GB" i="1" dirty="0"/>
              <a:t>External condition: for a legal system to yield credibility, two external conditions to the structure of the norm have to be respected:</a:t>
            </a:r>
          </a:p>
          <a:p>
            <a:pPr marL="0" indent="0" algn="ctr">
              <a:buNone/>
            </a:pPr>
            <a:endParaRPr lang="en-GB" i="1" dirty="0"/>
          </a:p>
          <a:p>
            <a:pPr marL="1428750" lvl="2" indent="-514350" algn="ctr">
              <a:buAutoNum type="arabicParenR"/>
            </a:pPr>
            <a:r>
              <a:rPr lang="en-GB" i="1" dirty="0"/>
              <a:t>People have to trust Courts</a:t>
            </a:r>
          </a:p>
          <a:p>
            <a:pPr marL="1428750" lvl="2" indent="-514350" algn="ctr">
              <a:buAutoNum type="arabicParenR"/>
            </a:pPr>
            <a:r>
              <a:rPr lang="en-GB" i="1" dirty="0"/>
              <a:t>The polity has to be vigilant as to the maintenance of the role of law as credibility</a:t>
            </a:r>
          </a:p>
        </p:txBody>
      </p:sp>
    </p:spTree>
    <p:extLst>
      <p:ext uri="{BB962C8B-B14F-4D97-AF65-F5344CB8AC3E}">
        <p14:creationId xmlns:p14="http://schemas.microsoft.com/office/powerpoint/2010/main" val="3182070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BD925F-8FE0-DE22-1248-1FFAD2B14BAE}"/>
              </a:ext>
            </a:extLst>
          </p:cNvPr>
          <p:cNvSpPr>
            <a:spLocks noGrp="1"/>
          </p:cNvSpPr>
          <p:nvPr>
            <p:ph type="title"/>
          </p:nvPr>
        </p:nvSpPr>
        <p:spPr/>
        <p:txBody>
          <a:bodyPr/>
          <a:lstStyle/>
          <a:p>
            <a:endParaRPr lang="en-GB"/>
          </a:p>
        </p:txBody>
      </p:sp>
      <p:sp>
        <p:nvSpPr>
          <p:cNvPr id="3" name="Marcador de contenido 2">
            <a:extLst>
              <a:ext uri="{FF2B5EF4-FFF2-40B4-BE49-F238E27FC236}">
                <a16:creationId xmlns:a16="http://schemas.microsoft.com/office/drawing/2014/main" id="{9E5F97B2-C765-C45C-9EF1-7E8237690BEB}"/>
              </a:ext>
            </a:extLst>
          </p:cNvPr>
          <p:cNvSpPr>
            <a:spLocks noGrp="1"/>
          </p:cNvSpPr>
          <p:nvPr>
            <p:ph idx="1"/>
          </p:nvPr>
        </p:nvSpPr>
        <p:spPr/>
        <p:txBody>
          <a:bodyPr/>
          <a:lstStyle/>
          <a:p>
            <a:r>
              <a:rPr lang="en-GB" dirty="0"/>
              <a:t>I leave 2 for a different discussion</a:t>
            </a:r>
          </a:p>
          <a:p>
            <a:r>
              <a:rPr lang="en-GB" dirty="0"/>
              <a:t>I focus on 1</a:t>
            </a:r>
          </a:p>
        </p:txBody>
      </p:sp>
    </p:spTree>
    <p:extLst>
      <p:ext uri="{BB962C8B-B14F-4D97-AF65-F5344CB8AC3E}">
        <p14:creationId xmlns:p14="http://schemas.microsoft.com/office/powerpoint/2010/main" val="1704053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605616-0D78-E82B-90AE-70BE76D048B4}"/>
              </a:ext>
            </a:extLst>
          </p:cNvPr>
          <p:cNvSpPr>
            <a:spLocks noGrp="1"/>
          </p:cNvSpPr>
          <p:nvPr>
            <p:ph type="title"/>
          </p:nvPr>
        </p:nvSpPr>
        <p:spPr/>
        <p:txBody>
          <a:bodyPr/>
          <a:lstStyle/>
          <a:p>
            <a:r>
              <a:rPr lang="en-GB" dirty="0"/>
              <a:t>So here we have some good news: WVS</a:t>
            </a:r>
          </a:p>
        </p:txBody>
      </p:sp>
      <p:graphicFrame>
        <p:nvGraphicFramePr>
          <p:cNvPr id="4" name="Marcador de contenido 3">
            <a:extLst>
              <a:ext uri="{FF2B5EF4-FFF2-40B4-BE49-F238E27FC236}">
                <a16:creationId xmlns:a16="http://schemas.microsoft.com/office/drawing/2014/main" id="{E0526DC3-C075-9A4D-9B1D-DDBC34941480}"/>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91097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4940F8-C9A8-0C67-E1D8-AE6C37C61872}"/>
              </a:ext>
            </a:extLst>
          </p:cNvPr>
          <p:cNvSpPr>
            <a:spLocks noGrp="1"/>
          </p:cNvSpPr>
          <p:nvPr>
            <p:ph type="title"/>
          </p:nvPr>
        </p:nvSpPr>
        <p:spPr/>
        <p:txBody>
          <a:bodyPr/>
          <a:lstStyle/>
          <a:p>
            <a:r>
              <a:rPr lang="en-GB"/>
              <a:t>The starting point: the “trust in political actors” structure</a:t>
            </a:r>
          </a:p>
        </p:txBody>
      </p:sp>
      <p:sp>
        <p:nvSpPr>
          <p:cNvPr id="3" name="Marcador de contenido 2">
            <a:extLst>
              <a:ext uri="{FF2B5EF4-FFF2-40B4-BE49-F238E27FC236}">
                <a16:creationId xmlns:a16="http://schemas.microsoft.com/office/drawing/2014/main" id="{7C54FFC2-7CDF-B4B1-C869-EDB78C74D3EE}"/>
              </a:ext>
            </a:extLst>
          </p:cNvPr>
          <p:cNvSpPr>
            <a:spLocks noGrp="1"/>
          </p:cNvSpPr>
          <p:nvPr>
            <p:ph idx="1"/>
          </p:nvPr>
        </p:nvSpPr>
        <p:spPr>
          <a:xfrm>
            <a:off x="838200" y="1825624"/>
            <a:ext cx="10515600" cy="4785037"/>
          </a:xfrm>
        </p:spPr>
        <p:txBody>
          <a:bodyPr/>
          <a:lstStyle/>
          <a:p>
            <a:r>
              <a:rPr lang="en-GB" dirty="0"/>
              <a:t>Look at the following structure:</a:t>
            </a:r>
          </a:p>
          <a:p>
            <a:endParaRPr lang="en-GB" dirty="0"/>
          </a:p>
          <a:p>
            <a:pPr lvl="1"/>
            <a:r>
              <a:rPr lang="en-GB" dirty="0"/>
              <a:t>P (the principal) delegates power to A (the Agent)</a:t>
            </a:r>
          </a:p>
          <a:p>
            <a:pPr marL="457200" lvl="1" indent="0">
              <a:buNone/>
            </a:pPr>
            <a:endParaRPr lang="en-GB" dirty="0"/>
          </a:p>
          <a:p>
            <a:pPr marL="457200" lvl="1" indent="0" algn="ctr">
              <a:buNone/>
            </a:pPr>
            <a:r>
              <a:rPr lang="en-GB" i="1" dirty="0"/>
              <a:t>P-&gt;A</a:t>
            </a:r>
          </a:p>
          <a:p>
            <a:pPr marL="457200" lvl="1" indent="0" algn="ctr">
              <a:buNone/>
            </a:pPr>
            <a:endParaRPr lang="en-GB" dirty="0"/>
          </a:p>
          <a:p>
            <a:pPr lvl="1"/>
            <a:r>
              <a:rPr lang="en-GB" dirty="0"/>
              <a:t>From the moment in which P-&gt;A, P starts mistrusting A: </a:t>
            </a:r>
          </a:p>
          <a:p>
            <a:pPr lvl="1"/>
            <a:endParaRPr lang="en-GB" dirty="0"/>
          </a:p>
          <a:p>
            <a:pPr marL="457200" lvl="1" indent="0" algn="ctr">
              <a:buNone/>
            </a:pPr>
            <a:r>
              <a:rPr lang="en-GB" i="1" dirty="0"/>
              <a:t>P (-t) A</a:t>
            </a:r>
          </a:p>
          <a:p>
            <a:pPr marL="457200" lvl="1" indent="0" algn="ctr">
              <a:buNone/>
            </a:pPr>
            <a:endParaRPr lang="en-GB" dirty="0"/>
          </a:p>
          <a:p>
            <a:pPr marL="457200" lvl="1" indent="0" algn="ctr">
              <a:buNone/>
            </a:pPr>
            <a:r>
              <a:rPr lang="en-GB" dirty="0"/>
              <a:t>Where </a:t>
            </a:r>
            <a:r>
              <a:rPr lang="en-GB" i="1" dirty="0"/>
              <a:t>P</a:t>
            </a:r>
            <a:r>
              <a:rPr lang="en-GB" dirty="0"/>
              <a:t> is the Principal, </a:t>
            </a:r>
            <a:r>
              <a:rPr lang="en-GB" i="1" dirty="0"/>
              <a:t>A</a:t>
            </a:r>
            <a:r>
              <a:rPr lang="en-GB" dirty="0"/>
              <a:t> is the Agent, and </a:t>
            </a:r>
            <a:r>
              <a:rPr lang="en-GB" i="1" dirty="0"/>
              <a:t>–t</a:t>
            </a:r>
            <a:r>
              <a:rPr lang="en-GB" dirty="0"/>
              <a:t> denotes lack of trust in A</a:t>
            </a:r>
          </a:p>
        </p:txBody>
      </p:sp>
    </p:spTree>
    <p:extLst>
      <p:ext uri="{BB962C8B-B14F-4D97-AF65-F5344CB8AC3E}">
        <p14:creationId xmlns:p14="http://schemas.microsoft.com/office/powerpoint/2010/main" val="106335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1E75B3-24BF-7716-5619-2F93827FCE86}"/>
              </a:ext>
            </a:extLst>
          </p:cNvPr>
          <p:cNvSpPr>
            <a:spLocks noGrp="1"/>
          </p:cNvSpPr>
          <p:nvPr>
            <p:ph type="title"/>
          </p:nvPr>
        </p:nvSpPr>
        <p:spPr/>
        <p:txBody>
          <a:bodyPr/>
          <a:lstStyle/>
          <a:p>
            <a:r>
              <a:rPr lang="en-GB" dirty="0"/>
              <a:t>BUT: less good news in specific regional contexts…</a:t>
            </a:r>
          </a:p>
        </p:txBody>
      </p:sp>
      <p:graphicFrame>
        <p:nvGraphicFramePr>
          <p:cNvPr id="7" name="Marcador de contenido 6">
            <a:extLst>
              <a:ext uri="{FF2B5EF4-FFF2-40B4-BE49-F238E27FC236}">
                <a16:creationId xmlns:a16="http://schemas.microsoft.com/office/drawing/2014/main" id="{30D873F1-0688-B141-99D1-83D20163A80C}"/>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0934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19C990-8268-D5E9-FB73-F8BE0E40AB37}"/>
              </a:ext>
            </a:extLst>
          </p:cNvPr>
          <p:cNvSpPr>
            <a:spLocks noGrp="1"/>
          </p:cNvSpPr>
          <p:nvPr>
            <p:ph type="title"/>
          </p:nvPr>
        </p:nvSpPr>
        <p:spPr/>
        <p:txBody>
          <a:bodyPr/>
          <a:lstStyle/>
          <a:p>
            <a:r>
              <a:rPr lang="en-GB" dirty="0"/>
              <a:t>Some conclusions</a:t>
            </a:r>
          </a:p>
        </p:txBody>
      </p:sp>
      <p:sp>
        <p:nvSpPr>
          <p:cNvPr id="3" name="Marcador de contenido 2">
            <a:extLst>
              <a:ext uri="{FF2B5EF4-FFF2-40B4-BE49-F238E27FC236}">
                <a16:creationId xmlns:a16="http://schemas.microsoft.com/office/drawing/2014/main" id="{31D97538-020C-ECB7-AF54-9BF454C66EA1}"/>
              </a:ext>
            </a:extLst>
          </p:cNvPr>
          <p:cNvSpPr>
            <a:spLocks noGrp="1"/>
          </p:cNvSpPr>
          <p:nvPr>
            <p:ph idx="1"/>
          </p:nvPr>
        </p:nvSpPr>
        <p:spPr/>
        <p:txBody>
          <a:bodyPr>
            <a:normAutofit lnSpcReduction="10000"/>
          </a:bodyPr>
          <a:lstStyle/>
          <a:p>
            <a:r>
              <a:rPr lang="en-GB" dirty="0"/>
              <a:t>Can Law as Credibility work with this level of trust in courts and in political actors? Probably the answer is NO, we need more trust in the three of them for L as C to work</a:t>
            </a:r>
          </a:p>
          <a:p>
            <a:r>
              <a:rPr lang="en-GB" dirty="0"/>
              <a:t>Is there a compensation effect between trust in Courts and trust in political actors? Maybe there is, and if trust levels in courts went up, then we would see a raise in trust in political actors</a:t>
            </a:r>
          </a:p>
          <a:p>
            <a:r>
              <a:rPr lang="en-GB" dirty="0"/>
              <a:t>Do Polities have a vision of themselves as the </a:t>
            </a:r>
            <a:r>
              <a:rPr lang="en-GB"/>
              <a:t>baywatch </a:t>
            </a:r>
            <a:r>
              <a:rPr lang="en-GB" dirty="0"/>
              <a:t>of the L as C system? Probably not and this is an important part of the problem</a:t>
            </a:r>
          </a:p>
          <a:p>
            <a:r>
              <a:rPr lang="en-GB" dirty="0"/>
              <a:t>Is Law seen in terms of credibility? Probably not-and maybe this is </a:t>
            </a:r>
            <a:r>
              <a:rPr lang="en-GB" b="1" dirty="0">
                <a:solidFill>
                  <a:srgbClr val="FF0000"/>
                </a:solidFill>
              </a:rPr>
              <a:t>the</a:t>
            </a:r>
            <a:r>
              <a:rPr lang="en-GB" dirty="0"/>
              <a:t> problem. Probably judges would have to see their role as being more connected to credibility problems.</a:t>
            </a:r>
          </a:p>
          <a:p>
            <a:endParaRPr lang="en-GB" dirty="0"/>
          </a:p>
        </p:txBody>
      </p:sp>
    </p:spTree>
    <p:extLst>
      <p:ext uri="{BB962C8B-B14F-4D97-AF65-F5344CB8AC3E}">
        <p14:creationId xmlns:p14="http://schemas.microsoft.com/office/powerpoint/2010/main" val="1260775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1A2CCF5B-09CC-EB77-F174-B7CC688E4830}"/>
              </a:ext>
            </a:extLst>
          </p:cNvPr>
          <p:cNvSpPr>
            <a:spLocks noGrp="1"/>
          </p:cNvSpPr>
          <p:nvPr>
            <p:ph type="title"/>
          </p:nvPr>
        </p:nvSpPr>
        <p:spPr/>
        <p:txBody>
          <a:bodyPr/>
          <a:lstStyle/>
          <a:p>
            <a:pPr algn="ctr"/>
            <a:r>
              <a:rPr lang="en-GB" dirty="0"/>
              <a:t>THANKS!</a:t>
            </a:r>
          </a:p>
        </p:txBody>
      </p:sp>
      <p:sp>
        <p:nvSpPr>
          <p:cNvPr id="5" name="Marcador de texto 4">
            <a:extLst>
              <a:ext uri="{FF2B5EF4-FFF2-40B4-BE49-F238E27FC236}">
                <a16:creationId xmlns:a16="http://schemas.microsoft.com/office/drawing/2014/main" id="{85FD9AC1-5E1D-5E03-DB65-840C67B49C13}"/>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73786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E4D21E-563C-ABB4-E176-12B07020E146}"/>
              </a:ext>
            </a:extLst>
          </p:cNvPr>
          <p:cNvSpPr>
            <a:spLocks noGrp="1"/>
          </p:cNvSpPr>
          <p:nvPr>
            <p:ph type="title"/>
          </p:nvPr>
        </p:nvSpPr>
        <p:spPr/>
        <p:txBody>
          <a:bodyPr/>
          <a:lstStyle/>
          <a:p>
            <a:r>
              <a:rPr lang="en-GB" dirty="0"/>
              <a:t>There are many ways to illustrate the previous structure.</a:t>
            </a:r>
          </a:p>
        </p:txBody>
      </p:sp>
      <p:sp>
        <p:nvSpPr>
          <p:cNvPr id="3" name="Marcador de contenido 2">
            <a:extLst>
              <a:ext uri="{FF2B5EF4-FFF2-40B4-BE49-F238E27FC236}">
                <a16:creationId xmlns:a16="http://schemas.microsoft.com/office/drawing/2014/main" id="{C68EF6D5-3DE3-DA8E-B68E-CE9B809B0A2F}"/>
              </a:ext>
            </a:extLst>
          </p:cNvPr>
          <p:cNvSpPr>
            <a:spLocks noGrp="1"/>
          </p:cNvSpPr>
          <p:nvPr>
            <p:ph idx="1"/>
          </p:nvPr>
        </p:nvSpPr>
        <p:spPr/>
        <p:txBody>
          <a:bodyPr/>
          <a:lstStyle/>
          <a:p>
            <a:endParaRPr lang="en-GB" dirty="0"/>
          </a:p>
          <a:p>
            <a:r>
              <a:rPr lang="en-GB" dirty="0"/>
              <a:t>We could discuss it theoretically: there is a large literature on the complex trust relationships between the Principal and the Agent </a:t>
            </a:r>
            <a:r>
              <a:rPr lang="en-GB" i="1" dirty="0"/>
              <a:t>(see for example Schelling, 1982)</a:t>
            </a:r>
          </a:p>
          <a:p>
            <a:pPr marL="0" indent="0">
              <a:buNone/>
            </a:pPr>
            <a:endParaRPr lang="en-GB" dirty="0"/>
          </a:p>
          <a:p>
            <a:r>
              <a:rPr lang="en-GB" dirty="0"/>
              <a:t>However, I will not pursue this approach here.</a:t>
            </a:r>
          </a:p>
          <a:p>
            <a:pPr marL="0" indent="0">
              <a:buNone/>
            </a:pPr>
            <a:endParaRPr lang="en-GB" dirty="0"/>
          </a:p>
          <a:p>
            <a:r>
              <a:rPr lang="en-GB" dirty="0"/>
              <a:t>Instead, I will use surveys on political trust to illustrate the point</a:t>
            </a:r>
          </a:p>
        </p:txBody>
      </p:sp>
    </p:spTree>
    <p:extLst>
      <p:ext uri="{BB962C8B-B14F-4D97-AF65-F5344CB8AC3E}">
        <p14:creationId xmlns:p14="http://schemas.microsoft.com/office/powerpoint/2010/main" val="114679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20AD9A-2774-798F-F14D-8681761BA2EC}"/>
              </a:ext>
            </a:extLst>
          </p:cNvPr>
          <p:cNvSpPr>
            <a:spLocks noGrp="1"/>
          </p:cNvSpPr>
          <p:nvPr>
            <p:ph type="title"/>
          </p:nvPr>
        </p:nvSpPr>
        <p:spPr/>
        <p:txBody>
          <a:bodyPr/>
          <a:lstStyle/>
          <a:p>
            <a:r>
              <a:rPr lang="en-GB" dirty="0"/>
              <a:t>Surveys on Political Trust</a:t>
            </a:r>
          </a:p>
        </p:txBody>
      </p:sp>
      <p:sp>
        <p:nvSpPr>
          <p:cNvPr id="3" name="Marcador de contenido 2">
            <a:extLst>
              <a:ext uri="{FF2B5EF4-FFF2-40B4-BE49-F238E27FC236}">
                <a16:creationId xmlns:a16="http://schemas.microsoft.com/office/drawing/2014/main" id="{6AE9B8CE-BED4-FE55-489E-E90C410FBDCE}"/>
              </a:ext>
            </a:extLst>
          </p:cNvPr>
          <p:cNvSpPr>
            <a:spLocks noGrp="1"/>
          </p:cNvSpPr>
          <p:nvPr>
            <p:ph idx="1"/>
          </p:nvPr>
        </p:nvSpPr>
        <p:spPr/>
        <p:txBody>
          <a:bodyPr/>
          <a:lstStyle/>
          <a:p>
            <a:r>
              <a:rPr lang="en-GB" dirty="0"/>
              <a:t>World Values Survey</a:t>
            </a:r>
          </a:p>
          <a:p>
            <a:r>
              <a:rPr lang="en-GB" dirty="0"/>
              <a:t>Latino-barometer</a:t>
            </a:r>
          </a:p>
          <a:p>
            <a:r>
              <a:rPr lang="en-GB" dirty="0"/>
              <a:t>Eurobarometer</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7886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AED628-25F8-E343-B4DA-7B68F12E6D77}"/>
              </a:ext>
            </a:extLst>
          </p:cNvPr>
          <p:cNvSpPr>
            <a:spLocks noGrp="1"/>
          </p:cNvSpPr>
          <p:nvPr>
            <p:ph type="title"/>
          </p:nvPr>
        </p:nvSpPr>
        <p:spPr/>
        <p:txBody>
          <a:bodyPr/>
          <a:lstStyle/>
          <a:p>
            <a:r>
              <a:rPr lang="en-GB" dirty="0"/>
              <a:t>Evidence for executive and legislative branches of government on trust: WVS</a:t>
            </a:r>
          </a:p>
        </p:txBody>
      </p:sp>
      <p:graphicFrame>
        <p:nvGraphicFramePr>
          <p:cNvPr id="6" name="Marcador de contenido 5">
            <a:extLst>
              <a:ext uri="{FF2B5EF4-FFF2-40B4-BE49-F238E27FC236}">
                <a16:creationId xmlns:a16="http://schemas.microsoft.com/office/drawing/2014/main" id="{7B14E6F9-39CB-D44E-A41D-C24A96C5AD6B}"/>
              </a:ext>
            </a:extLst>
          </p:cNvPr>
          <p:cNvGraphicFramePr>
            <a:graphicFrameLocks noGrp="1"/>
          </p:cNvGraphicFramePr>
          <p:nvPr>
            <p:ph sz="half" idx="1"/>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Marcador de contenido 6">
            <a:extLst>
              <a:ext uri="{FF2B5EF4-FFF2-40B4-BE49-F238E27FC236}">
                <a16:creationId xmlns:a16="http://schemas.microsoft.com/office/drawing/2014/main" id="{B4CC98C9-7FD0-AE45-A6EF-DA302508A923}"/>
              </a:ext>
            </a:extLst>
          </p:cNvPr>
          <p:cNvGraphicFramePr>
            <a:graphicFrameLocks noGrp="1"/>
          </p:cNvGraphicFramePr>
          <p:nvPr>
            <p:ph sz="half" idx="2"/>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6922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0A5C2F-43CB-AF20-C4A9-2DBAD6FE606A}"/>
              </a:ext>
            </a:extLst>
          </p:cNvPr>
          <p:cNvSpPr>
            <a:spLocks noGrp="1"/>
          </p:cNvSpPr>
          <p:nvPr>
            <p:ph type="title"/>
          </p:nvPr>
        </p:nvSpPr>
        <p:spPr/>
        <p:txBody>
          <a:bodyPr>
            <a:normAutofit fontScale="90000"/>
          </a:bodyPr>
          <a:lstStyle/>
          <a:p>
            <a:r>
              <a:rPr lang="en-GB" dirty="0"/>
              <a:t>Evidence for executive and legislative branches of government on trust: Latino-barometer</a:t>
            </a:r>
          </a:p>
        </p:txBody>
      </p:sp>
      <p:graphicFrame>
        <p:nvGraphicFramePr>
          <p:cNvPr id="8" name="Marcador de contenido 5">
            <a:extLst>
              <a:ext uri="{FF2B5EF4-FFF2-40B4-BE49-F238E27FC236}">
                <a16:creationId xmlns:a16="http://schemas.microsoft.com/office/drawing/2014/main" id="{54ABF5E2-053D-08C3-D13C-B936786EC06C}"/>
              </a:ext>
            </a:extLst>
          </p:cNvPr>
          <p:cNvGraphicFramePr>
            <a:graphicFrameLocks noGrp="1"/>
          </p:cNvGraphicFramePr>
          <p:nvPr>
            <p:ph sz="half" idx="1"/>
            <p:extLst>
              <p:ext uri="{D42A27DB-BD31-4B8C-83A1-F6EECF244321}">
                <p14:modId xmlns:p14="http://schemas.microsoft.com/office/powerpoint/2010/main" val="3657874215"/>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Marcador de contenido 4">
            <a:extLst>
              <a:ext uri="{FF2B5EF4-FFF2-40B4-BE49-F238E27FC236}">
                <a16:creationId xmlns:a16="http://schemas.microsoft.com/office/drawing/2014/main" id="{6DFA6371-95BE-1E09-1AF8-470AF541B774}"/>
              </a:ext>
            </a:extLst>
          </p:cNvPr>
          <p:cNvGraphicFramePr>
            <a:graphicFrameLocks noGrp="1"/>
          </p:cNvGraphicFramePr>
          <p:nvPr>
            <p:ph sz="half" idx="2"/>
            <p:extLst>
              <p:ext uri="{D42A27DB-BD31-4B8C-83A1-F6EECF244321}">
                <p14:modId xmlns:p14="http://schemas.microsoft.com/office/powerpoint/2010/main" val="830747887"/>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1103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71139BF2-867A-5467-2CAE-ED57CFED5636}"/>
              </a:ext>
            </a:extLst>
          </p:cNvPr>
          <p:cNvSpPr>
            <a:spLocks noGrp="1"/>
          </p:cNvSpPr>
          <p:nvPr>
            <p:ph type="title"/>
          </p:nvPr>
        </p:nvSpPr>
        <p:spPr/>
        <p:txBody>
          <a:bodyPr>
            <a:normAutofit fontScale="90000"/>
          </a:bodyPr>
          <a:lstStyle/>
          <a:p>
            <a:r>
              <a:rPr lang="en-GB" dirty="0"/>
              <a:t>Evidence for EU, national governments and national parliaments</a:t>
            </a:r>
            <a:r>
              <a:rPr lang="en-GB"/>
              <a:t>: Eurobarometer 96 (2021)</a:t>
            </a:r>
            <a:endParaRPr lang="en-GB" dirty="0"/>
          </a:p>
        </p:txBody>
      </p:sp>
      <p:pic>
        <p:nvPicPr>
          <p:cNvPr id="7" name="Marcador de contenido 6">
            <a:extLst>
              <a:ext uri="{FF2B5EF4-FFF2-40B4-BE49-F238E27FC236}">
                <a16:creationId xmlns:a16="http://schemas.microsoft.com/office/drawing/2014/main" id="{6FFAD357-E74B-37D4-F51F-486A088D3702}"/>
              </a:ext>
            </a:extLst>
          </p:cNvPr>
          <p:cNvPicPr>
            <a:picLocks noGrp="1" noChangeAspect="1"/>
          </p:cNvPicPr>
          <p:nvPr>
            <p:ph idx="1"/>
          </p:nvPr>
        </p:nvPicPr>
        <p:blipFill>
          <a:blip r:embed="rId2"/>
          <a:stretch>
            <a:fillRect/>
          </a:stretch>
        </p:blipFill>
        <p:spPr>
          <a:xfrm>
            <a:off x="870923" y="1825625"/>
            <a:ext cx="10450154" cy="4351338"/>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Entrada de lápiz 7">
                <a:extLst>
                  <a:ext uri="{FF2B5EF4-FFF2-40B4-BE49-F238E27FC236}">
                    <a16:creationId xmlns:a16="http://schemas.microsoft.com/office/drawing/2014/main" id="{F2AD0F57-8C41-CA57-65E0-FE4D2CDC68CF}"/>
                  </a:ext>
                </a:extLst>
              </p14:cNvPr>
              <p14:cNvContentPartPr/>
              <p14:nvPr/>
            </p14:nvContentPartPr>
            <p14:xfrm>
              <a:off x="1791530" y="3520982"/>
              <a:ext cx="9589320" cy="92520"/>
            </p14:xfrm>
          </p:contentPart>
        </mc:Choice>
        <mc:Fallback xmlns="">
          <p:pic>
            <p:nvPicPr>
              <p:cNvPr id="8" name="Entrada de lápiz 7">
                <a:extLst>
                  <a:ext uri="{FF2B5EF4-FFF2-40B4-BE49-F238E27FC236}">
                    <a16:creationId xmlns:a16="http://schemas.microsoft.com/office/drawing/2014/main" id="{F2AD0F57-8C41-CA57-65E0-FE4D2CDC68CF}"/>
                  </a:ext>
                </a:extLst>
              </p:cNvPr>
              <p:cNvPicPr/>
              <p:nvPr/>
            </p:nvPicPr>
            <p:blipFill>
              <a:blip r:embed="rId4"/>
              <a:stretch>
                <a:fillRect/>
              </a:stretch>
            </p:blipFill>
            <p:spPr>
              <a:xfrm>
                <a:off x="1782890" y="3511982"/>
                <a:ext cx="9606960" cy="110160"/>
              </a:xfrm>
              <a:prstGeom prst="rect">
                <a:avLst/>
              </a:prstGeom>
            </p:spPr>
          </p:pic>
        </mc:Fallback>
      </mc:AlternateContent>
      <p:grpSp>
        <p:nvGrpSpPr>
          <p:cNvPr id="16" name="Grupo 15">
            <a:extLst>
              <a:ext uri="{FF2B5EF4-FFF2-40B4-BE49-F238E27FC236}">
                <a16:creationId xmlns:a16="http://schemas.microsoft.com/office/drawing/2014/main" id="{E3E31702-C1D1-2DCC-3079-872494D9BC84}"/>
              </a:ext>
            </a:extLst>
          </p:cNvPr>
          <p:cNvGrpSpPr/>
          <p:nvPr/>
        </p:nvGrpSpPr>
        <p:grpSpPr>
          <a:xfrm>
            <a:off x="11305610" y="3133982"/>
            <a:ext cx="800280" cy="829080"/>
            <a:chOff x="11305610" y="3133982"/>
            <a:chExt cx="800280" cy="829080"/>
          </a:xfrm>
        </p:grpSpPr>
        <mc:AlternateContent xmlns:mc="http://schemas.openxmlformats.org/markup-compatibility/2006" xmlns:p14="http://schemas.microsoft.com/office/powerpoint/2010/main">
          <mc:Choice Requires="p14">
            <p:contentPart p14:bwMode="auto" r:id="rId5">
              <p14:nvContentPartPr>
                <p14:cNvPr id="9" name="Entrada de lápiz 8">
                  <a:extLst>
                    <a:ext uri="{FF2B5EF4-FFF2-40B4-BE49-F238E27FC236}">
                      <a16:creationId xmlns:a16="http://schemas.microsoft.com/office/drawing/2014/main" id="{F5D5D268-05E5-FEA7-9E21-14377BA64DC0}"/>
                    </a:ext>
                  </a:extLst>
                </p14:cNvPr>
                <p14:cNvContentPartPr/>
                <p14:nvPr/>
              </p14:nvContentPartPr>
              <p14:xfrm>
                <a:off x="11305610" y="3133982"/>
                <a:ext cx="488160" cy="65520"/>
              </p14:xfrm>
            </p:contentPart>
          </mc:Choice>
          <mc:Fallback xmlns="">
            <p:pic>
              <p:nvPicPr>
                <p:cNvPr id="9" name="Entrada de lápiz 8">
                  <a:extLst>
                    <a:ext uri="{FF2B5EF4-FFF2-40B4-BE49-F238E27FC236}">
                      <a16:creationId xmlns:a16="http://schemas.microsoft.com/office/drawing/2014/main" id="{F5D5D268-05E5-FEA7-9E21-14377BA64DC0}"/>
                    </a:ext>
                  </a:extLst>
                </p:cNvPr>
                <p:cNvPicPr/>
                <p:nvPr/>
              </p:nvPicPr>
              <p:blipFill>
                <a:blip r:embed="rId6"/>
                <a:stretch>
                  <a:fillRect/>
                </a:stretch>
              </p:blipFill>
              <p:spPr>
                <a:xfrm>
                  <a:off x="11296970" y="3125342"/>
                  <a:ext cx="505800" cy="83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Entrada de lápiz 9">
                  <a:extLst>
                    <a:ext uri="{FF2B5EF4-FFF2-40B4-BE49-F238E27FC236}">
                      <a16:creationId xmlns:a16="http://schemas.microsoft.com/office/drawing/2014/main" id="{C2C10203-8175-7451-557F-1994F1678970}"/>
                    </a:ext>
                  </a:extLst>
                </p14:cNvPr>
                <p14:cNvContentPartPr/>
                <p14:nvPr/>
              </p14:nvContentPartPr>
              <p14:xfrm>
                <a:off x="11314970" y="3215342"/>
                <a:ext cx="299880" cy="649800"/>
              </p14:xfrm>
            </p:contentPart>
          </mc:Choice>
          <mc:Fallback xmlns="">
            <p:pic>
              <p:nvPicPr>
                <p:cNvPr id="10" name="Entrada de lápiz 9">
                  <a:extLst>
                    <a:ext uri="{FF2B5EF4-FFF2-40B4-BE49-F238E27FC236}">
                      <a16:creationId xmlns:a16="http://schemas.microsoft.com/office/drawing/2014/main" id="{C2C10203-8175-7451-557F-1994F1678970}"/>
                    </a:ext>
                  </a:extLst>
                </p:cNvPr>
                <p:cNvPicPr/>
                <p:nvPr/>
              </p:nvPicPr>
              <p:blipFill>
                <a:blip r:embed="rId8"/>
                <a:stretch>
                  <a:fillRect/>
                </a:stretch>
              </p:blipFill>
              <p:spPr>
                <a:xfrm>
                  <a:off x="11306330" y="3206702"/>
                  <a:ext cx="317520" cy="667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Entrada de lápiz 10">
                  <a:extLst>
                    <a:ext uri="{FF2B5EF4-FFF2-40B4-BE49-F238E27FC236}">
                      <a16:creationId xmlns:a16="http://schemas.microsoft.com/office/drawing/2014/main" id="{F66E8D0C-E941-8BA8-EA68-742BA7E01A2F}"/>
                    </a:ext>
                  </a:extLst>
                </p14:cNvPr>
                <p14:cNvContentPartPr/>
                <p14:nvPr/>
              </p14:nvContentPartPr>
              <p14:xfrm>
                <a:off x="11643650" y="3476342"/>
                <a:ext cx="255600" cy="270360"/>
              </p14:xfrm>
            </p:contentPart>
          </mc:Choice>
          <mc:Fallback xmlns="">
            <p:pic>
              <p:nvPicPr>
                <p:cNvPr id="11" name="Entrada de lápiz 10">
                  <a:extLst>
                    <a:ext uri="{FF2B5EF4-FFF2-40B4-BE49-F238E27FC236}">
                      <a16:creationId xmlns:a16="http://schemas.microsoft.com/office/drawing/2014/main" id="{F66E8D0C-E941-8BA8-EA68-742BA7E01A2F}"/>
                    </a:ext>
                  </a:extLst>
                </p:cNvPr>
                <p:cNvPicPr/>
                <p:nvPr/>
              </p:nvPicPr>
              <p:blipFill>
                <a:blip r:embed="rId10"/>
                <a:stretch>
                  <a:fillRect/>
                </a:stretch>
              </p:blipFill>
              <p:spPr>
                <a:xfrm>
                  <a:off x="11635010" y="3467342"/>
                  <a:ext cx="273240" cy="288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2" name="Entrada de lápiz 11">
                  <a:extLst>
                    <a:ext uri="{FF2B5EF4-FFF2-40B4-BE49-F238E27FC236}">
                      <a16:creationId xmlns:a16="http://schemas.microsoft.com/office/drawing/2014/main" id="{1C151BA3-DAF0-A905-31AF-B3672B758A0D}"/>
                    </a:ext>
                  </a:extLst>
                </p14:cNvPr>
                <p14:cNvContentPartPr/>
                <p14:nvPr/>
              </p14:nvContentPartPr>
              <p14:xfrm>
                <a:off x="11931650" y="3500462"/>
                <a:ext cx="113040" cy="462600"/>
              </p14:xfrm>
            </p:contentPart>
          </mc:Choice>
          <mc:Fallback xmlns="">
            <p:pic>
              <p:nvPicPr>
                <p:cNvPr id="12" name="Entrada de lápiz 11">
                  <a:extLst>
                    <a:ext uri="{FF2B5EF4-FFF2-40B4-BE49-F238E27FC236}">
                      <a16:creationId xmlns:a16="http://schemas.microsoft.com/office/drawing/2014/main" id="{1C151BA3-DAF0-A905-31AF-B3672B758A0D}"/>
                    </a:ext>
                  </a:extLst>
                </p:cNvPr>
                <p:cNvPicPr/>
                <p:nvPr/>
              </p:nvPicPr>
              <p:blipFill>
                <a:blip r:embed="rId12"/>
                <a:stretch>
                  <a:fillRect/>
                </a:stretch>
              </p:blipFill>
              <p:spPr>
                <a:xfrm>
                  <a:off x="11923010" y="3491462"/>
                  <a:ext cx="130680" cy="4802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3" name="Entrada de lápiz 12">
                  <a:extLst>
                    <a:ext uri="{FF2B5EF4-FFF2-40B4-BE49-F238E27FC236}">
                      <a16:creationId xmlns:a16="http://schemas.microsoft.com/office/drawing/2014/main" id="{9A6DD1E9-3D50-F9E8-6D06-631837023792}"/>
                    </a:ext>
                  </a:extLst>
                </p14:cNvPr>
                <p14:cNvContentPartPr/>
                <p14:nvPr/>
              </p14:nvContentPartPr>
              <p14:xfrm>
                <a:off x="11949650" y="3434582"/>
                <a:ext cx="9720" cy="2880"/>
              </p14:xfrm>
            </p:contentPart>
          </mc:Choice>
          <mc:Fallback xmlns="">
            <p:pic>
              <p:nvPicPr>
                <p:cNvPr id="13" name="Entrada de lápiz 12">
                  <a:extLst>
                    <a:ext uri="{FF2B5EF4-FFF2-40B4-BE49-F238E27FC236}">
                      <a16:creationId xmlns:a16="http://schemas.microsoft.com/office/drawing/2014/main" id="{9A6DD1E9-3D50-F9E8-6D06-631837023792}"/>
                    </a:ext>
                  </a:extLst>
                </p:cNvPr>
                <p:cNvPicPr/>
                <p:nvPr/>
              </p:nvPicPr>
              <p:blipFill>
                <a:blip r:embed="rId14"/>
                <a:stretch>
                  <a:fillRect/>
                </a:stretch>
              </p:blipFill>
              <p:spPr>
                <a:xfrm>
                  <a:off x="11940650" y="3425582"/>
                  <a:ext cx="27360" cy="205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5" name="Entrada de lápiz 14">
                  <a:extLst>
                    <a:ext uri="{FF2B5EF4-FFF2-40B4-BE49-F238E27FC236}">
                      <a16:creationId xmlns:a16="http://schemas.microsoft.com/office/drawing/2014/main" id="{4782320A-907E-B7D7-4AC5-E8E534E31656}"/>
                    </a:ext>
                  </a:extLst>
                </p14:cNvPr>
                <p14:cNvContentPartPr/>
                <p14:nvPr/>
              </p14:nvContentPartPr>
              <p14:xfrm>
                <a:off x="12105530" y="3832742"/>
                <a:ext cx="360" cy="360"/>
              </p14:xfrm>
            </p:contentPart>
          </mc:Choice>
          <mc:Fallback xmlns="">
            <p:pic>
              <p:nvPicPr>
                <p:cNvPr id="15" name="Entrada de lápiz 14">
                  <a:extLst>
                    <a:ext uri="{FF2B5EF4-FFF2-40B4-BE49-F238E27FC236}">
                      <a16:creationId xmlns:a16="http://schemas.microsoft.com/office/drawing/2014/main" id="{4782320A-907E-B7D7-4AC5-E8E534E31656}"/>
                    </a:ext>
                  </a:extLst>
                </p:cNvPr>
                <p:cNvPicPr/>
                <p:nvPr/>
              </p:nvPicPr>
              <p:blipFill>
                <a:blip r:embed="rId16"/>
                <a:stretch>
                  <a:fillRect/>
                </a:stretch>
              </p:blipFill>
              <p:spPr>
                <a:xfrm>
                  <a:off x="12096530" y="3823742"/>
                  <a:ext cx="18000" cy="18000"/>
                </a:xfrm>
                <a:prstGeom prst="rect">
                  <a:avLst/>
                </a:prstGeom>
              </p:spPr>
            </p:pic>
          </mc:Fallback>
        </mc:AlternateContent>
      </p:grpSp>
    </p:spTree>
    <p:extLst>
      <p:ext uri="{BB962C8B-B14F-4D97-AF65-F5344CB8AC3E}">
        <p14:creationId xmlns:p14="http://schemas.microsoft.com/office/powerpoint/2010/main" val="3765018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F17A7F-78A8-F8C6-44A5-F071A5367254}"/>
              </a:ext>
            </a:extLst>
          </p:cNvPr>
          <p:cNvSpPr>
            <a:spLocks noGrp="1"/>
          </p:cNvSpPr>
          <p:nvPr>
            <p:ph type="title"/>
          </p:nvPr>
        </p:nvSpPr>
        <p:spPr/>
        <p:txBody>
          <a:bodyPr/>
          <a:lstStyle/>
          <a:p>
            <a:r>
              <a:rPr lang="en-GB" dirty="0"/>
              <a:t>Conclusion</a:t>
            </a:r>
          </a:p>
        </p:txBody>
      </p:sp>
      <p:sp>
        <p:nvSpPr>
          <p:cNvPr id="5" name="Marcador de contenido 4">
            <a:extLst>
              <a:ext uri="{FF2B5EF4-FFF2-40B4-BE49-F238E27FC236}">
                <a16:creationId xmlns:a16="http://schemas.microsoft.com/office/drawing/2014/main" id="{A02ED916-0DD8-271C-F42E-23AF9D8239DC}"/>
              </a:ext>
            </a:extLst>
          </p:cNvPr>
          <p:cNvSpPr>
            <a:spLocks noGrp="1"/>
          </p:cNvSpPr>
          <p:nvPr>
            <p:ph idx="1"/>
          </p:nvPr>
        </p:nvSpPr>
        <p:spPr/>
        <p:txBody>
          <a:bodyPr/>
          <a:lstStyle/>
          <a:p>
            <a:r>
              <a:rPr lang="en-GB" i="1" dirty="0"/>
              <a:t>Houston, we have a problem</a:t>
            </a:r>
          </a:p>
          <a:p>
            <a:r>
              <a:rPr lang="en-GB" dirty="0"/>
              <a:t>This problem has been aggravated in the last 15 years</a:t>
            </a:r>
          </a:p>
          <a:p>
            <a:r>
              <a:rPr lang="en-GB" dirty="0"/>
              <a:t>In particular regional contexts, like Latin-America, this problem is particularly acute.</a:t>
            </a:r>
          </a:p>
          <a:p>
            <a:pPr marL="0" indent="0">
              <a:buNone/>
            </a:pPr>
            <a:endParaRPr lang="en-GB" dirty="0"/>
          </a:p>
        </p:txBody>
      </p:sp>
    </p:spTree>
    <p:extLst>
      <p:ext uri="{BB962C8B-B14F-4D97-AF65-F5344CB8AC3E}">
        <p14:creationId xmlns:p14="http://schemas.microsoft.com/office/powerpoint/2010/main" val="2741023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2B4B3E-0143-897F-0EC2-B9650F7E1616}"/>
              </a:ext>
            </a:extLst>
          </p:cNvPr>
          <p:cNvSpPr>
            <a:spLocks noGrp="1"/>
          </p:cNvSpPr>
          <p:nvPr>
            <p:ph type="title"/>
          </p:nvPr>
        </p:nvSpPr>
        <p:spPr/>
        <p:txBody>
          <a:bodyPr/>
          <a:lstStyle/>
          <a:p>
            <a:r>
              <a:rPr lang="en-GB" dirty="0"/>
              <a:t>The question is: how does Law take hold of this?</a:t>
            </a:r>
          </a:p>
        </p:txBody>
      </p:sp>
      <p:sp>
        <p:nvSpPr>
          <p:cNvPr id="3" name="Marcador de contenido 2">
            <a:extLst>
              <a:ext uri="{FF2B5EF4-FFF2-40B4-BE49-F238E27FC236}">
                <a16:creationId xmlns:a16="http://schemas.microsoft.com/office/drawing/2014/main" id="{EA9F7C51-C86D-6607-CE8E-345376B779B1}"/>
              </a:ext>
            </a:extLst>
          </p:cNvPr>
          <p:cNvSpPr>
            <a:spLocks noGrp="1"/>
          </p:cNvSpPr>
          <p:nvPr>
            <p:ph idx="1"/>
          </p:nvPr>
        </p:nvSpPr>
        <p:spPr/>
        <p:txBody>
          <a:bodyPr/>
          <a:lstStyle/>
          <a:p>
            <a:r>
              <a:rPr lang="en-GB" dirty="0"/>
              <a:t>On the basis of this context, I have started a reflection on what I call “Law as Credibility”</a:t>
            </a:r>
          </a:p>
          <a:p>
            <a:r>
              <a:rPr lang="en-GB" dirty="0"/>
              <a:t>Law as Credibility is a Theory of Law that argues that the main function that Law is called to perform is to give credibility to political commitments</a:t>
            </a:r>
          </a:p>
          <a:p>
            <a:r>
              <a:rPr lang="en-GB" dirty="0"/>
              <a:t>Political promises are encapsulated in law to give more credibility to them</a:t>
            </a:r>
          </a:p>
        </p:txBody>
      </p:sp>
    </p:spTree>
    <p:extLst>
      <p:ext uri="{BB962C8B-B14F-4D97-AF65-F5344CB8AC3E}">
        <p14:creationId xmlns:p14="http://schemas.microsoft.com/office/powerpoint/2010/main" val="26930103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947</Words>
  <Application>Microsoft Macintosh PowerPoint</Application>
  <PresentationFormat>Panorámica</PresentationFormat>
  <Paragraphs>102</Paragraphs>
  <Slides>22</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Calibri</vt:lpstr>
      <vt:lpstr>Calibri Light</vt:lpstr>
      <vt:lpstr>Tema de Office</vt:lpstr>
      <vt:lpstr>In Courts We Trust: evidence for “Law as Credibility”</vt:lpstr>
      <vt:lpstr>The starting point: the “trust in political actors” structure</vt:lpstr>
      <vt:lpstr>There are many ways to illustrate the previous structure.</vt:lpstr>
      <vt:lpstr>Surveys on Political Trust</vt:lpstr>
      <vt:lpstr>Evidence for executive and legislative branches of government on trust: WVS</vt:lpstr>
      <vt:lpstr>Evidence for executive and legislative branches of government on trust: Latino-barometer</vt:lpstr>
      <vt:lpstr>Evidence for EU, national governments and national parliaments: Eurobarometer 96 (2021)</vt:lpstr>
      <vt:lpstr>Conclusion</vt:lpstr>
      <vt:lpstr>The question is: how does Law take hold of this?</vt:lpstr>
      <vt:lpstr>Example (Estella, 2008)  </vt:lpstr>
      <vt:lpstr>Law as Credibility: 6 propositions</vt:lpstr>
      <vt:lpstr>Proposition 1</vt:lpstr>
      <vt:lpstr>Proposition 2</vt:lpstr>
      <vt:lpstr>Proposition 3</vt:lpstr>
      <vt:lpstr>Proposition 4</vt:lpstr>
      <vt:lpstr>Proposition 5</vt:lpstr>
      <vt:lpstr>Proposition 6</vt:lpstr>
      <vt:lpstr>Presentación de PowerPoint</vt:lpstr>
      <vt:lpstr>So here we have some good news: WVS</vt:lpstr>
      <vt:lpstr>BUT: less good news in specific regional contexts…</vt:lpstr>
      <vt:lpstr>Some conclusions</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Courts We Trust: evidence for “Law as Credibility”</dc:title>
  <dc:creator>Microsoft Office User</dc:creator>
  <cp:lastModifiedBy>Microsoft Office User</cp:lastModifiedBy>
  <cp:revision>94</cp:revision>
  <dcterms:created xsi:type="dcterms:W3CDTF">2022-04-25T10:26:31Z</dcterms:created>
  <dcterms:modified xsi:type="dcterms:W3CDTF">2022-05-10T16:20:38Z</dcterms:modified>
</cp:coreProperties>
</file>