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63" r:id="rId7"/>
    <p:sldId id="258" r:id="rId8"/>
    <p:sldId id="259" r:id="rId9"/>
    <p:sldId id="261" r:id="rId10"/>
    <p:sldId id="260" r:id="rId11"/>
    <p:sldId id="268" r:id="rId12"/>
    <p:sldId id="269" r:id="rId13"/>
    <p:sldId id="264" r:id="rId14"/>
    <p:sldId id="267" r:id="rId15"/>
    <p:sldId id="270" r:id="rId16"/>
    <p:sldId id="271" r:id="rId17"/>
    <p:sldId id="266" r:id="rId18"/>
    <p:sldId id="272" r:id="rId19"/>
    <p:sldId id="2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3"/>
    <p:restoredTop sz="94631"/>
  </p:normalViewPr>
  <p:slideViewPr>
    <p:cSldViewPr snapToGrid="0" snapToObjects="1">
      <p:cViewPr varScale="1">
        <p:scale>
          <a:sx n="77" d="100"/>
          <a:sy n="77" d="100"/>
        </p:scale>
        <p:origin x="6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11/9/2018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11/9/2018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11/9/2018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11/9/2018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11/9/2018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11/9/2018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sacha.garben@coleurope.eu"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CBB56-45EB-8446-930F-4F66E7F67E32}"/>
              </a:ext>
            </a:extLst>
          </p:cNvPr>
          <p:cNvSpPr>
            <a:spLocks noGrp="1"/>
          </p:cNvSpPr>
          <p:nvPr>
            <p:ph type="ctrTitle"/>
          </p:nvPr>
        </p:nvSpPr>
        <p:spPr>
          <a:xfrm>
            <a:off x="1154955" y="871800"/>
            <a:ext cx="8825658" cy="3329581"/>
          </a:xfrm>
        </p:spPr>
        <p:txBody>
          <a:bodyPr/>
          <a:lstStyle/>
          <a:p>
            <a:pPr algn="ctr"/>
            <a:r>
              <a:rPr lang="en-GB" dirty="0">
                <a:solidFill>
                  <a:srgbClr val="FF0000"/>
                </a:solidFill>
              </a:rPr>
              <a:t>T</a:t>
            </a:r>
            <a:r>
              <a:rPr lang="en-GB" dirty="0"/>
              <a:t>he European Pillar of Social Rights</a:t>
            </a:r>
          </a:p>
        </p:txBody>
      </p:sp>
      <p:sp>
        <p:nvSpPr>
          <p:cNvPr id="3" name="Subtitle 2">
            <a:extLst>
              <a:ext uri="{FF2B5EF4-FFF2-40B4-BE49-F238E27FC236}">
                <a16:creationId xmlns:a16="http://schemas.microsoft.com/office/drawing/2014/main" id="{B6D80538-0B06-EA4F-9E5B-B0D55225FEBD}"/>
              </a:ext>
            </a:extLst>
          </p:cNvPr>
          <p:cNvSpPr>
            <a:spLocks noGrp="1"/>
          </p:cNvSpPr>
          <p:nvPr>
            <p:ph type="subTitle" idx="1"/>
          </p:nvPr>
        </p:nvSpPr>
        <p:spPr>
          <a:xfrm>
            <a:off x="1154955" y="4201381"/>
            <a:ext cx="8825658" cy="861420"/>
          </a:xfrm>
        </p:spPr>
        <p:txBody>
          <a:bodyPr/>
          <a:lstStyle/>
          <a:p>
            <a:pPr algn="ctr"/>
            <a:r>
              <a:rPr lang="en-GB" dirty="0"/>
              <a:t>AN assessment of its meaning and significance</a:t>
            </a:r>
          </a:p>
        </p:txBody>
      </p:sp>
      <p:sp>
        <p:nvSpPr>
          <p:cNvPr id="5" name="TextBox 4">
            <a:extLst>
              <a:ext uri="{FF2B5EF4-FFF2-40B4-BE49-F238E27FC236}">
                <a16:creationId xmlns:a16="http://schemas.microsoft.com/office/drawing/2014/main" id="{6BCCD80C-A59A-954C-B949-46B33964A1CC}"/>
              </a:ext>
            </a:extLst>
          </p:cNvPr>
          <p:cNvSpPr txBox="1"/>
          <p:nvPr/>
        </p:nvSpPr>
        <p:spPr>
          <a:xfrm>
            <a:off x="6943611" y="5343437"/>
            <a:ext cx="5065810" cy="646331"/>
          </a:xfrm>
          <a:prstGeom prst="rect">
            <a:avLst/>
          </a:prstGeom>
          <a:noFill/>
        </p:spPr>
        <p:txBody>
          <a:bodyPr wrap="none" rtlCol="0">
            <a:spAutoFit/>
          </a:bodyPr>
          <a:lstStyle/>
          <a:p>
            <a:r>
              <a:rPr lang="en-GB" dirty="0" err="1">
                <a:solidFill>
                  <a:schemeClr val="bg2">
                    <a:lumMod val="40000"/>
                    <a:lumOff val="60000"/>
                  </a:schemeClr>
                </a:solidFill>
              </a:rPr>
              <a:t>Prof.</a:t>
            </a:r>
            <a:r>
              <a:rPr lang="en-GB" dirty="0">
                <a:solidFill>
                  <a:schemeClr val="bg2">
                    <a:lumMod val="40000"/>
                    <a:lumOff val="60000"/>
                  </a:schemeClr>
                </a:solidFill>
              </a:rPr>
              <a:t> dr. Sacha Garben, College of Europe</a:t>
            </a:r>
          </a:p>
          <a:p>
            <a:r>
              <a:rPr lang="en-GB" dirty="0"/>
              <a:t>CELS Seminar 7/11/18</a:t>
            </a:r>
          </a:p>
        </p:txBody>
      </p:sp>
      <p:sp>
        <p:nvSpPr>
          <p:cNvPr id="6" name="TextBox 5">
            <a:extLst>
              <a:ext uri="{FF2B5EF4-FFF2-40B4-BE49-F238E27FC236}">
                <a16:creationId xmlns:a16="http://schemas.microsoft.com/office/drawing/2014/main" id="{174DF0EA-3A12-2E46-BB82-53EC0C62DB2A}"/>
              </a:ext>
            </a:extLst>
          </p:cNvPr>
          <p:cNvSpPr txBox="1"/>
          <p:nvPr/>
        </p:nvSpPr>
        <p:spPr>
          <a:xfrm>
            <a:off x="10437223" y="687134"/>
            <a:ext cx="670376" cy="369332"/>
          </a:xfrm>
          <a:prstGeom prst="rect">
            <a:avLst/>
          </a:prstGeom>
          <a:noFill/>
        </p:spPr>
        <p:txBody>
          <a:bodyPr wrap="none" rtlCol="0">
            <a:spAutoFit/>
          </a:bodyPr>
          <a:lstStyle/>
          <a:p>
            <a:r>
              <a:rPr lang="en-GB" dirty="0"/>
              <a:t>1/16</a:t>
            </a:r>
          </a:p>
        </p:txBody>
      </p:sp>
    </p:spTree>
    <p:extLst>
      <p:ext uri="{BB962C8B-B14F-4D97-AF65-F5344CB8AC3E}">
        <p14:creationId xmlns:p14="http://schemas.microsoft.com/office/powerpoint/2010/main" val="1345036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20697-91C8-DC4C-83D9-3D574F8AE0D9}"/>
              </a:ext>
            </a:extLst>
          </p:cNvPr>
          <p:cNvSpPr>
            <a:spLocks noGrp="1"/>
          </p:cNvSpPr>
          <p:nvPr>
            <p:ph type="title"/>
          </p:nvPr>
        </p:nvSpPr>
        <p:spPr/>
        <p:txBody>
          <a:bodyPr/>
          <a:lstStyle/>
          <a:p>
            <a:r>
              <a:rPr lang="en-GB" sz="6000" dirty="0"/>
              <a:t>2</a:t>
            </a:r>
            <a:r>
              <a:rPr lang="en-GB" sz="6000" dirty="0">
                <a:solidFill>
                  <a:srgbClr val="FF0000"/>
                </a:solidFill>
              </a:rPr>
              <a:t>.</a:t>
            </a:r>
          </a:p>
        </p:txBody>
      </p:sp>
      <p:sp>
        <p:nvSpPr>
          <p:cNvPr id="3" name="Text Placeholder 2">
            <a:extLst>
              <a:ext uri="{FF2B5EF4-FFF2-40B4-BE49-F238E27FC236}">
                <a16:creationId xmlns:a16="http://schemas.microsoft.com/office/drawing/2014/main" id="{16D731C0-3D10-E54E-95DD-1F72D5ADCFF9}"/>
              </a:ext>
            </a:extLst>
          </p:cNvPr>
          <p:cNvSpPr>
            <a:spLocks noGrp="1"/>
          </p:cNvSpPr>
          <p:nvPr>
            <p:ph type="body" idx="1"/>
          </p:nvPr>
        </p:nvSpPr>
        <p:spPr/>
        <p:txBody>
          <a:bodyPr>
            <a:normAutofit/>
          </a:bodyPr>
          <a:lstStyle/>
          <a:p>
            <a:r>
              <a:rPr lang="en-GB" sz="3200" dirty="0"/>
              <a:t> The Pillar in Context</a:t>
            </a:r>
          </a:p>
        </p:txBody>
      </p:sp>
      <p:sp>
        <p:nvSpPr>
          <p:cNvPr id="4" name="TextBox 3">
            <a:extLst>
              <a:ext uri="{FF2B5EF4-FFF2-40B4-BE49-F238E27FC236}">
                <a16:creationId xmlns:a16="http://schemas.microsoft.com/office/drawing/2014/main" id="{20F6B972-6B91-AD4E-9A72-F1E8B4132135}"/>
              </a:ext>
            </a:extLst>
          </p:cNvPr>
          <p:cNvSpPr txBox="1"/>
          <p:nvPr/>
        </p:nvSpPr>
        <p:spPr>
          <a:xfrm>
            <a:off x="10384971" y="700197"/>
            <a:ext cx="798617" cy="369332"/>
          </a:xfrm>
          <a:prstGeom prst="rect">
            <a:avLst/>
          </a:prstGeom>
          <a:noFill/>
        </p:spPr>
        <p:txBody>
          <a:bodyPr wrap="none" rtlCol="0">
            <a:spAutoFit/>
          </a:bodyPr>
          <a:lstStyle/>
          <a:p>
            <a:r>
              <a:rPr lang="en-GB" dirty="0"/>
              <a:t>10/16</a:t>
            </a:r>
          </a:p>
        </p:txBody>
      </p:sp>
    </p:spTree>
    <p:extLst>
      <p:ext uri="{BB962C8B-B14F-4D97-AF65-F5344CB8AC3E}">
        <p14:creationId xmlns:p14="http://schemas.microsoft.com/office/powerpoint/2010/main" val="596826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5E9CF-6BD6-0444-89FE-8B032AAE9814}"/>
              </a:ext>
            </a:extLst>
          </p:cNvPr>
          <p:cNvSpPr>
            <a:spLocks noGrp="1"/>
          </p:cNvSpPr>
          <p:nvPr>
            <p:ph type="title"/>
          </p:nvPr>
        </p:nvSpPr>
        <p:spPr>
          <a:xfrm>
            <a:off x="645130" y="139209"/>
            <a:ext cx="9404723" cy="1400530"/>
          </a:xfrm>
        </p:spPr>
        <p:txBody>
          <a:bodyPr/>
          <a:lstStyle/>
          <a:p>
            <a:pPr algn="ctr"/>
            <a:r>
              <a:rPr lang="en-GB" sz="3600" b="1" dirty="0">
                <a:solidFill>
                  <a:schemeClr val="bg2">
                    <a:lumMod val="60000"/>
                    <a:lumOff val="40000"/>
                  </a:schemeClr>
                </a:solidFill>
              </a:rPr>
              <a:t>2. The Pillar in Context</a:t>
            </a:r>
            <a:br>
              <a:rPr lang="en-GB" sz="3600" b="1" dirty="0">
                <a:solidFill>
                  <a:schemeClr val="bg2">
                    <a:lumMod val="60000"/>
                    <a:lumOff val="40000"/>
                  </a:schemeClr>
                </a:solidFill>
              </a:rPr>
            </a:br>
            <a:r>
              <a:rPr lang="en-GB" sz="3600" b="1" dirty="0">
                <a:solidFill>
                  <a:srgbClr val="FF0000"/>
                </a:solidFill>
              </a:rPr>
              <a:t>EU Better Regulation</a:t>
            </a:r>
            <a:r>
              <a:rPr lang="en-GB" sz="3600" b="1" dirty="0">
                <a:solidFill>
                  <a:schemeClr val="bg2">
                    <a:lumMod val="60000"/>
                    <a:lumOff val="40000"/>
                  </a:schemeClr>
                </a:solidFill>
              </a:rPr>
              <a:t/>
            </a:r>
            <a:br>
              <a:rPr lang="en-GB" sz="3600" b="1" dirty="0">
                <a:solidFill>
                  <a:schemeClr val="bg2">
                    <a:lumMod val="60000"/>
                    <a:lumOff val="40000"/>
                  </a:schemeClr>
                </a:solidFill>
              </a:rPr>
            </a:br>
            <a:endParaRPr lang="en-GB" sz="3600" dirty="0"/>
          </a:p>
        </p:txBody>
      </p:sp>
      <p:sp>
        <p:nvSpPr>
          <p:cNvPr id="3" name="Content Placeholder 2">
            <a:extLst>
              <a:ext uri="{FF2B5EF4-FFF2-40B4-BE49-F238E27FC236}">
                <a16:creationId xmlns:a16="http://schemas.microsoft.com/office/drawing/2014/main" id="{4DCC97DA-0467-BD4B-A3CE-28CD88B41895}"/>
              </a:ext>
            </a:extLst>
          </p:cNvPr>
          <p:cNvSpPr>
            <a:spLocks noGrp="1"/>
          </p:cNvSpPr>
          <p:nvPr>
            <p:ph idx="1"/>
          </p:nvPr>
        </p:nvSpPr>
        <p:spPr>
          <a:xfrm>
            <a:off x="365760" y="1539739"/>
            <a:ext cx="11547566" cy="5122317"/>
          </a:xfrm>
        </p:spPr>
        <p:txBody>
          <a:bodyPr>
            <a:normAutofit lnSpcReduction="10000"/>
          </a:bodyPr>
          <a:lstStyle/>
          <a:p>
            <a:pPr algn="just"/>
            <a:r>
              <a:rPr lang="en-GB" dirty="0"/>
              <a:t>EU Better Regulation Agenda has been around in various incarnations for several decades</a:t>
            </a:r>
          </a:p>
          <a:p>
            <a:pPr algn="just"/>
            <a:r>
              <a:rPr lang="en-GB" dirty="0"/>
              <a:t>Became particularly important in the social field under previous Commission (e.g. Hairdressers Agreement)</a:t>
            </a:r>
          </a:p>
          <a:p>
            <a:pPr algn="just"/>
            <a:r>
              <a:rPr lang="en-GB" dirty="0"/>
              <a:t>Several rationales can be discerned: </a:t>
            </a:r>
            <a:r>
              <a:rPr lang="en-US" dirty="0"/>
              <a:t>(</a:t>
            </a:r>
            <a:r>
              <a:rPr lang="en-US" dirty="0" err="1"/>
              <a:t>i</a:t>
            </a:r>
            <a:r>
              <a:rPr lang="en-US" dirty="0"/>
              <a:t>) improving the </a:t>
            </a:r>
            <a:r>
              <a:rPr lang="en-US" b="1" dirty="0">
                <a:solidFill>
                  <a:schemeClr val="bg2">
                    <a:lumMod val="40000"/>
                    <a:lumOff val="60000"/>
                  </a:schemeClr>
                </a:solidFill>
              </a:rPr>
              <a:t>quality </a:t>
            </a:r>
            <a:r>
              <a:rPr lang="en-US" dirty="0"/>
              <a:t>of EU legislation, (ii) reducing the </a:t>
            </a:r>
            <a:r>
              <a:rPr lang="en-US" b="1" dirty="0">
                <a:solidFill>
                  <a:schemeClr val="bg2">
                    <a:lumMod val="40000"/>
                    <a:lumOff val="60000"/>
                  </a:schemeClr>
                </a:solidFill>
              </a:rPr>
              <a:t>quantity </a:t>
            </a:r>
            <a:r>
              <a:rPr lang="en-US" dirty="0"/>
              <a:t>of EU legislation, (iii) increasing </a:t>
            </a:r>
            <a:r>
              <a:rPr lang="en-US" b="1" dirty="0">
                <a:solidFill>
                  <a:schemeClr val="bg2">
                    <a:lumMod val="40000"/>
                    <a:lumOff val="60000"/>
                  </a:schemeClr>
                </a:solidFill>
              </a:rPr>
              <a:t>public participation </a:t>
            </a:r>
            <a:r>
              <a:rPr lang="en-US" dirty="0"/>
              <a:t>in the legislative process, (iv) promoting </a:t>
            </a:r>
            <a:r>
              <a:rPr lang="en-US" b="1" dirty="0">
                <a:solidFill>
                  <a:schemeClr val="bg2">
                    <a:lumMod val="40000"/>
                    <a:lumOff val="60000"/>
                  </a:schemeClr>
                </a:solidFill>
              </a:rPr>
              <a:t>science-based governance</a:t>
            </a:r>
            <a:r>
              <a:rPr lang="en-US" dirty="0"/>
              <a:t>, and (v) enforcing the </a:t>
            </a:r>
            <a:r>
              <a:rPr lang="en-US" b="1" dirty="0">
                <a:solidFill>
                  <a:schemeClr val="bg2">
                    <a:lumMod val="40000"/>
                    <a:lumOff val="60000"/>
                  </a:schemeClr>
                </a:solidFill>
              </a:rPr>
              <a:t>subsidiarity and proportionality</a:t>
            </a:r>
            <a:r>
              <a:rPr lang="en-US" dirty="0"/>
              <a:t> principles </a:t>
            </a:r>
          </a:p>
          <a:p>
            <a:pPr algn="just"/>
            <a:r>
              <a:rPr lang="en-US" b="1" dirty="0">
                <a:solidFill>
                  <a:schemeClr val="bg2">
                    <a:lumMod val="40000"/>
                    <a:lumOff val="60000"/>
                  </a:schemeClr>
                </a:solidFill>
              </a:rPr>
              <a:t>Concern about the ‘social cost’ of Better Regulation </a:t>
            </a:r>
            <a:r>
              <a:rPr lang="en-US" dirty="0"/>
              <a:t>(Better Regulation Watchdog of 50 civil society groups): biased methodology of cost-benefit analysis, laborious </a:t>
            </a:r>
            <a:r>
              <a:rPr lang="en-US" i="1" dirty="0"/>
              <a:t>ex ante</a:t>
            </a:r>
            <a:r>
              <a:rPr lang="en-US" dirty="0"/>
              <a:t> and </a:t>
            </a:r>
            <a:r>
              <a:rPr lang="en-US" i="1" dirty="0"/>
              <a:t>ex post</a:t>
            </a:r>
            <a:r>
              <a:rPr lang="en-US" dirty="0"/>
              <a:t> evaluation exercises of the social </a:t>
            </a:r>
            <a:r>
              <a:rPr lang="en-US" i="1" dirty="0"/>
              <a:t>acquis</a:t>
            </a:r>
          </a:p>
          <a:p>
            <a:pPr algn="just"/>
            <a:r>
              <a:rPr lang="en-US" b="1" dirty="0">
                <a:solidFill>
                  <a:schemeClr val="bg2">
                    <a:lumMod val="40000"/>
                    <a:lumOff val="60000"/>
                  </a:schemeClr>
                </a:solidFill>
              </a:rPr>
              <a:t>Pillar is a sea change: turns Better Regulation Agenda on its head</a:t>
            </a:r>
          </a:p>
          <a:p>
            <a:pPr lvl="1" algn="just"/>
            <a:r>
              <a:rPr lang="en-US" dirty="0"/>
              <a:t>REFIT evaluations used to support the proposal of new, upgrading, social legislation</a:t>
            </a:r>
          </a:p>
          <a:p>
            <a:pPr lvl="1" algn="just"/>
            <a:r>
              <a:rPr lang="en-US" dirty="0"/>
              <a:t>Pillar </a:t>
            </a:r>
            <a:r>
              <a:rPr lang="en-US" i="1" dirty="0" err="1"/>
              <a:t>sensu</a:t>
            </a:r>
            <a:r>
              <a:rPr lang="en-US" i="1" dirty="0"/>
              <a:t> largo </a:t>
            </a:r>
            <a:r>
              <a:rPr lang="en-US" dirty="0"/>
              <a:t>can be understood as a giant REFIT evaluation of the international, EU (and national) social acquis, including proposals how to ‘plug the holes’ in the floor of social rights</a:t>
            </a:r>
            <a:endParaRPr lang="en-GB" dirty="0"/>
          </a:p>
        </p:txBody>
      </p:sp>
      <p:sp>
        <p:nvSpPr>
          <p:cNvPr id="4" name="TextBox 3">
            <a:extLst>
              <a:ext uri="{FF2B5EF4-FFF2-40B4-BE49-F238E27FC236}">
                <a16:creationId xmlns:a16="http://schemas.microsoft.com/office/drawing/2014/main" id="{2BE82F7A-3777-104A-8A7E-F4C619AC1BE0}"/>
              </a:ext>
            </a:extLst>
          </p:cNvPr>
          <p:cNvSpPr txBox="1"/>
          <p:nvPr/>
        </p:nvSpPr>
        <p:spPr>
          <a:xfrm>
            <a:off x="10384971" y="700197"/>
            <a:ext cx="798617" cy="369332"/>
          </a:xfrm>
          <a:prstGeom prst="rect">
            <a:avLst/>
          </a:prstGeom>
          <a:noFill/>
        </p:spPr>
        <p:txBody>
          <a:bodyPr wrap="none" rtlCol="0">
            <a:spAutoFit/>
          </a:bodyPr>
          <a:lstStyle/>
          <a:p>
            <a:r>
              <a:rPr lang="en-GB" dirty="0"/>
              <a:t>11/16</a:t>
            </a:r>
          </a:p>
        </p:txBody>
      </p:sp>
    </p:spTree>
    <p:extLst>
      <p:ext uri="{BB962C8B-B14F-4D97-AF65-F5344CB8AC3E}">
        <p14:creationId xmlns:p14="http://schemas.microsoft.com/office/powerpoint/2010/main" val="2308440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5E9CF-6BD6-0444-89FE-8B032AAE9814}"/>
              </a:ext>
            </a:extLst>
          </p:cNvPr>
          <p:cNvSpPr>
            <a:spLocks noGrp="1"/>
          </p:cNvSpPr>
          <p:nvPr>
            <p:ph type="title"/>
          </p:nvPr>
        </p:nvSpPr>
        <p:spPr>
          <a:xfrm>
            <a:off x="645130" y="139209"/>
            <a:ext cx="9404723" cy="1400530"/>
          </a:xfrm>
        </p:spPr>
        <p:txBody>
          <a:bodyPr/>
          <a:lstStyle/>
          <a:p>
            <a:pPr algn="ctr"/>
            <a:r>
              <a:rPr lang="en-GB" sz="3600" b="1" dirty="0">
                <a:solidFill>
                  <a:schemeClr val="bg2">
                    <a:lumMod val="60000"/>
                    <a:lumOff val="40000"/>
                  </a:schemeClr>
                </a:solidFill>
              </a:rPr>
              <a:t>2. The Pillar in Context</a:t>
            </a:r>
            <a:br>
              <a:rPr lang="en-GB" sz="3600" b="1" dirty="0">
                <a:solidFill>
                  <a:schemeClr val="bg2">
                    <a:lumMod val="60000"/>
                    <a:lumOff val="40000"/>
                  </a:schemeClr>
                </a:solidFill>
              </a:rPr>
            </a:br>
            <a:r>
              <a:rPr lang="en-GB" sz="3600" b="1" dirty="0">
                <a:solidFill>
                  <a:srgbClr val="FF0000"/>
                </a:solidFill>
              </a:rPr>
              <a:t>Relationship EU and International law</a:t>
            </a:r>
            <a:r>
              <a:rPr lang="en-GB" sz="3600" b="1" dirty="0">
                <a:solidFill>
                  <a:schemeClr val="bg2">
                    <a:lumMod val="60000"/>
                    <a:lumOff val="40000"/>
                  </a:schemeClr>
                </a:solidFill>
              </a:rPr>
              <a:t/>
            </a:r>
            <a:br>
              <a:rPr lang="en-GB" sz="3600" b="1" dirty="0">
                <a:solidFill>
                  <a:schemeClr val="bg2">
                    <a:lumMod val="60000"/>
                    <a:lumOff val="40000"/>
                  </a:schemeClr>
                </a:solidFill>
              </a:rPr>
            </a:br>
            <a:endParaRPr lang="en-GB" sz="3600" dirty="0"/>
          </a:p>
        </p:txBody>
      </p:sp>
      <p:sp>
        <p:nvSpPr>
          <p:cNvPr id="3" name="Content Placeholder 2">
            <a:extLst>
              <a:ext uri="{FF2B5EF4-FFF2-40B4-BE49-F238E27FC236}">
                <a16:creationId xmlns:a16="http://schemas.microsoft.com/office/drawing/2014/main" id="{4DCC97DA-0467-BD4B-A3CE-28CD88B41895}"/>
              </a:ext>
            </a:extLst>
          </p:cNvPr>
          <p:cNvSpPr>
            <a:spLocks noGrp="1"/>
          </p:cNvSpPr>
          <p:nvPr>
            <p:ph idx="1"/>
          </p:nvPr>
        </p:nvSpPr>
        <p:spPr>
          <a:xfrm>
            <a:off x="391886" y="1397726"/>
            <a:ext cx="11612880" cy="5133702"/>
          </a:xfrm>
        </p:spPr>
        <p:txBody>
          <a:bodyPr>
            <a:normAutofit fontScale="92500" lnSpcReduction="20000"/>
          </a:bodyPr>
          <a:lstStyle/>
          <a:p>
            <a:r>
              <a:rPr lang="en-GB" sz="1900" dirty="0"/>
              <a:t>EU social </a:t>
            </a:r>
            <a:r>
              <a:rPr lang="en-GB" sz="1900" i="1" dirty="0"/>
              <a:t>acquis</a:t>
            </a:r>
            <a:r>
              <a:rPr lang="en-GB" sz="1900" dirty="0"/>
              <a:t> operates alongside </a:t>
            </a:r>
            <a:r>
              <a:rPr lang="en-GB" sz="1900" b="1" dirty="0">
                <a:solidFill>
                  <a:schemeClr val="bg2">
                    <a:lumMod val="40000"/>
                    <a:lumOff val="60000"/>
                  </a:schemeClr>
                </a:solidFill>
              </a:rPr>
              <a:t>international social </a:t>
            </a:r>
            <a:r>
              <a:rPr lang="en-GB" sz="1900" b="1" i="1" dirty="0">
                <a:solidFill>
                  <a:schemeClr val="bg2">
                    <a:lumMod val="40000"/>
                    <a:lumOff val="60000"/>
                  </a:schemeClr>
                </a:solidFill>
              </a:rPr>
              <a:t>acquis</a:t>
            </a:r>
            <a:r>
              <a:rPr lang="en-GB" sz="1900" b="1" dirty="0">
                <a:solidFill>
                  <a:schemeClr val="bg2">
                    <a:lumMod val="40000"/>
                    <a:lumOff val="60000"/>
                  </a:schemeClr>
                </a:solidFill>
              </a:rPr>
              <a:t> </a:t>
            </a:r>
          </a:p>
          <a:p>
            <a:pPr lvl="1"/>
            <a:r>
              <a:rPr lang="en-GB" sz="1900" dirty="0"/>
              <a:t>European Social Charter (Council of Europe)</a:t>
            </a:r>
          </a:p>
          <a:p>
            <a:pPr lvl="1"/>
            <a:r>
              <a:rPr lang="en-GB" sz="1900" dirty="0"/>
              <a:t>ILO Conventions</a:t>
            </a:r>
          </a:p>
          <a:p>
            <a:r>
              <a:rPr lang="en-GB" sz="1900" dirty="0"/>
              <a:t>Past decade: </a:t>
            </a:r>
            <a:r>
              <a:rPr lang="en-GB" sz="1900" b="1" dirty="0">
                <a:solidFill>
                  <a:schemeClr val="bg2">
                    <a:lumMod val="40000"/>
                    <a:lumOff val="60000"/>
                  </a:schemeClr>
                </a:solidFill>
              </a:rPr>
              <a:t>high-profile conflicts </a:t>
            </a:r>
            <a:r>
              <a:rPr lang="en-GB" sz="1900" dirty="0"/>
              <a:t>between EU and international law in this area</a:t>
            </a:r>
          </a:p>
          <a:p>
            <a:pPr lvl="1"/>
            <a:r>
              <a:rPr lang="en-GB" sz="1900" b="1" dirty="0">
                <a:solidFill>
                  <a:schemeClr val="bg2">
                    <a:lumMod val="40000"/>
                    <a:lumOff val="60000"/>
                  </a:schemeClr>
                </a:solidFill>
              </a:rPr>
              <a:t>EURO-crisis</a:t>
            </a:r>
            <a:r>
              <a:rPr lang="en-GB" sz="1900" dirty="0"/>
              <a:t> measures: </a:t>
            </a:r>
          </a:p>
          <a:p>
            <a:pPr lvl="2"/>
            <a:r>
              <a:rPr lang="en-GB" sz="1900" dirty="0"/>
              <a:t>Greek reforms imposed by MoU’s condemned by Committee of Social Rights and ILO</a:t>
            </a:r>
          </a:p>
          <a:p>
            <a:pPr lvl="1"/>
            <a:r>
              <a:rPr lang="en-GB" sz="1900" b="1" dirty="0">
                <a:solidFill>
                  <a:schemeClr val="bg2">
                    <a:lumMod val="40000"/>
                    <a:lumOff val="60000"/>
                  </a:schemeClr>
                </a:solidFill>
              </a:rPr>
              <a:t>Internal Market </a:t>
            </a:r>
            <a:r>
              <a:rPr lang="en-GB" sz="1900" dirty="0"/>
              <a:t>case law (</a:t>
            </a:r>
            <a:r>
              <a:rPr lang="en-GB" sz="1900" i="1" dirty="0"/>
              <a:t>Viking</a:t>
            </a:r>
            <a:r>
              <a:rPr lang="en-GB" sz="1900" dirty="0"/>
              <a:t> and </a:t>
            </a:r>
            <a:r>
              <a:rPr lang="en-GB" sz="1900" i="1" dirty="0"/>
              <a:t>Laval</a:t>
            </a:r>
            <a:r>
              <a:rPr lang="en-GB" sz="1900" dirty="0"/>
              <a:t>)</a:t>
            </a:r>
          </a:p>
          <a:p>
            <a:pPr lvl="2"/>
            <a:r>
              <a:rPr lang="en-GB" sz="1900" dirty="0"/>
              <a:t>Swedish Lex Laval condemned by Committee of Social Rights and Viking doctrine condemned by ILO</a:t>
            </a:r>
          </a:p>
          <a:p>
            <a:r>
              <a:rPr lang="en-GB" sz="1900" dirty="0"/>
              <a:t>Pillar is an </a:t>
            </a:r>
            <a:r>
              <a:rPr lang="en-GB" sz="1900" b="1" dirty="0">
                <a:solidFill>
                  <a:schemeClr val="bg2">
                    <a:lumMod val="40000"/>
                    <a:lumOff val="60000"/>
                  </a:schemeClr>
                </a:solidFill>
              </a:rPr>
              <a:t>olive branch</a:t>
            </a:r>
            <a:r>
              <a:rPr lang="en-GB" sz="1900" dirty="0"/>
              <a:t>:</a:t>
            </a:r>
          </a:p>
          <a:p>
            <a:pPr lvl="1"/>
            <a:r>
              <a:rPr lang="en-GB" sz="1900" dirty="0"/>
              <a:t>Does not directly resolve the conflicts</a:t>
            </a:r>
          </a:p>
          <a:p>
            <a:pPr lvl="1"/>
            <a:r>
              <a:rPr lang="en-GB" sz="1900" dirty="0"/>
              <a:t>But acknowledges importance of international </a:t>
            </a:r>
            <a:r>
              <a:rPr lang="en-GB" sz="1900" i="1" dirty="0"/>
              <a:t>acquis</a:t>
            </a:r>
            <a:r>
              <a:rPr lang="en-GB" sz="1900" dirty="0"/>
              <a:t> and integrates it as ‘benchmarks’ for the Pillar’s implementation (encouraging MS to sign/implement international measures)</a:t>
            </a:r>
          </a:p>
          <a:p>
            <a:r>
              <a:rPr lang="en-GB" sz="1900" dirty="0"/>
              <a:t>Pillar has </a:t>
            </a:r>
            <a:r>
              <a:rPr lang="en-GB" sz="1900" b="1" dirty="0">
                <a:solidFill>
                  <a:schemeClr val="bg2">
                    <a:lumMod val="40000"/>
                    <a:lumOff val="60000"/>
                  </a:schemeClr>
                </a:solidFill>
              </a:rPr>
              <a:t>rekindled relations</a:t>
            </a:r>
          </a:p>
          <a:p>
            <a:pPr lvl="1"/>
            <a:r>
              <a:rPr lang="en-GB" sz="1900" dirty="0"/>
              <a:t>Both Council of Europe and ILO have welcomed the Pillar and engage with it actively</a:t>
            </a:r>
          </a:p>
          <a:p>
            <a:pPr marL="457200" lvl="1" indent="0">
              <a:buNone/>
            </a:pPr>
            <a:endParaRPr lang="en-GB" dirty="0"/>
          </a:p>
        </p:txBody>
      </p:sp>
      <p:sp>
        <p:nvSpPr>
          <p:cNvPr id="4" name="TextBox 3">
            <a:extLst>
              <a:ext uri="{FF2B5EF4-FFF2-40B4-BE49-F238E27FC236}">
                <a16:creationId xmlns:a16="http://schemas.microsoft.com/office/drawing/2014/main" id="{8E8C0303-3752-5C48-93A7-82E02EAFD729}"/>
              </a:ext>
            </a:extLst>
          </p:cNvPr>
          <p:cNvSpPr txBox="1"/>
          <p:nvPr/>
        </p:nvSpPr>
        <p:spPr>
          <a:xfrm>
            <a:off x="10384971" y="700197"/>
            <a:ext cx="798617" cy="369332"/>
          </a:xfrm>
          <a:prstGeom prst="rect">
            <a:avLst/>
          </a:prstGeom>
          <a:noFill/>
        </p:spPr>
        <p:txBody>
          <a:bodyPr wrap="none" rtlCol="0">
            <a:spAutoFit/>
          </a:bodyPr>
          <a:lstStyle/>
          <a:p>
            <a:r>
              <a:rPr lang="en-GB" dirty="0"/>
              <a:t>12/16</a:t>
            </a:r>
          </a:p>
        </p:txBody>
      </p:sp>
    </p:spTree>
    <p:extLst>
      <p:ext uri="{BB962C8B-B14F-4D97-AF65-F5344CB8AC3E}">
        <p14:creationId xmlns:p14="http://schemas.microsoft.com/office/powerpoint/2010/main" val="1760608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5E9CF-6BD6-0444-89FE-8B032AAE9814}"/>
              </a:ext>
            </a:extLst>
          </p:cNvPr>
          <p:cNvSpPr>
            <a:spLocks noGrp="1"/>
          </p:cNvSpPr>
          <p:nvPr>
            <p:ph type="title"/>
          </p:nvPr>
        </p:nvSpPr>
        <p:spPr>
          <a:xfrm>
            <a:off x="645130" y="139209"/>
            <a:ext cx="9404723" cy="1400530"/>
          </a:xfrm>
        </p:spPr>
        <p:txBody>
          <a:bodyPr/>
          <a:lstStyle/>
          <a:p>
            <a:pPr algn="ctr"/>
            <a:r>
              <a:rPr lang="en-GB" sz="3600" b="1" dirty="0">
                <a:solidFill>
                  <a:schemeClr val="bg2">
                    <a:lumMod val="60000"/>
                    <a:lumOff val="40000"/>
                  </a:schemeClr>
                </a:solidFill>
              </a:rPr>
              <a:t>2. The Pillar in Context</a:t>
            </a:r>
            <a:br>
              <a:rPr lang="en-GB" sz="3600" b="1" dirty="0">
                <a:solidFill>
                  <a:schemeClr val="bg2">
                    <a:lumMod val="60000"/>
                    <a:lumOff val="40000"/>
                  </a:schemeClr>
                </a:solidFill>
              </a:rPr>
            </a:br>
            <a:r>
              <a:rPr lang="en-GB" sz="3600" b="1" dirty="0">
                <a:solidFill>
                  <a:srgbClr val="FF0000"/>
                </a:solidFill>
              </a:rPr>
              <a:t>‘the market’ and ‘the social’ in the EU</a:t>
            </a:r>
            <a:r>
              <a:rPr lang="en-GB" sz="3600" b="1" dirty="0">
                <a:solidFill>
                  <a:schemeClr val="bg2">
                    <a:lumMod val="60000"/>
                    <a:lumOff val="40000"/>
                  </a:schemeClr>
                </a:solidFill>
              </a:rPr>
              <a:t/>
            </a:r>
            <a:br>
              <a:rPr lang="en-GB" sz="3600" b="1" dirty="0">
                <a:solidFill>
                  <a:schemeClr val="bg2">
                    <a:lumMod val="60000"/>
                    <a:lumOff val="40000"/>
                  </a:schemeClr>
                </a:solidFill>
              </a:rPr>
            </a:br>
            <a:endParaRPr lang="en-GB" sz="3600" dirty="0"/>
          </a:p>
        </p:txBody>
      </p:sp>
      <p:sp>
        <p:nvSpPr>
          <p:cNvPr id="3" name="Content Placeholder 2">
            <a:extLst>
              <a:ext uri="{FF2B5EF4-FFF2-40B4-BE49-F238E27FC236}">
                <a16:creationId xmlns:a16="http://schemas.microsoft.com/office/drawing/2014/main" id="{4DCC97DA-0467-BD4B-A3CE-28CD88B41895}"/>
              </a:ext>
            </a:extLst>
          </p:cNvPr>
          <p:cNvSpPr>
            <a:spLocks noGrp="1"/>
          </p:cNvSpPr>
          <p:nvPr>
            <p:ph idx="1"/>
          </p:nvPr>
        </p:nvSpPr>
        <p:spPr>
          <a:xfrm>
            <a:off x="418010" y="1436914"/>
            <a:ext cx="11325499" cy="5146766"/>
          </a:xfrm>
        </p:spPr>
        <p:txBody>
          <a:bodyPr>
            <a:normAutofit/>
          </a:bodyPr>
          <a:lstStyle/>
          <a:p>
            <a:pPr algn="just"/>
            <a:r>
              <a:rPr lang="en-GB" dirty="0"/>
              <a:t>Same areas (Euro-crisis/economic governance and internal market) are also where a problematic imbalance between ‘the market’ and ’the social’ lies </a:t>
            </a:r>
            <a:r>
              <a:rPr lang="en-GB" b="1" dirty="0">
                <a:solidFill>
                  <a:schemeClr val="bg2">
                    <a:lumMod val="40000"/>
                    <a:lumOff val="60000"/>
                  </a:schemeClr>
                </a:solidFill>
              </a:rPr>
              <a:t>internally</a:t>
            </a:r>
          </a:p>
          <a:p>
            <a:pPr algn="just"/>
            <a:r>
              <a:rPr lang="en-GB" dirty="0"/>
              <a:t>Pillar </a:t>
            </a:r>
            <a:r>
              <a:rPr lang="en-GB" i="1" dirty="0" err="1"/>
              <a:t>sensu</a:t>
            </a:r>
            <a:r>
              <a:rPr lang="en-GB" i="1" dirty="0"/>
              <a:t> largo </a:t>
            </a:r>
            <a:r>
              <a:rPr lang="en-GB" dirty="0"/>
              <a:t>does </a:t>
            </a:r>
            <a:r>
              <a:rPr lang="en-GB" b="1" dirty="0">
                <a:solidFill>
                  <a:schemeClr val="bg2">
                    <a:lumMod val="40000"/>
                    <a:lumOff val="60000"/>
                  </a:schemeClr>
                </a:solidFill>
              </a:rPr>
              <a:t>increase social output </a:t>
            </a:r>
            <a:r>
              <a:rPr lang="en-GB" dirty="0"/>
              <a:t>of the EU, reviving the use of the Social Title in the TFEU (thus resolving an important dimension of ‘social displacement’ cf. Kilpatrick or the EU’s social ‘crisis of regulation’ cf. Barnard)</a:t>
            </a:r>
          </a:p>
          <a:p>
            <a:pPr algn="just"/>
            <a:r>
              <a:rPr lang="en-GB" dirty="0"/>
              <a:t>But the most important social decisions continue to be taken, to ‘anti-social effects’, in economic governance and the internal market</a:t>
            </a:r>
          </a:p>
          <a:p>
            <a:pPr lvl="1" algn="just"/>
            <a:r>
              <a:rPr lang="en-GB" dirty="0"/>
              <a:t>While the Court has adjusted its stance in posting (</a:t>
            </a:r>
            <a:r>
              <a:rPr lang="en-GB" i="1" dirty="0"/>
              <a:t>Elektrobudowa</a:t>
            </a:r>
            <a:r>
              <a:rPr lang="en-GB" dirty="0"/>
              <a:t>, </a:t>
            </a:r>
            <a:r>
              <a:rPr lang="en-GB" i="1" dirty="0"/>
              <a:t>Regiopost</a:t>
            </a:r>
            <a:r>
              <a:rPr lang="en-GB" dirty="0"/>
              <a:t>) the internal market freedoms continue to receive precedence over labour protections</a:t>
            </a:r>
            <a:r>
              <a:rPr lang="en-US" dirty="0"/>
              <a:t> in other areas (</a:t>
            </a:r>
            <a:r>
              <a:rPr lang="en-US" i="1" dirty="0"/>
              <a:t>Com v Spain port </a:t>
            </a:r>
            <a:r>
              <a:rPr lang="en-US" i="1" dirty="0" err="1"/>
              <a:t>labour</a:t>
            </a:r>
            <a:r>
              <a:rPr lang="en-US" dirty="0"/>
              <a:t>, </a:t>
            </a:r>
            <a:r>
              <a:rPr lang="en-US" i="1" dirty="0"/>
              <a:t>AGET</a:t>
            </a:r>
            <a:r>
              <a:rPr lang="en-US" dirty="0"/>
              <a:t>) and while the Posting Directive has been revised, other initiatives could torpedo a ‘socialized’ internal market (e-services card)</a:t>
            </a:r>
          </a:p>
          <a:p>
            <a:pPr lvl="1" algn="just"/>
            <a:r>
              <a:rPr lang="en-US" dirty="0"/>
              <a:t>While the Pillar promotes the use of the Semester to implement aspects of the Pillar, overall the process</a:t>
            </a:r>
            <a:r>
              <a:rPr lang="en-GB" dirty="0"/>
              <a:t> still needs to ‘shift the narrative from austerity to social investment in social rights and standards, and finance adequate and sustainable welfare states through tax justice and progressive taxation’</a:t>
            </a:r>
            <a:r>
              <a:rPr lang="en-US" dirty="0"/>
              <a:t> (cf. Poverty Network)</a:t>
            </a:r>
            <a:endParaRPr lang="en-GB" dirty="0"/>
          </a:p>
        </p:txBody>
      </p:sp>
      <p:sp>
        <p:nvSpPr>
          <p:cNvPr id="4" name="TextBox 3">
            <a:extLst>
              <a:ext uri="{FF2B5EF4-FFF2-40B4-BE49-F238E27FC236}">
                <a16:creationId xmlns:a16="http://schemas.microsoft.com/office/drawing/2014/main" id="{50C91092-ED2E-C946-AB0B-2F61EE68CF11}"/>
              </a:ext>
            </a:extLst>
          </p:cNvPr>
          <p:cNvSpPr txBox="1"/>
          <p:nvPr/>
        </p:nvSpPr>
        <p:spPr>
          <a:xfrm>
            <a:off x="10384971" y="700197"/>
            <a:ext cx="798617" cy="369332"/>
          </a:xfrm>
          <a:prstGeom prst="rect">
            <a:avLst/>
          </a:prstGeom>
          <a:noFill/>
        </p:spPr>
        <p:txBody>
          <a:bodyPr wrap="none" rtlCol="0">
            <a:spAutoFit/>
          </a:bodyPr>
          <a:lstStyle/>
          <a:p>
            <a:r>
              <a:rPr lang="en-GB" dirty="0"/>
              <a:t>13/16</a:t>
            </a:r>
          </a:p>
        </p:txBody>
      </p:sp>
    </p:spTree>
    <p:extLst>
      <p:ext uri="{BB962C8B-B14F-4D97-AF65-F5344CB8AC3E}">
        <p14:creationId xmlns:p14="http://schemas.microsoft.com/office/powerpoint/2010/main" val="1948965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20697-91C8-DC4C-83D9-3D574F8AE0D9}"/>
              </a:ext>
            </a:extLst>
          </p:cNvPr>
          <p:cNvSpPr>
            <a:spLocks noGrp="1"/>
          </p:cNvSpPr>
          <p:nvPr>
            <p:ph type="title"/>
          </p:nvPr>
        </p:nvSpPr>
        <p:spPr/>
        <p:txBody>
          <a:bodyPr/>
          <a:lstStyle/>
          <a:p>
            <a:r>
              <a:rPr lang="en-GB" sz="6000" dirty="0"/>
              <a:t>3</a:t>
            </a:r>
            <a:r>
              <a:rPr lang="en-GB" sz="6000" dirty="0">
                <a:solidFill>
                  <a:srgbClr val="FF0000"/>
                </a:solidFill>
              </a:rPr>
              <a:t>.</a:t>
            </a:r>
          </a:p>
        </p:txBody>
      </p:sp>
      <p:sp>
        <p:nvSpPr>
          <p:cNvPr id="3" name="Text Placeholder 2">
            <a:extLst>
              <a:ext uri="{FF2B5EF4-FFF2-40B4-BE49-F238E27FC236}">
                <a16:creationId xmlns:a16="http://schemas.microsoft.com/office/drawing/2014/main" id="{16D731C0-3D10-E54E-95DD-1F72D5ADCFF9}"/>
              </a:ext>
            </a:extLst>
          </p:cNvPr>
          <p:cNvSpPr>
            <a:spLocks noGrp="1"/>
          </p:cNvSpPr>
          <p:nvPr>
            <p:ph type="body" idx="1"/>
          </p:nvPr>
        </p:nvSpPr>
        <p:spPr/>
        <p:txBody>
          <a:bodyPr>
            <a:normAutofit/>
          </a:bodyPr>
          <a:lstStyle/>
          <a:p>
            <a:r>
              <a:rPr lang="en-GB" sz="3200" dirty="0"/>
              <a:t>Conclusion: the Pillar’s Significance</a:t>
            </a:r>
          </a:p>
        </p:txBody>
      </p:sp>
      <p:sp>
        <p:nvSpPr>
          <p:cNvPr id="4" name="TextBox 3">
            <a:extLst>
              <a:ext uri="{FF2B5EF4-FFF2-40B4-BE49-F238E27FC236}">
                <a16:creationId xmlns:a16="http://schemas.microsoft.com/office/drawing/2014/main" id="{ED22339F-DD9A-7845-BFBE-1324A56F4A07}"/>
              </a:ext>
            </a:extLst>
          </p:cNvPr>
          <p:cNvSpPr txBox="1"/>
          <p:nvPr/>
        </p:nvSpPr>
        <p:spPr>
          <a:xfrm>
            <a:off x="10384971" y="700197"/>
            <a:ext cx="798617" cy="369332"/>
          </a:xfrm>
          <a:prstGeom prst="rect">
            <a:avLst/>
          </a:prstGeom>
          <a:noFill/>
        </p:spPr>
        <p:txBody>
          <a:bodyPr wrap="none" rtlCol="0">
            <a:spAutoFit/>
          </a:bodyPr>
          <a:lstStyle/>
          <a:p>
            <a:r>
              <a:rPr lang="en-GB" dirty="0"/>
              <a:t>14/16</a:t>
            </a:r>
          </a:p>
        </p:txBody>
      </p:sp>
    </p:spTree>
    <p:extLst>
      <p:ext uri="{BB962C8B-B14F-4D97-AF65-F5344CB8AC3E}">
        <p14:creationId xmlns:p14="http://schemas.microsoft.com/office/powerpoint/2010/main" val="3228872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5E9CF-6BD6-0444-89FE-8B032AAE9814}"/>
              </a:ext>
            </a:extLst>
          </p:cNvPr>
          <p:cNvSpPr>
            <a:spLocks noGrp="1"/>
          </p:cNvSpPr>
          <p:nvPr>
            <p:ph type="title"/>
          </p:nvPr>
        </p:nvSpPr>
        <p:spPr>
          <a:xfrm>
            <a:off x="645130" y="139209"/>
            <a:ext cx="9404723" cy="1400530"/>
          </a:xfrm>
        </p:spPr>
        <p:txBody>
          <a:bodyPr/>
          <a:lstStyle/>
          <a:p>
            <a:pPr algn="ctr"/>
            <a:r>
              <a:rPr lang="en-GB" sz="3600" b="1" dirty="0">
                <a:solidFill>
                  <a:schemeClr val="bg2">
                    <a:lumMod val="60000"/>
                    <a:lumOff val="40000"/>
                  </a:schemeClr>
                </a:solidFill>
              </a:rPr>
              <a:t>3. Conclusion</a:t>
            </a:r>
            <a:br>
              <a:rPr lang="en-GB" sz="3600" b="1" dirty="0">
                <a:solidFill>
                  <a:schemeClr val="bg2">
                    <a:lumMod val="60000"/>
                    <a:lumOff val="40000"/>
                  </a:schemeClr>
                </a:solidFill>
              </a:rPr>
            </a:br>
            <a:r>
              <a:rPr lang="en-GB" sz="3600" b="1" dirty="0">
                <a:solidFill>
                  <a:srgbClr val="FF0000"/>
                </a:solidFill>
              </a:rPr>
              <a:t>The Pillar’s Significance</a:t>
            </a:r>
            <a:r>
              <a:rPr lang="en-GB" sz="3600" b="1" dirty="0">
                <a:solidFill>
                  <a:schemeClr val="bg2">
                    <a:lumMod val="60000"/>
                    <a:lumOff val="40000"/>
                  </a:schemeClr>
                </a:solidFill>
              </a:rPr>
              <a:t/>
            </a:r>
            <a:br>
              <a:rPr lang="en-GB" sz="3600" b="1" dirty="0">
                <a:solidFill>
                  <a:schemeClr val="bg2">
                    <a:lumMod val="60000"/>
                    <a:lumOff val="40000"/>
                  </a:schemeClr>
                </a:solidFill>
              </a:rPr>
            </a:br>
            <a:endParaRPr lang="en-GB" sz="3600" dirty="0"/>
          </a:p>
        </p:txBody>
      </p:sp>
      <p:sp>
        <p:nvSpPr>
          <p:cNvPr id="3" name="Content Placeholder 2">
            <a:extLst>
              <a:ext uri="{FF2B5EF4-FFF2-40B4-BE49-F238E27FC236}">
                <a16:creationId xmlns:a16="http://schemas.microsoft.com/office/drawing/2014/main" id="{4DCC97DA-0467-BD4B-A3CE-28CD88B41895}"/>
              </a:ext>
            </a:extLst>
          </p:cNvPr>
          <p:cNvSpPr>
            <a:spLocks noGrp="1"/>
          </p:cNvSpPr>
          <p:nvPr>
            <p:ph idx="1"/>
          </p:nvPr>
        </p:nvSpPr>
        <p:spPr>
          <a:xfrm>
            <a:off x="418010" y="1436914"/>
            <a:ext cx="11325499" cy="5146766"/>
          </a:xfrm>
        </p:spPr>
        <p:txBody>
          <a:bodyPr>
            <a:normAutofit/>
          </a:bodyPr>
          <a:lstStyle/>
          <a:p>
            <a:pPr algn="just"/>
            <a:r>
              <a:rPr lang="en-US" dirty="0"/>
              <a:t>The Pillar does not, and cannot, address all of the EU’s social challenges and shortcomings</a:t>
            </a:r>
          </a:p>
          <a:p>
            <a:pPr algn="just"/>
            <a:r>
              <a:rPr lang="en-US" dirty="0"/>
              <a:t>In particular, it cannot undo the damage done in its EURO-crisis governance, nor does it fundamentally alter the internal market ‘doctrines’ at the heart of the EU’s constitutional imbalance between ‘the market’ and ‘the social’</a:t>
            </a:r>
          </a:p>
          <a:p>
            <a:pPr algn="just"/>
            <a:r>
              <a:rPr lang="en-US" dirty="0"/>
              <a:t>But, if considered in its broader sense as an Action Plan, it does significantly </a:t>
            </a:r>
            <a:r>
              <a:rPr lang="en-GB" dirty="0"/>
              <a:t>boost the EU’s social credentials in a time where the EU needs a positive post-crisis narrative</a:t>
            </a:r>
          </a:p>
          <a:p>
            <a:pPr lvl="1" algn="just"/>
            <a:r>
              <a:rPr lang="en-US" dirty="0"/>
              <a:t>It has put a </a:t>
            </a:r>
            <a:r>
              <a:rPr lang="en-US" b="1" dirty="0">
                <a:solidFill>
                  <a:schemeClr val="bg2">
                    <a:lumMod val="40000"/>
                    <a:lumOff val="60000"/>
                  </a:schemeClr>
                </a:solidFill>
              </a:rPr>
              <a:t>surprising social spin on the Better Regulation Agenda </a:t>
            </a:r>
            <a:r>
              <a:rPr lang="en-US" dirty="0"/>
              <a:t>that was threatening to erode the social </a:t>
            </a:r>
            <a:r>
              <a:rPr lang="en-US" i="1" dirty="0"/>
              <a:t>acquis</a:t>
            </a:r>
            <a:r>
              <a:rPr lang="en-US" dirty="0"/>
              <a:t> </a:t>
            </a:r>
          </a:p>
          <a:p>
            <a:pPr lvl="1" algn="just"/>
            <a:r>
              <a:rPr lang="en-US" dirty="0"/>
              <a:t>It has </a:t>
            </a:r>
            <a:r>
              <a:rPr lang="en-US" b="1" dirty="0">
                <a:solidFill>
                  <a:schemeClr val="bg2">
                    <a:lumMod val="40000"/>
                    <a:lumOff val="60000"/>
                  </a:schemeClr>
                </a:solidFill>
              </a:rPr>
              <a:t>rekindled the EU’s relationship with the ILO and Council of Europe </a:t>
            </a:r>
          </a:p>
          <a:p>
            <a:pPr lvl="1" algn="just"/>
            <a:r>
              <a:rPr lang="en-US" dirty="0"/>
              <a:t>If effectively implemented, it will help </a:t>
            </a:r>
            <a:r>
              <a:rPr lang="en-US" b="1" dirty="0">
                <a:solidFill>
                  <a:schemeClr val="bg2">
                    <a:lumMod val="40000"/>
                    <a:lumOff val="60000"/>
                  </a:schemeClr>
                </a:solidFill>
              </a:rPr>
              <a:t>rebalance the EU’s output by reviving the use of the Treaty’s Social Title</a:t>
            </a:r>
            <a:r>
              <a:rPr lang="en-US" dirty="0"/>
              <a:t>, </a:t>
            </a:r>
            <a:r>
              <a:rPr lang="en-GB" dirty="0"/>
              <a:t>significantly improving the level of social protection of many European citizens</a:t>
            </a:r>
            <a:r>
              <a:rPr lang="en-US" dirty="0"/>
              <a:t> </a:t>
            </a:r>
          </a:p>
          <a:p>
            <a:pPr algn="just"/>
            <a:r>
              <a:rPr lang="en-US" dirty="0"/>
              <a:t>It may influence the upcoming European Elections, but also depends on it</a:t>
            </a:r>
          </a:p>
        </p:txBody>
      </p:sp>
      <p:sp>
        <p:nvSpPr>
          <p:cNvPr id="4" name="TextBox 3">
            <a:extLst>
              <a:ext uri="{FF2B5EF4-FFF2-40B4-BE49-F238E27FC236}">
                <a16:creationId xmlns:a16="http://schemas.microsoft.com/office/drawing/2014/main" id="{4DF22B8B-74AE-6249-BDEB-0C45E9775825}"/>
              </a:ext>
            </a:extLst>
          </p:cNvPr>
          <p:cNvSpPr txBox="1"/>
          <p:nvPr/>
        </p:nvSpPr>
        <p:spPr>
          <a:xfrm>
            <a:off x="10384971" y="700197"/>
            <a:ext cx="798617" cy="369332"/>
          </a:xfrm>
          <a:prstGeom prst="rect">
            <a:avLst/>
          </a:prstGeom>
          <a:noFill/>
        </p:spPr>
        <p:txBody>
          <a:bodyPr wrap="none" rtlCol="0">
            <a:spAutoFit/>
          </a:bodyPr>
          <a:lstStyle/>
          <a:p>
            <a:r>
              <a:rPr lang="en-GB" dirty="0"/>
              <a:t>15/16</a:t>
            </a:r>
          </a:p>
        </p:txBody>
      </p:sp>
    </p:spTree>
    <p:extLst>
      <p:ext uri="{BB962C8B-B14F-4D97-AF65-F5344CB8AC3E}">
        <p14:creationId xmlns:p14="http://schemas.microsoft.com/office/powerpoint/2010/main" val="973326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21C7C-51D3-6E47-8721-B8DF77B7C39B}"/>
              </a:ext>
            </a:extLst>
          </p:cNvPr>
          <p:cNvSpPr>
            <a:spLocks noGrp="1"/>
          </p:cNvSpPr>
          <p:nvPr>
            <p:ph type="title"/>
          </p:nvPr>
        </p:nvSpPr>
        <p:spPr/>
        <p:txBody>
          <a:bodyPr/>
          <a:lstStyle/>
          <a:p>
            <a:pPr algn="ctr"/>
            <a:r>
              <a:rPr lang="en-GB" dirty="0">
                <a:solidFill>
                  <a:srgbClr val="FF0000"/>
                </a:solidFill>
              </a:rPr>
              <a:t>T</a:t>
            </a:r>
            <a:r>
              <a:rPr lang="en-GB" dirty="0"/>
              <a:t>hank you for your attention </a:t>
            </a:r>
            <a:r>
              <a:rPr lang="en-GB" dirty="0">
                <a:sym typeface="Wingdings" pitchFamily="2" charset="2"/>
              </a:rPr>
              <a:t></a:t>
            </a:r>
            <a:endParaRPr lang="en-GB" dirty="0"/>
          </a:p>
        </p:txBody>
      </p:sp>
      <p:sp>
        <p:nvSpPr>
          <p:cNvPr id="3" name="Text Placeholder 2">
            <a:extLst>
              <a:ext uri="{FF2B5EF4-FFF2-40B4-BE49-F238E27FC236}">
                <a16:creationId xmlns:a16="http://schemas.microsoft.com/office/drawing/2014/main" id="{9152F8AD-3BB1-DF4F-9608-D312A683734D}"/>
              </a:ext>
            </a:extLst>
          </p:cNvPr>
          <p:cNvSpPr>
            <a:spLocks noGrp="1"/>
          </p:cNvSpPr>
          <p:nvPr>
            <p:ph type="body" idx="1"/>
          </p:nvPr>
        </p:nvSpPr>
        <p:spPr/>
        <p:txBody>
          <a:bodyPr/>
          <a:lstStyle/>
          <a:p>
            <a:pPr algn="r"/>
            <a:r>
              <a:rPr lang="en-GB" dirty="0"/>
              <a:t>Comments welcome: </a:t>
            </a:r>
            <a:r>
              <a:rPr lang="en-GB" dirty="0">
                <a:hlinkClick r:id="rId2"/>
              </a:rPr>
              <a:t>sacha.garben@coleurope.eu</a:t>
            </a:r>
            <a:r>
              <a:rPr lang="en-GB" dirty="0"/>
              <a:t> </a:t>
            </a:r>
          </a:p>
        </p:txBody>
      </p:sp>
      <p:sp>
        <p:nvSpPr>
          <p:cNvPr id="4" name="TextBox 3">
            <a:extLst>
              <a:ext uri="{FF2B5EF4-FFF2-40B4-BE49-F238E27FC236}">
                <a16:creationId xmlns:a16="http://schemas.microsoft.com/office/drawing/2014/main" id="{E7706A6F-5837-D14E-A813-33A7D87AF1C8}"/>
              </a:ext>
            </a:extLst>
          </p:cNvPr>
          <p:cNvSpPr txBox="1"/>
          <p:nvPr/>
        </p:nvSpPr>
        <p:spPr>
          <a:xfrm>
            <a:off x="10384971" y="700197"/>
            <a:ext cx="798617" cy="369332"/>
          </a:xfrm>
          <a:prstGeom prst="rect">
            <a:avLst/>
          </a:prstGeom>
          <a:noFill/>
        </p:spPr>
        <p:txBody>
          <a:bodyPr wrap="none" rtlCol="0">
            <a:spAutoFit/>
          </a:bodyPr>
          <a:lstStyle/>
          <a:p>
            <a:r>
              <a:rPr lang="en-GB" dirty="0"/>
              <a:t>16/16</a:t>
            </a:r>
          </a:p>
        </p:txBody>
      </p:sp>
    </p:spTree>
    <p:extLst>
      <p:ext uri="{BB962C8B-B14F-4D97-AF65-F5344CB8AC3E}">
        <p14:creationId xmlns:p14="http://schemas.microsoft.com/office/powerpoint/2010/main" val="4232938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A11D8-99C4-2D4C-837C-8C12A24C95AD}"/>
              </a:ext>
            </a:extLst>
          </p:cNvPr>
          <p:cNvSpPr>
            <a:spLocks noGrp="1"/>
          </p:cNvSpPr>
          <p:nvPr>
            <p:ph type="title"/>
          </p:nvPr>
        </p:nvSpPr>
        <p:spPr/>
        <p:txBody>
          <a:bodyPr/>
          <a:lstStyle/>
          <a:p>
            <a:pPr algn="ctr"/>
            <a:r>
              <a:rPr lang="en-GB" b="1" dirty="0">
                <a:solidFill>
                  <a:schemeClr val="bg2">
                    <a:lumMod val="60000"/>
                    <a:lumOff val="40000"/>
                  </a:schemeClr>
                </a:solidFill>
              </a:rPr>
              <a:t>Overview</a:t>
            </a:r>
          </a:p>
        </p:txBody>
      </p:sp>
      <p:sp>
        <p:nvSpPr>
          <p:cNvPr id="3" name="Content Placeholder 2">
            <a:extLst>
              <a:ext uri="{FF2B5EF4-FFF2-40B4-BE49-F238E27FC236}">
                <a16:creationId xmlns:a16="http://schemas.microsoft.com/office/drawing/2014/main" id="{3CF3633B-18AE-8746-8DAB-616BAE398BA7}"/>
              </a:ext>
            </a:extLst>
          </p:cNvPr>
          <p:cNvSpPr>
            <a:spLocks noGrp="1"/>
          </p:cNvSpPr>
          <p:nvPr>
            <p:ph idx="1"/>
          </p:nvPr>
        </p:nvSpPr>
        <p:spPr>
          <a:xfrm>
            <a:off x="444137" y="1384664"/>
            <a:ext cx="10737669" cy="4863736"/>
          </a:xfrm>
        </p:spPr>
        <p:txBody>
          <a:bodyPr>
            <a:normAutofit fontScale="70000" lnSpcReduction="20000"/>
          </a:bodyPr>
          <a:lstStyle/>
          <a:p>
            <a:pPr marL="457200" indent="-457200">
              <a:lnSpc>
                <a:spcPct val="150000"/>
              </a:lnSpc>
              <a:buFont typeface="+mj-lt"/>
              <a:buAutoNum type="arabicPeriod"/>
            </a:pPr>
            <a:r>
              <a:rPr lang="en-GB" sz="2800" dirty="0"/>
              <a:t>The Pillar’s content</a:t>
            </a:r>
          </a:p>
          <a:p>
            <a:pPr marL="857250" lvl="1" indent="-457200">
              <a:lnSpc>
                <a:spcPct val="150000"/>
              </a:lnSpc>
            </a:pPr>
            <a:r>
              <a:rPr lang="en-GB" sz="2600" i="1" dirty="0"/>
              <a:t>Stricto </a:t>
            </a:r>
            <a:r>
              <a:rPr lang="en-GB" sz="2600" i="1" dirty="0" err="1"/>
              <a:t>sensu</a:t>
            </a:r>
            <a:endParaRPr lang="en-GB" sz="2600" i="1" dirty="0"/>
          </a:p>
          <a:p>
            <a:pPr marL="857250" lvl="1" indent="-457200">
              <a:lnSpc>
                <a:spcPct val="150000"/>
              </a:lnSpc>
            </a:pPr>
            <a:r>
              <a:rPr lang="en-GB" sz="2600" i="1" dirty="0" err="1"/>
              <a:t>Sensu</a:t>
            </a:r>
            <a:r>
              <a:rPr lang="en-GB" sz="2600" i="1" dirty="0"/>
              <a:t> largo</a:t>
            </a:r>
          </a:p>
          <a:p>
            <a:pPr marL="857250" lvl="1" indent="-457200">
              <a:lnSpc>
                <a:spcPct val="150000"/>
              </a:lnSpc>
            </a:pPr>
            <a:r>
              <a:rPr lang="en-GB" sz="2600" dirty="0"/>
              <a:t>Ambiguities</a:t>
            </a:r>
            <a:endParaRPr lang="en-GB" sz="2800" dirty="0"/>
          </a:p>
          <a:p>
            <a:pPr marL="457200" indent="-457200">
              <a:lnSpc>
                <a:spcPct val="150000"/>
              </a:lnSpc>
              <a:buFont typeface="+mj-lt"/>
              <a:buAutoNum type="arabicPeriod"/>
            </a:pPr>
            <a:r>
              <a:rPr lang="en-GB" sz="2800" dirty="0"/>
              <a:t>The Pillar in context</a:t>
            </a:r>
          </a:p>
          <a:p>
            <a:pPr marL="857250" lvl="1" indent="-457200">
              <a:lnSpc>
                <a:spcPct val="150000"/>
              </a:lnSpc>
            </a:pPr>
            <a:r>
              <a:rPr lang="en-GB" sz="2600" dirty="0"/>
              <a:t>The EU Better Regulation Agenda</a:t>
            </a:r>
          </a:p>
          <a:p>
            <a:pPr marL="857250" lvl="1" indent="-457200">
              <a:lnSpc>
                <a:spcPct val="150000"/>
              </a:lnSpc>
            </a:pPr>
            <a:r>
              <a:rPr lang="en-GB" sz="2800" dirty="0"/>
              <a:t>The Relationship between EU and International Law in the Area of Social Rights</a:t>
            </a:r>
          </a:p>
          <a:p>
            <a:pPr marL="857250" lvl="1" indent="-457200">
              <a:lnSpc>
                <a:spcPct val="150000"/>
              </a:lnSpc>
            </a:pPr>
            <a:r>
              <a:rPr lang="en-GB" sz="2800" dirty="0"/>
              <a:t>The Imbalance between ‘the market’ and ‘the social’ in the EU</a:t>
            </a:r>
          </a:p>
          <a:p>
            <a:pPr marL="457200" indent="-457200">
              <a:lnSpc>
                <a:spcPct val="150000"/>
              </a:lnSpc>
              <a:buFont typeface="+mj-lt"/>
              <a:buAutoNum type="arabicPeriod"/>
            </a:pPr>
            <a:r>
              <a:rPr lang="en-GB" sz="2800" dirty="0"/>
              <a:t>Conclusion: the Pillar’s significance</a:t>
            </a:r>
          </a:p>
        </p:txBody>
      </p:sp>
      <p:sp>
        <p:nvSpPr>
          <p:cNvPr id="4" name="TextBox 3">
            <a:extLst>
              <a:ext uri="{FF2B5EF4-FFF2-40B4-BE49-F238E27FC236}">
                <a16:creationId xmlns:a16="http://schemas.microsoft.com/office/drawing/2014/main" id="{E772334C-E8FD-894D-A450-48A5C83B8363}"/>
              </a:ext>
            </a:extLst>
          </p:cNvPr>
          <p:cNvSpPr txBox="1"/>
          <p:nvPr/>
        </p:nvSpPr>
        <p:spPr>
          <a:xfrm>
            <a:off x="10437223" y="687134"/>
            <a:ext cx="670376" cy="369332"/>
          </a:xfrm>
          <a:prstGeom prst="rect">
            <a:avLst/>
          </a:prstGeom>
          <a:noFill/>
        </p:spPr>
        <p:txBody>
          <a:bodyPr wrap="none" rtlCol="0">
            <a:spAutoFit/>
          </a:bodyPr>
          <a:lstStyle/>
          <a:p>
            <a:r>
              <a:rPr lang="en-GB" dirty="0"/>
              <a:t>2/16</a:t>
            </a:r>
          </a:p>
        </p:txBody>
      </p:sp>
    </p:spTree>
    <p:extLst>
      <p:ext uri="{BB962C8B-B14F-4D97-AF65-F5344CB8AC3E}">
        <p14:creationId xmlns:p14="http://schemas.microsoft.com/office/powerpoint/2010/main" val="509606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20697-91C8-DC4C-83D9-3D574F8AE0D9}"/>
              </a:ext>
            </a:extLst>
          </p:cNvPr>
          <p:cNvSpPr>
            <a:spLocks noGrp="1"/>
          </p:cNvSpPr>
          <p:nvPr>
            <p:ph type="title"/>
          </p:nvPr>
        </p:nvSpPr>
        <p:spPr/>
        <p:txBody>
          <a:bodyPr/>
          <a:lstStyle/>
          <a:p>
            <a:r>
              <a:rPr lang="en-GB" sz="6000" dirty="0"/>
              <a:t>1</a:t>
            </a:r>
            <a:r>
              <a:rPr lang="en-GB" sz="6000" dirty="0">
                <a:solidFill>
                  <a:srgbClr val="FF0000"/>
                </a:solidFill>
              </a:rPr>
              <a:t>.</a:t>
            </a:r>
          </a:p>
        </p:txBody>
      </p:sp>
      <p:sp>
        <p:nvSpPr>
          <p:cNvPr id="3" name="Text Placeholder 2">
            <a:extLst>
              <a:ext uri="{FF2B5EF4-FFF2-40B4-BE49-F238E27FC236}">
                <a16:creationId xmlns:a16="http://schemas.microsoft.com/office/drawing/2014/main" id="{16D731C0-3D10-E54E-95DD-1F72D5ADCFF9}"/>
              </a:ext>
            </a:extLst>
          </p:cNvPr>
          <p:cNvSpPr>
            <a:spLocks noGrp="1"/>
          </p:cNvSpPr>
          <p:nvPr>
            <p:ph type="body" idx="1"/>
          </p:nvPr>
        </p:nvSpPr>
        <p:spPr/>
        <p:txBody>
          <a:bodyPr>
            <a:normAutofit/>
          </a:bodyPr>
          <a:lstStyle/>
          <a:p>
            <a:r>
              <a:rPr lang="en-GB" sz="3200" dirty="0"/>
              <a:t>The Pillar’s Content</a:t>
            </a:r>
          </a:p>
        </p:txBody>
      </p:sp>
      <p:sp>
        <p:nvSpPr>
          <p:cNvPr id="4" name="TextBox 3">
            <a:extLst>
              <a:ext uri="{FF2B5EF4-FFF2-40B4-BE49-F238E27FC236}">
                <a16:creationId xmlns:a16="http://schemas.microsoft.com/office/drawing/2014/main" id="{59B48FB8-3A1A-B042-9A56-FBFE505187B7}"/>
              </a:ext>
            </a:extLst>
          </p:cNvPr>
          <p:cNvSpPr txBox="1"/>
          <p:nvPr/>
        </p:nvSpPr>
        <p:spPr>
          <a:xfrm>
            <a:off x="10437223" y="687134"/>
            <a:ext cx="670376" cy="369332"/>
          </a:xfrm>
          <a:prstGeom prst="rect">
            <a:avLst/>
          </a:prstGeom>
          <a:noFill/>
        </p:spPr>
        <p:txBody>
          <a:bodyPr wrap="none" rtlCol="0">
            <a:spAutoFit/>
          </a:bodyPr>
          <a:lstStyle/>
          <a:p>
            <a:r>
              <a:rPr lang="en-GB" dirty="0"/>
              <a:t>3/16</a:t>
            </a:r>
          </a:p>
        </p:txBody>
      </p:sp>
    </p:spTree>
    <p:extLst>
      <p:ext uri="{BB962C8B-B14F-4D97-AF65-F5344CB8AC3E}">
        <p14:creationId xmlns:p14="http://schemas.microsoft.com/office/powerpoint/2010/main" val="1081759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A11D8-99C4-2D4C-837C-8C12A24C95AD}"/>
              </a:ext>
            </a:extLst>
          </p:cNvPr>
          <p:cNvSpPr>
            <a:spLocks noGrp="1"/>
          </p:cNvSpPr>
          <p:nvPr>
            <p:ph type="title"/>
          </p:nvPr>
        </p:nvSpPr>
        <p:spPr>
          <a:xfrm>
            <a:off x="659174" y="269838"/>
            <a:ext cx="9404723" cy="1400530"/>
          </a:xfrm>
        </p:spPr>
        <p:txBody>
          <a:bodyPr/>
          <a:lstStyle/>
          <a:p>
            <a:pPr algn="ctr"/>
            <a:r>
              <a:rPr lang="en-GB" sz="3600" b="1" dirty="0">
                <a:solidFill>
                  <a:schemeClr val="bg2">
                    <a:lumMod val="60000"/>
                    <a:lumOff val="40000"/>
                  </a:schemeClr>
                </a:solidFill>
              </a:rPr>
              <a:t>1. What is the Pillar </a:t>
            </a:r>
            <a:br>
              <a:rPr lang="en-GB" sz="3600" b="1" dirty="0">
                <a:solidFill>
                  <a:schemeClr val="bg2">
                    <a:lumMod val="60000"/>
                    <a:lumOff val="40000"/>
                  </a:schemeClr>
                </a:solidFill>
              </a:rPr>
            </a:br>
            <a:r>
              <a:rPr lang="en-GB" sz="3600" b="1" dirty="0">
                <a:solidFill>
                  <a:srgbClr val="FF0000"/>
                </a:solidFill>
              </a:rPr>
              <a:t>The Pillar </a:t>
            </a:r>
            <a:r>
              <a:rPr lang="en-GB" sz="3600" b="1" i="1" dirty="0">
                <a:solidFill>
                  <a:srgbClr val="FF0000"/>
                </a:solidFill>
              </a:rPr>
              <a:t>stricto </a:t>
            </a:r>
            <a:r>
              <a:rPr lang="en-GB" sz="3600" b="1" i="1" dirty="0" err="1">
                <a:solidFill>
                  <a:srgbClr val="FF0000"/>
                </a:solidFill>
              </a:rPr>
              <a:t>sensu</a:t>
            </a:r>
            <a:r>
              <a:rPr lang="en-GB" sz="3600" b="1" dirty="0">
                <a:solidFill>
                  <a:schemeClr val="bg2">
                    <a:lumMod val="60000"/>
                    <a:lumOff val="40000"/>
                  </a:schemeClr>
                </a:solidFill>
              </a:rPr>
              <a:t/>
            </a:r>
            <a:br>
              <a:rPr lang="en-GB" sz="3600" b="1" dirty="0">
                <a:solidFill>
                  <a:schemeClr val="bg2">
                    <a:lumMod val="60000"/>
                    <a:lumOff val="40000"/>
                  </a:schemeClr>
                </a:solidFill>
              </a:rPr>
            </a:br>
            <a:endParaRPr lang="en-GB" sz="3600" b="1" dirty="0">
              <a:solidFill>
                <a:schemeClr val="bg2">
                  <a:lumMod val="60000"/>
                  <a:lumOff val="40000"/>
                </a:schemeClr>
              </a:solidFill>
            </a:endParaRPr>
          </a:p>
        </p:txBody>
      </p:sp>
      <p:sp>
        <p:nvSpPr>
          <p:cNvPr id="3" name="Content Placeholder 2">
            <a:extLst>
              <a:ext uri="{FF2B5EF4-FFF2-40B4-BE49-F238E27FC236}">
                <a16:creationId xmlns:a16="http://schemas.microsoft.com/office/drawing/2014/main" id="{3CF3633B-18AE-8746-8DAB-616BAE398BA7}"/>
              </a:ext>
            </a:extLst>
          </p:cNvPr>
          <p:cNvSpPr>
            <a:spLocks noGrp="1"/>
          </p:cNvSpPr>
          <p:nvPr>
            <p:ph idx="1"/>
          </p:nvPr>
        </p:nvSpPr>
        <p:spPr>
          <a:xfrm>
            <a:off x="659174" y="1670368"/>
            <a:ext cx="10607040" cy="4929051"/>
          </a:xfrm>
        </p:spPr>
        <p:txBody>
          <a:bodyPr>
            <a:normAutofit/>
          </a:bodyPr>
          <a:lstStyle/>
          <a:p>
            <a:pPr algn="just"/>
            <a:r>
              <a:rPr lang="en-US" dirty="0"/>
              <a:t>In a narrow sense, it is a set of 20 social rights and principles </a:t>
            </a:r>
          </a:p>
          <a:p>
            <a:pPr lvl="1" algn="just"/>
            <a:r>
              <a:rPr lang="en-US" sz="2000" dirty="0"/>
              <a:t>Chapter I ‘</a:t>
            </a:r>
            <a:r>
              <a:rPr lang="en-US" sz="2000" b="1" i="1" dirty="0">
                <a:solidFill>
                  <a:schemeClr val="bg2">
                    <a:lumMod val="40000"/>
                    <a:lumOff val="60000"/>
                  </a:schemeClr>
                </a:solidFill>
              </a:rPr>
              <a:t>equal opportunities and access to the </a:t>
            </a:r>
            <a:r>
              <a:rPr lang="en-US" sz="2000" b="1" i="1" dirty="0" err="1">
                <a:solidFill>
                  <a:schemeClr val="bg2">
                    <a:lumMod val="40000"/>
                    <a:lumOff val="60000"/>
                  </a:schemeClr>
                </a:solidFill>
              </a:rPr>
              <a:t>labour</a:t>
            </a:r>
            <a:r>
              <a:rPr lang="en-US" sz="2000" b="1" i="1" dirty="0">
                <a:solidFill>
                  <a:schemeClr val="bg2">
                    <a:lumMod val="40000"/>
                    <a:lumOff val="60000"/>
                  </a:schemeClr>
                </a:solidFill>
              </a:rPr>
              <a:t> market</a:t>
            </a:r>
            <a:r>
              <a:rPr lang="en-US" sz="2000" dirty="0"/>
              <a:t>’: </a:t>
            </a:r>
          </a:p>
          <a:p>
            <a:pPr lvl="2" algn="just"/>
            <a:r>
              <a:rPr lang="en-US" sz="2000" dirty="0"/>
              <a:t>education, training and life-long learning ; non-discrimination ; active support to employment</a:t>
            </a:r>
          </a:p>
          <a:p>
            <a:pPr lvl="1" algn="just"/>
            <a:r>
              <a:rPr lang="en-US" sz="2000" dirty="0"/>
              <a:t>Chapter II ‘</a:t>
            </a:r>
            <a:r>
              <a:rPr lang="en-US" sz="2000" b="1" i="1" dirty="0">
                <a:solidFill>
                  <a:schemeClr val="bg2">
                    <a:lumMod val="40000"/>
                    <a:lumOff val="60000"/>
                  </a:schemeClr>
                </a:solidFill>
              </a:rPr>
              <a:t>fair working conditions</a:t>
            </a:r>
            <a:r>
              <a:rPr lang="en-US" sz="2000" dirty="0"/>
              <a:t>’: </a:t>
            </a:r>
          </a:p>
          <a:p>
            <a:pPr lvl="2" algn="just"/>
            <a:r>
              <a:rPr lang="en-US" sz="2000" dirty="0"/>
              <a:t>secure and adaptable employment ; fair wages ; dismissal protection ; social dialogue and involvement of workers ; work-life balance ; healthy, safe and well-adapted work environment ; data protection </a:t>
            </a:r>
          </a:p>
          <a:p>
            <a:pPr lvl="1" algn="just"/>
            <a:r>
              <a:rPr lang="en-US" sz="2000" dirty="0"/>
              <a:t>Chapter III ‘</a:t>
            </a:r>
            <a:r>
              <a:rPr lang="en-US" sz="2000" b="1" i="1" dirty="0">
                <a:solidFill>
                  <a:schemeClr val="bg2">
                    <a:lumMod val="40000"/>
                    <a:lumOff val="60000"/>
                  </a:schemeClr>
                </a:solidFill>
              </a:rPr>
              <a:t>social protection and inclusion</a:t>
            </a:r>
            <a:r>
              <a:rPr lang="en-US" sz="2000" dirty="0"/>
              <a:t>’: </a:t>
            </a:r>
          </a:p>
          <a:p>
            <a:pPr lvl="2" algn="just"/>
            <a:r>
              <a:rPr lang="en-US" sz="2000" dirty="0"/>
              <a:t>childcare and support for children ; social protection ; unemployment benefits ; minimum income ; old-age income and pensions ; health care ; inclusion of people with disabilities ; long-term care ; housing and assistance for the homeless ; access to essential services </a:t>
            </a:r>
          </a:p>
          <a:p>
            <a:pPr>
              <a:lnSpc>
                <a:spcPct val="150000"/>
              </a:lnSpc>
            </a:pPr>
            <a:endParaRPr lang="en-GB" sz="2800" dirty="0"/>
          </a:p>
        </p:txBody>
      </p:sp>
      <p:sp>
        <p:nvSpPr>
          <p:cNvPr id="5" name="TextBox 4">
            <a:extLst>
              <a:ext uri="{FF2B5EF4-FFF2-40B4-BE49-F238E27FC236}">
                <a16:creationId xmlns:a16="http://schemas.microsoft.com/office/drawing/2014/main" id="{5A2B5172-4F04-F041-A351-08F7652226E0}"/>
              </a:ext>
            </a:extLst>
          </p:cNvPr>
          <p:cNvSpPr txBox="1"/>
          <p:nvPr/>
        </p:nvSpPr>
        <p:spPr>
          <a:xfrm>
            <a:off x="10437223" y="687134"/>
            <a:ext cx="670376" cy="369332"/>
          </a:xfrm>
          <a:prstGeom prst="rect">
            <a:avLst/>
          </a:prstGeom>
          <a:noFill/>
        </p:spPr>
        <p:txBody>
          <a:bodyPr wrap="none" rtlCol="0">
            <a:spAutoFit/>
          </a:bodyPr>
          <a:lstStyle/>
          <a:p>
            <a:r>
              <a:rPr lang="en-GB" dirty="0"/>
              <a:t>4/16</a:t>
            </a:r>
          </a:p>
        </p:txBody>
      </p:sp>
    </p:spTree>
    <p:extLst>
      <p:ext uri="{BB962C8B-B14F-4D97-AF65-F5344CB8AC3E}">
        <p14:creationId xmlns:p14="http://schemas.microsoft.com/office/powerpoint/2010/main" val="3308713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A11D8-99C4-2D4C-837C-8C12A24C95AD}"/>
              </a:ext>
            </a:extLst>
          </p:cNvPr>
          <p:cNvSpPr>
            <a:spLocks noGrp="1"/>
          </p:cNvSpPr>
          <p:nvPr>
            <p:ph type="title"/>
          </p:nvPr>
        </p:nvSpPr>
        <p:spPr>
          <a:xfrm>
            <a:off x="659174" y="282901"/>
            <a:ext cx="9404723" cy="1400530"/>
          </a:xfrm>
        </p:spPr>
        <p:txBody>
          <a:bodyPr/>
          <a:lstStyle/>
          <a:p>
            <a:pPr algn="ctr"/>
            <a:r>
              <a:rPr lang="en-GB" sz="3600" b="1" dirty="0">
                <a:solidFill>
                  <a:schemeClr val="bg2">
                    <a:lumMod val="60000"/>
                    <a:lumOff val="40000"/>
                  </a:schemeClr>
                </a:solidFill>
              </a:rPr>
              <a:t>1. What is the Pillar </a:t>
            </a:r>
            <a:br>
              <a:rPr lang="en-GB" sz="3600" b="1" dirty="0">
                <a:solidFill>
                  <a:schemeClr val="bg2">
                    <a:lumMod val="60000"/>
                    <a:lumOff val="40000"/>
                  </a:schemeClr>
                </a:solidFill>
              </a:rPr>
            </a:br>
            <a:r>
              <a:rPr lang="en-GB" sz="3600" b="1" dirty="0">
                <a:solidFill>
                  <a:srgbClr val="FF0000"/>
                </a:solidFill>
              </a:rPr>
              <a:t>The Pillar </a:t>
            </a:r>
            <a:r>
              <a:rPr lang="en-GB" sz="3600" b="1" i="1" dirty="0">
                <a:solidFill>
                  <a:srgbClr val="FF0000"/>
                </a:solidFill>
              </a:rPr>
              <a:t>stricto </a:t>
            </a:r>
            <a:r>
              <a:rPr lang="en-GB" sz="3600" b="1" i="1" dirty="0" err="1">
                <a:solidFill>
                  <a:srgbClr val="FF0000"/>
                </a:solidFill>
              </a:rPr>
              <a:t>sensu</a:t>
            </a:r>
            <a:r>
              <a:rPr lang="en-GB" sz="3600" b="1" dirty="0">
                <a:solidFill>
                  <a:schemeClr val="bg2">
                    <a:lumMod val="60000"/>
                    <a:lumOff val="40000"/>
                  </a:schemeClr>
                </a:solidFill>
              </a:rPr>
              <a:t/>
            </a:r>
            <a:br>
              <a:rPr lang="en-GB" sz="3600" b="1" dirty="0">
                <a:solidFill>
                  <a:schemeClr val="bg2">
                    <a:lumMod val="60000"/>
                    <a:lumOff val="40000"/>
                  </a:schemeClr>
                </a:solidFill>
              </a:rPr>
            </a:br>
            <a:endParaRPr lang="en-GB" sz="3600" b="1" dirty="0">
              <a:solidFill>
                <a:schemeClr val="bg2">
                  <a:lumMod val="60000"/>
                  <a:lumOff val="40000"/>
                </a:schemeClr>
              </a:solidFill>
            </a:endParaRPr>
          </a:p>
        </p:txBody>
      </p:sp>
      <p:sp>
        <p:nvSpPr>
          <p:cNvPr id="3" name="Content Placeholder 2">
            <a:extLst>
              <a:ext uri="{FF2B5EF4-FFF2-40B4-BE49-F238E27FC236}">
                <a16:creationId xmlns:a16="http://schemas.microsoft.com/office/drawing/2014/main" id="{3CF3633B-18AE-8746-8DAB-616BAE398BA7}"/>
              </a:ext>
            </a:extLst>
          </p:cNvPr>
          <p:cNvSpPr>
            <a:spLocks noGrp="1"/>
          </p:cNvSpPr>
          <p:nvPr>
            <p:ph idx="1"/>
          </p:nvPr>
        </p:nvSpPr>
        <p:spPr>
          <a:xfrm>
            <a:off x="313509" y="1933302"/>
            <a:ext cx="11390810" cy="4689565"/>
          </a:xfrm>
        </p:spPr>
        <p:txBody>
          <a:bodyPr>
            <a:noAutofit/>
          </a:bodyPr>
          <a:lstStyle/>
          <a:p>
            <a:pPr lvl="1" algn="just"/>
            <a:r>
              <a:rPr lang="en-US" sz="2000" dirty="0"/>
              <a:t>Launched by the European Commission in April 2017</a:t>
            </a:r>
          </a:p>
          <a:p>
            <a:pPr lvl="2" algn="just"/>
            <a:r>
              <a:rPr lang="en-US" sz="2000" b="1" dirty="0">
                <a:solidFill>
                  <a:schemeClr val="bg2">
                    <a:lumMod val="40000"/>
                    <a:lumOff val="60000"/>
                  </a:schemeClr>
                </a:solidFill>
              </a:rPr>
              <a:t>Recommendation</a:t>
            </a:r>
            <a:r>
              <a:rPr lang="en-US" sz="2000" dirty="0"/>
              <a:t> and Communication, Article 292 TFEU </a:t>
            </a:r>
          </a:p>
          <a:p>
            <a:pPr lvl="1" algn="just"/>
            <a:r>
              <a:rPr lang="en-US" sz="2000" dirty="0"/>
              <a:t>Now adopted by all EU Institutions</a:t>
            </a:r>
          </a:p>
          <a:p>
            <a:pPr lvl="2" algn="just"/>
            <a:r>
              <a:rPr lang="en-US" sz="2000" b="1" dirty="0">
                <a:solidFill>
                  <a:schemeClr val="bg2">
                    <a:lumMod val="40000"/>
                    <a:lumOff val="60000"/>
                  </a:schemeClr>
                </a:solidFill>
              </a:rPr>
              <a:t>Inter-Institutional Proclamation </a:t>
            </a:r>
            <a:r>
              <a:rPr lang="en-US" sz="2000" dirty="0"/>
              <a:t>of 17 November 2017, Gothenburg</a:t>
            </a:r>
          </a:p>
          <a:p>
            <a:pPr lvl="1" algn="just"/>
            <a:r>
              <a:rPr lang="en-US" sz="2000" dirty="0"/>
              <a:t>Declaratory</a:t>
            </a:r>
          </a:p>
          <a:p>
            <a:pPr lvl="2" algn="just"/>
            <a:r>
              <a:rPr lang="en-US" sz="2000" b="1" dirty="0">
                <a:solidFill>
                  <a:schemeClr val="bg2">
                    <a:lumMod val="40000"/>
                    <a:lumOff val="60000"/>
                  </a:schemeClr>
                </a:solidFill>
              </a:rPr>
              <a:t>Not legally binding </a:t>
            </a:r>
            <a:r>
              <a:rPr lang="en-US" sz="2000" dirty="0"/>
              <a:t>on the EU or MS </a:t>
            </a:r>
          </a:p>
          <a:p>
            <a:pPr lvl="1" algn="just"/>
            <a:r>
              <a:rPr lang="en-US" sz="2000" dirty="0"/>
              <a:t>‘Repackaging’ or consolidation exercise</a:t>
            </a:r>
          </a:p>
          <a:p>
            <a:pPr lvl="2" algn="just"/>
            <a:r>
              <a:rPr lang="en-US" sz="2000" dirty="0"/>
              <a:t>range of social rights and principles contained in different instruments with various addressees are assembled in a single document, politically endorsed as a whole by the EU, including the MS in the Council</a:t>
            </a:r>
          </a:p>
        </p:txBody>
      </p:sp>
      <p:sp>
        <p:nvSpPr>
          <p:cNvPr id="4" name="TextBox 3">
            <a:extLst>
              <a:ext uri="{FF2B5EF4-FFF2-40B4-BE49-F238E27FC236}">
                <a16:creationId xmlns:a16="http://schemas.microsoft.com/office/drawing/2014/main" id="{DD0BB22E-DC74-364C-873C-38B0B60F0731}"/>
              </a:ext>
            </a:extLst>
          </p:cNvPr>
          <p:cNvSpPr txBox="1"/>
          <p:nvPr/>
        </p:nvSpPr>
        <p:spPr>
          <a:xfrm>
            <a:off x="10437223" y="687134"/>
            <a:ext cx="670376" cy="369332"/>
          </a:xfrm>
          <a:prstGeom prst="rect">
            <a:avLst/>
          </a:prstGeom>
          <a:noFill/>
        </p:spPr>
        <p:txBody>
          <a:bodyPr wrap="none" rtlCol="0">
            <a:spAutoFit/>
          </a:bodyPr>
          <a:lstStyle/>
          <a:p>
            <a:r>
              <a:rPr lang="en-GB" dirty="0"/>
              <a:t>5/16</a:t>
            </a:r>
          </a:p>
        </p:txBody>
      </p:sp>
    </p:spTree>
    <p:extLst>
      <p:ext uri="{BB962C8B-B14F-4D97-AF65-F5344CB8AC3E}">
        <p14:creationId xmlns:p14="http://schemas.microsoft.com/office/powerpoint/2010/main" val="1129415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A11D8-99C4-2D4C-837C-8C12A24C95AD}"/>
              </a:ext>
            </a:extLst>
          </p:cNvPr>
          <p:cNvSpPr>
            <a:spLocks noGrp="1"/>
          </p:cNvSpPr>
          <p:nvPr>
            <p:ph type="title"/>
          </p:nvPr>
        </p:nvSpPr>
        <p:spPr>
          <a:xfrm>
            <a:off x="646111" y="171535"/>
            <a:ext cx="9404723" cy="1400530"/>
          </a:xfrm>
        </p:spPr>
        <p:txBody>
          <a:bodyPr/>
          <a:lstStyle/>
          <a:p>
            <a:pPr algn="ctr"/>
            <a:r>
              <a:rPr lang="en-GB" sz="3600" b="1" dirty="0">
                <a:solidFill>
                  <a:schemeClr val="bg2">
                    <a:lumMod val="60000"/>
                    <a:lumOff val="40000"/>
                  </a:schemeClr>
                </a:solidFill>
              </a:rPr>
              <a:t>1. What is the Pillar </a:t>
            </a:r>
            <a:br>
              <a:rPr lang="en-GB" sz="3600" b="1" dirty="0">
                <a:solidFill>
                  <a:schemeClr val="bg2">
                    <a:lumMod val="60000"/>
                    <a:lumOff val="40000"/>
                  </a:schemeClr>
                </a:solidFill>
              </a:rPr>
            </a:br>
            <a:r>
              <a:rPr lang="en-GB" sz="3600" b="1" dirty="0">
                <a:solidFill>
                  <a:srgbClr val="FF0000"/>
                </a:solidFill>
              </a:rPr>
              <a:t>The Pillar </a:t>
            </a:r>
            <a:r>
              <a:rPr lang="en-GB" sz="3600" b="1" i="1" dirty="0" err="1">
                <a:solidFill>
                  <a:srgbClr val="FF0000"/>
                </a:solidFill>
              </a:rPr>
              <a:t>sensu</a:t>
            </a:r>
            <a:r>
              <a:rPr lang="en-GB" sz="3600" b="1" i="1" dirty="0">
                <a:solidFill>
                  <a:srgbClr val="FF0000"/>
                </a:solidFill>
              </a:rPr>
              <a:t> largo</a:t>
            </a:r>
            <a:r>
              <a:rPr lang="en-GB" sz="3600" b="1" dirty="0">
                <a:solidFill>
                  <a:schemeClr val="bg2">
                    <a:lumMod val="60000"/>
                    <a:lumOff val="40000"/>
                  </a:schemeClr>
                </a:solidFill>
              </a:rPr>
              <a:t/>
            </a:r>
            <a:br>
              <a:rPr lang="en-GB" sz="3600" b="1" dirty="0">
                <a:solidFill>
                  <a:schemeClr val="bg2">
                    <a:lumMod val="60000"/>
                    <a:lumOff val="40000"/>
                  </a:schemeClr>
                </a:solidFill>
              </a:rPr>
            </a:br>
            <a:endParaRPr lang="en-GB" sz="3600" b="1" dirty="0">
              <a:solidFill>
                <a:schemeClr val="bg2">
                  <a:lumMod val="60000"/>
                  <a:lumOff val="40000"/>
                </a:schemeClr>
              </a:solidFill>
            </a:endParaRPr>
          </a:p>
        </p:txBody>
      </p:sp>
      <p:sp>
        <p:nvSpPr>
          <p:cNvPr id="3" name="Content Placeholder 2">
            <a:extLst>
              <a:ext uri="{FF2B5EF4-FFF2-40B4-BE49-F238E27FC236}">
                <a16:creationId xmlns:a16="http://schemas.microsoft.com/office/drawing/2014/main" id="{3CF3633B-18AE-8746-8DAB-616BAE398BA7}"/>
              </a:ext>
            </a:extLst>
          </p:cNvPr>
          <p:cNvSpPr>
            <a:spLocks noGrp="1"/>
          </p:cNvSpPr>
          <p:nvPr>
            <p:ph idx="1"/>
          </p:nvPr>
        </p:nvSpPr>
        <p:spPr>
          <a:xfrm>
            <a:off x="91440" y="1489165"/>
            <a:ext cx="11795759" cy="5172891"/>
          </a:xfrm>
        </p:spPr>
        <p:txBody>
          <a:bodyPr>
            <a:normAutofit fontScale="92500" lnSpcReduction="10000"/>
          </a:bodyPr>
          <a:lstStyle/>
          <a:p>
            <a:pPr lvl="1" algn="just"/>
            <a:r>
              <a:rPr lang="en-GB" sz="2000" dirty="0"/>
              <a:t>B</a:t>
            </a:r>
            <a:r>
              <a:rPr lang="en-US" sz="2000" dirty="0"/>
              <a:t>est understood not as a static one-off initiative defined by the 20 core rights and principles, but instead:</a:t>
            </a:r>
          </a:p>
          <a:p>
            <a:pPr lvl="1" algn="just"/>
            <a:r>
              <a:rPr lang="en-US" sz="2000" dirty="0"/>
              <a:t>As a </a:t>
            </a:r>
            <a:r>
              <a:rPr lang="en-US" sz="2000" b="1" dirty="0">
                <a:solidFill>
                  <a:schemeClr val="bg2">
                    <a:lumMod val="40000"/>
                    <a:lumOff val="60000"/>
                  </a:schemeClr>
                </a:solidFill>
              </a:rPr>
              <a:t>dynamic</a:t>
            </a:r>
            <a:r>
              <a:rPr lang="en-US" sz="2000" b="1" dirty="0"/>
              <a:t> </a:t>
            </a:r>
            <a:r>
              <a:rPr lang="en-US" sz="2000" dirty="0"/>
              <a:t>process, still on-going and evolving</a:t>
            </a:r>
          </a:p>
          <a:p>
            <a:pPr lvl="1" algn="just"/>
            <a:r>
              <a:rPr lang="en-US" sz="2000" dirty="0"/>
              <a:t>Comprising the 20 principles </a:t>
            </a:r>
            <a:r>
              <a:rPr lang="en-US" sz="2000" b="1" dirty="0">
                <a:solidFill>
                  <a:schemeClr val="bg2">
                    <a:lumMod val="40000"/>
                    <a:lumOff val="60000"/>
                  </a:schemeClr>
                </a:solidFill>
              </a:rPr>
              <a:t>but also the ‘implementation measures’</a:t>
            </a:r>
            <a:r>
              <a:rPr lang="en-US" sz="2000" b="1" dirty="0"/>
              <a:t> </a:t>
            </a:r>
            <a:r>
              <a:rPr lang="en-US" sz="2000" dirty="0"/>
              <a:t>that deploy the EU’s full regulatory and governance arsenal</a:t>
            </a:r>
          </a:p>
          <a:p>
            <a:pPr lvl="2" algn="just"/>
            <a:r>
              <a:rPr lang="en-US" sz="2000" dirty="0"/>
              <a:t> Legislation, e.g.:</a:t>
            </a:r>
          </a:p>
          <a:p>
            <a:pPr lvl="4" algn="just">
              <a:buFont typeface="Arial" panose="020B0604020202020204" pitchFamily="34" charset="0"/>
              <a:buChar char="•"/>
            </a:pPr>
            <a:r>
              <a:rPr lang="en-US" sz="2000" dirty="0"/>
              <a:t>Work-Life Balance Directive</a:t>
            </a:r>
          </a:p>
          <a:p>
            <a:pPr lvl="4" algn="just">
              <a:buFont typeface="Arial" panose="020B0604020202020204" pitchFamily="34" charset="0"/>
              <a:buChar char="•"/>
            </a:pPr>
            <a:r>
              <a:rPr lang="en-US" sz="2000" dirty="0"/>
              <a:t>Transparent and Predictable Working Conditions Directive</a:t>
            </a:r>
          </a:p>
          <a:p>
            <a:pPr lvl="4" algn="just">
              <a:buFont typeface="Arial" panose="020B0604020202020204" pitchFamily="34" charset="0"/>
              <a:buChar char="•"/>
            </a:pPr>
            <a:r>
              <a:rPr lang="en-US" sz="2000" dirty="0"/>
              <a:t>Creation of a European </a:t>
            </a:r>
            <a:r>
              <a:rPr lang="en-US" sz="2000" dirty="0" err="1"/>
              <a:t>Labour</a:t>
            </a:r>
            <a:r>
              <a:rPr lang="en-US" sz="2000" dirty="0"/>
              <a:t> Authority</a:t>
            </a:r>
          </a:p>
          <a:p>
            <a:pPr lvl="2" algn="just"/>
            <a:r>
              <a:rPr lang="en-US" sz="2000" dirty="0"/>
              <a:t>Soft law, e.g.:</a:t>
            </a:r>
          </a:p>
          <a:p>
            <a:pPr lvl="4" algn="just">
              <a:buFont typeface="Arial" panose="020B0604020202020204" pitchFamily="34" charset="0"/>
              <a:buChar char="•"/>
            </a:pPr>
            <a:r>
              <a:rPr lang="en-US" sz="2000" dirty="0"/>
              <a:t>Recommendation on Access to Social Protection</a:t>
            </a:r>
          </a:p>
          <a:p>
            <a:pPr lvl="4" algn="just">
              <a:buFont typeface="Arial" panose="020B0604020202020204" pitchFamily="34" charset="0"/>
              <a:buChar char="•"/>
            </a:pPr>
            <a:r>
              <a:rPr lang="en-US" sz="2000" dirty="0"/>
              <a:t>European Semester </a:t>
            </a:r>
          </a:p>
          <a:p>
            <a:pPr lvl="4" algn="just">
              <a:buFont typeface="Arial" panose="020B0604020202020204" pitchFamily="34" charset="0"/>
              <a:buChar char="•"/>
            </a:pPr>
            <a:r>
              <a:rPr lang="en-US" sz="2000" dirty="0"/>
              <a:t>Funding</a:t>
            </a:r>
          </a:p>
          <a:p>
            <a:pPr lvl="1" algn="just"/>
            <a:r>
              <a:rPr lang="en-US" sz="2000" dirty="0"/>
              <a:t>Most like an ‘</a:t>
            </a:r>
            <a:r>
              <a:rPr lang="en-US" sz="2000" b="1" dirty="0">
                <a:solidFill>
                  <a:schemeClr val="bg2">
                    <a:lumMod val="40000"/>
                    <a:lumOff val="60000"/>
                  </a:schemeClr>
                </a:solidFill>
              </a:rPr>
              <a:t>Action Plan</a:t>
            </a:r>
            <a:r>
              <a:rPr lang="en-US" sz="2000" dirty="0"/>
              <a:t>’, akin to the ‘89 Community Social Charter &amp; Action Programme</a:t>
            </a:r>
          </a:p>
          <a:p>
            <a:pPr>
              <a:lnSpc>
                <a:spcPct val="150000"/>
              </a:lnSpc>
            </a:pPr>
            <a:endParaRPr lang="en-GB" sz="2800" dirty="0"/>
          </a:p>
        </p:txBody>
      </p:sp>
      <p:sp>
        <p:nvSpPr>
          <p:cNvPr id="4" name="TextBox 3">
            <a:extLst>
              <a:ext uri="{FF2B5EF4-FFF2-40B4-BE49-F238E27FC236}">
                <a16:creationId xmlns:a16="http://schemas.microsoft.com/office/drawing/2014/main" id="{C692329E-00EB-5E49-AD1A-692C2CC2F7E3}"/>
              </a:ext>
            </a:extLst>
          </p:cNvPr>
          <p:cNvSpPr txBox="1"/>
          <p:nvPr/>
        </p:nvSpPr>
        <p:spPr>
          <a:xfrm>
            <a:off x="10437223" y="687134"/>
            <a:ext cx="670376" cy="369332"/>
          </a:xfrm>
          <a:prstGeom prst="rect">
            <a:avLst/>
          </a:prstGeom>
          <a:noFill/>
        </p:spPr>
        <p:txBody>
          <a:bodyPr wrap="none" rtlCol="0">
            <a:spAutoFit/>
          </a:bodyPr>
          <a:lstStyle/>
          <a:p>
            <a:r>
              <a:rPr lang="en-GB" dirty="0"/>
              <a:t>6/16</a:t>
            </a:r>
          </a:p>
        </p:txBody>
      </p:sp>
    </p:spTree>
    <p:extLst>
      <p:ext uri="{BB962C8B-B14F-4D97-AF65-F5344CB8AC3E}">
        <p14:creationId xmlns:p14="http://schemas.microsoft.com/office/powerpoint/2010/main" val="3901304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A11D8-99C4-2D4C-837C-8C12A24C95AD}"/>
              </a:ext>
            </a:extLst>
          </p:cNvPr>
          <p:cNvSpPr>
            <a:spLocks noGrp="1"/>
          </p:cNvSpPr>
          <p:nvPr>
            <p:ph type="title"/>
          </p:nvPr>
        </p:nvSpPr>
        <p:spPr>
          <a:xfrm>
            <a:off x="646111" y="140887"/>
            <a:ext cx="9404723" cy="1400530"/>
          </a:xfrm>
        </p:spPr>
        <p:txBody>
          <a:bodyPr/>
          <a:lstStyle/>
          <a:p>
            <a:pPr algn="ctr"/>
            <a:r>
              <a:rPr lang="en-GB" sz="3600" b="1" dirty="0">
                <a:solidFill>
                  <a:schemeClr val="bg2">
                    <a:lumMod val="60000"/>
                    <a:lumOff val="40000"/>
                  </a:schemeClr>
                </a:solidFill>
              </a:rPr>
              <a:t>1. What is the Pillar </a:t>
            </a:r>
            <a:br>
              <a:rPr lang="en-GB" sz="3600" b="1" dirty="0">
                <a:solidFill>
                  <a:schemeClr val="bg2">
                    <a:lumMod val="60000"/>
                    <a:lumOff val="40000"/>
                  </a:schemeClr>
                </a:solidFill>
              </a:rPr>
            </a:br>
            <a:r>
              <a:rPr lang="en-GB" sz="3600" b="1" dirty="0">
                <a:solidFill>
                  <a:srgbClr val="FF0000"/>
                </a:solidFill>
              </a:rPr>
              <a:t>The Pillar </a:t>
            </a:r>
            <a:r>
              <a:rPr lang="en-GB" sz="3600" b="1" i="1" dirty="0" err="1">
                <a:solidFill>
                  <a:srgbClr val="FF0000"/>
                </a:solidFill>
              </a:rPr>
              <a:t>sensu</a:t>
            </a:r>
            <a:r>
              <a:rPr lang="en-GB" sz="3600" b="1" i="1" dirty="0">
                <a:solidFill>
                  <a:srgbClr val="FF0000"/>
                </a:solidFill>
              </a:rPr>
              <a:t> largo</a:t>
            </a:r>
            <a:r>
              <a:rPr lang="en-GB" sz="3600" b="1" dirty="0">
                <a:solidFill>
                  <a:schemeClr val="bg2">
                    <a:lumMod val="60000"/>
                    <a:lumOff val="40000"/>
                  </a:schemeClr>
                </a:solidFill>
              </a:rPr>
              <a:t/>
            </a:r>
            <a:br>
              <a:rPr lang="en-GB" sz="3600" b="1" dirty="0">
                <a:solidFill>
                  <a:schemeClr val="bg2">
                    <a:lumMod val="60000"/>
                    <a:lumOff val="40000"/>
                  </a:schemeClr>
                </a:solidFill>
              </a:rPr>
            </a:br>
            <a:endParaRPr lang="en-GB" sz="3600" b="1" dirty="0">
              <a:solidFill>
                <a:schemeClr val="bg2">
                  <a:lumMod val="60000"/>
                  <a:lumOff val="40000"/>
                </a:schemeClr>
              </a:solidFill>
            </a:endParaRPr>
          </a:p>
        </p:txBody>
      </p:sp>
      <p:sp>
        <p:nvSpPr>
          <p:cNvPr id="3" name="Content Placeholder 2">
            <a:extLst>
              <a:ext uri="{FF2B5EF4-FFF2-40B4-BE49-F238E27FC236}">
                <a16:creationId xmlns:a16="http://schemas.microsoft.com/office/drawing/2014/main" id="{3CF3633B-18AE-8746-8DAB-616BAE398BA7}"/>
              </a:ext>
            </a:extLst>
          </p:cNvPr>
          <p:cNvSpPr>
            <a:spLocks noGrp="1"/>
          </p:cNvSpPr>
          <p:nvPr>
            <p:ph idx="1"/>
          </p:nvPr>
        </p:nvSpPr>
        <p:spPr>
          <a:xfrm>
            <a:off x="431074" y="1541417"/>
            <a:ext cx="11194869" cy="4706984"/>
          </a:xfrm>
        </p:spPr>
        <p:txBody>
          <a:bodyPr>
            <a:normAutofit/>
          </a:bodyPr>
          <a:lstStyle/>
          <a:p>
            <a:r>
              <a:rPr lang="en-US" sz="2200" dirty="0"/>
              <a:t>The 2018 Commission Staff Working Document ‘</a:t>
            </a:r>
            <a:r>
              <a:rPr lang="en-US" sz="2200" b="1" dirty="0">
                <a:solidFill>
                  <a:schemeClr val="bg2">
                    <a:lumMod val="40000"/>
                    <a:lumOff val="60000"/>
                  </a:schemeClr>
                </a:solidFill>
              </a:rPr>
              <a:t>Monitoring the implementation of the European Pillar of Social Rights</a:t>
            </a:r>
            <a:r>
              <a:rPr lang="en-US" sz="2200" dirty="0"/>
              <a:t>’ provides an overview of the Pillar in this broader sense</a:t>
            </a:r>
          </a:p>
          <a:p>
            <a:pPr lvl="1" algn="just"/>
            <a:r>
              <a:rPr lang="en-US" sz="2000" b="1" dirty="0">
                <a:solidFill>
                  <a:schemeClr val="bg2">
                    <a:lumMod val="40000"/>
                    <a:lumOff val="60000"/>
                  </a:schemeClr>
                </a:solidFill>
              </a:rPr>
              <a:t>dozens of related initiatives </a:t>
            </a:r>
            <a:r>
              <a:rPr lang="en-US" sz="2000" dirty="0"/>
              <a:t>ranging from CSRs on minimum wage to a proposed Regulation on a pan-European Pension Product, from a proposal for a Recommendation on promoting common values, inclusive education, and the European dimension of teaching to a proposal for a Regulation to strengthen EU cooperation on health technology assessment, </a:t>
            </a:r>
            <a:r>
              <a:rPr lang="en-US" sz="2000" dirty="0" err="1"/>
              <a:t>etc</a:t>
            </a:r>
            <a:endParaRPr lang="en-GB" sz="2000" dirty="0"/>
          </a:p>
          <a:p>
            <a:pPr lvl="2" algn="just"/>
            <a:r>
              <a:rPr lang="en-US" sz="2000" dirty="0"/>
              <a:t>Some loosely, some intimately, connected to the Pillar’s themes</a:t>
            </a:r>
          </a:p>
          <a:p>
            <a:pPr lvl="2" algn="just"/>
            <a:r>
              <a:rPr lang="en-US" sz="2000" dirty="0"/>
              <a:t>Some new, some old, initiatives</a:t>
            </a:r>
          </a:p>
          <a:p>
            <a:pPr lvl="1" algn="just"/>
            <a:r>
              <a:rPr lang="en-US" sz="2000" dirty="0"/>
              <a:t>For all, arguably relevant that they are mentioned in the Pillar’s context, since this may impact their conceptualization, negotiation, adoption, interpretation, </a:t>
            </a:r>
            <a:r>
              <a:rPr lang="en-US" sz="2000" dirty="0" err="1"/>
              <a:t>etc</a:t>
            </a:r>
            <a:endParaRPr lang="en-US" sz="2000" dirty="0"/>
          </a:p>
        </p:txBody>
      </p:sp>
      <p:sp>
        <p:nvSpPr>
          <p:cNvPr id="5" name="TextBox 4">
            <a:extLst>
              <a:ext uri="{FF2B5EF4-FFF2-40B4-BE49-F238E27FC236}">
                <a16:creationId xmlns:a16="http://schemas.microsoft.com/office/drawing/2014/main" id="{82AA0A36-B82F-D54F-B495-363E6D026ADD}"/>
              </a:ext>
            </a:extLst>
          </p:cNvPr>
          <p:cNvSpPr txBox="1"/>
          <p:nvPr/>
        </p:nvSpPr>
        <p:spPr>
          <a:xfrm>
            <a:off x="10437223" y="687134"/>
            <a:ext cx="670376" cy="369332"/>
          </a:xfrm>
          <a:prstGeom prst="rect">
            <a:avLst/>
          </a:prstGeom>
          <a:noFill/>
        </p:spPr>
        <p:txBody>
          <a:bodyPr wrap="none" rtlCol="0">
            <a:spAutoFit/>
          </a:bodyPr>
          <a:lstStyle/>
          <a:p>
            <a:r>
              <a:rPr lang="en-GB" dirty="0"/>
              <a:t>7/16</a:t>
            </a:r>
          </a:p>
        </p:txBody>
      </p:sp>
    </p:spTree>
    <p:extLst>
      <p:ext uri="{BB962C8B-B14F-4D97-AF65-F5344CB8AC3E}">
        <p14:creationId xmlns:p14="http://schemas.microsoft.com/office/powerpoint/2010/main" val="2726763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A11D8-99C4-2D4C-837C-8C12A24C95AD}"/>
              </a:ext>
            </a:extLst>
          </p:cNvPr>
          <p:cNvSpPr>
            <a:spLocks noGrp="1"/>
          </p:cNvSpPr>
          <p:nvPr>
            <p:ph type="title"/>
          </p:nvPr>
        </p:nvSpPr>
        <p:spPr>
          <a:xfrm>
            <a:off x="606922" y="75572"/>
            <a:ext cx="9404723" cy="1400530"/>
          </a:xfrm>
        </p:spPr>
        <p:txBody>
          <a:bodyPr/>
          <a:lstStyle/>
          <a:p>
            <a:pPr algn="ctr"/>
            <a:r>
              <a:rPr lang="en-GB" sz="3600" b="1" dirty="0">
                <a:solidFill>
                  <a:schemeClr val="bg2">
                    <a:lumMod val="60000"/>
                    <a:lumOff val="40000"/>
                  </a:schemeClr>
                </a:solidFill>
              </a:rPr>
              <a:t>1. What is the Pillar </a:t>
            </a:r>
            <a:br>
              <a:rPr lang="en-GB" sz="3600" b="1" dirty="0">
                <a:solidFill>
                  <a:schemeClr val="bg2">
                    <a:lumMod val="60000"/>
                    <a:lumOff val="40000"/>
                  </a:schemeClr>
                </a:solidFill>
              </a:rPr>
            </a:br>
            <a:r>
              <a:rPr lang="en-GB" sz="3600" b="1" dirty="0">
                <a:solidFill>
                  <a:srgbClr val="FF0000"/>
                </a:solidFill>
              </a:rPr>
              <a:t>The Pillar </a:t>
            </a:r>
            <a:r>
              <a:rPr lang="en-GB" sz="3600" b="1" i="1" dirty="0" err="1">
                <a:solidFill>
                  <a:srgbClr val="FF0000"/>
                </a:solidFill>
              </a:rPr>
              <a:t>sensu</a:t>
            </a:r>
            <a:r>
              <a:rPr lang="en-GB" sz="3600" b="1" i="1" dirty="0">
                <a:solidFill>
                  <a:srgbClr val="FF0000"/>
                </a:solidFill>
              </a:rPr>
              <a:t> largo</a:t>
            </a:r>
            <a:r>
              <a:rPr lang="en-GB" sz="3600" b="1" dirty="0">
                <a:solidFill>
                  <a:schemeClr val="bg2">
                    <a:lumMod val="60000"/>
                    <a:lumOff val="40000"/>
                  </a:schemeClr>
                </a:solidFill>
              </a:rPr>
              <a:t/>
            </a:r>
            <a:br>
              <a:rPr lang="en-GB" sz="3600" b="1" dirty="0">
                <a:solidFill>
                  <a:schemeClr val="bg2">
                    <a:lumMod val="60000"/>
                    <a:lumOff val="40000"/>
                  </a:schemeClr>
                </a:solidFill>
              </a:rPr>
            </a:br>
            <a:endParaRPr lang="en-GB" sz="3600" b="1" dirty="0">
              <a:solidFill>
                <a:schemeClr val="bg2">
                  <a:lumMod val="60000"/>
                  <a:lumOff val="40000"/>
                </a:schemeClr>
              </a:solidFill>
            </a:endParaRPr>
          </a:p>
        </p:txBody>
      </p:sp>
      <p:sp>
        <p:nvSpPr>
          <p:cNvPr id="3" name="Content Placeholder 2">
            <a:extLst>
              <a:ext uri="{FF2B5EF4-FFF2-40B4-BE49-F238E27FC236}">
                <a16:creationId xmlns:a16="http://schemas.microsoft.com/office/drawing/2014/main" id="{3CF3633B-18AE-8746-8DAB-616BAE398BA7}"/>
              </a:ext>
            </a:extLst>
          </p:cNvPr>
          <p:cNvSpPr>
            <a:spLocks noGrp="1"/>
          </p:cNvSpPr>
          <p:nvPr>
            <p:ph idx="1"/>
          </p:nvPr>
        </p:nvSpPr>
        <p:spPr>
          <a:xfrm>
            <a:off x="235132" y="1345474"/>
            <a:ext cx="11704320" cy="5238205"/>
          </a:xfrm>
        </p:spPr>
        <p:txBody>
          <a:bodyPr>
            <a:normAutofit fontScale="92500" lnSpcReduction="20000"/>
          </a:bodyPr>
          <a:lstStyle/>
          <a:p>
            <a:r>
              <a:rPr lang="en-US" sz="1900" dirty="0"/>
              <a:t>The Pillar’s most important ‘implementation measures’:</a:t>
            </a:r>
          </a:p>
          <a:p>
            <a:pPr lvl="1"/>
            <a:r>
              <a:rPr lang="en-US" sz="1900" dirty="0"/>
              <a:t>Pre-Existing Proposals </a:t>
            </a:r>
          </a:p>
          <a:p>
            <a:pPr lvl="2"/>
            <a:r>
              <a:rPr lang="en-GB" sz="1900" dirty="0"/>
              <a:t>Proposal (2008) for a Council </a:t>
            </a:r>
            <a:r>
              <a:rPr lang="en-US" sz="1900" dirty="0"/>
              <a:t>Directive on </a:t>
            </a:r>
            <a:r>
              <a:rPr lang="en-US" sz="1900" b="1" dirty="0">
                <a:solidFill>
                  <a:schemeClr val="bg2">
                    <a:lumMod val="40000"/>
                    <a:lumOff val="60000"/>
                  </a:schemeClr>
                </a:solidFill>
              </a:rPr>
              <a:t>implementing the Principle of Equal Treatment </a:t>
            </a:r>
            <a:r>
              <a:rPr lang="en-US" sz="1900" dirty="0"/>
              <a:t>between Persons Irrespective of Religion or Belief, Disability, Age or Sexual Orientation</a:t>
            </a:r>
          </a:p>
          <a:p>
            <a:pPr lvl="2"/>
            <a:r>
              <a:rPr lang="en-US" sz="1900" dirty="0"/>
              <a:t>Proposed (2012) </a:t>
            </a:r>
            <a:r>
              <a:rPr lang="en-US" sz="1900" b="1" dirty="0">
                <a:solidFill>
                  <a:schemeClr val="bg2">
                    <a:lumMod val="40000"/>
                    <a:lumOff val="60000"/>
                  </a:schemeClr>
                </a:solidFill>
              </a:rPr>
              <a:t>Gender Balance on Boards </a:t>
            </a:r>
            <a:r>
              <a:rPr lang="en-US" sz="1900" dirty="0"/>
              <a:t>Directive </a:t>
            </a:r>
          </a:p>
          <a:p>
            <a:pPr lvl="2"/>
            <a:r>
              <a:rPr lang="en-US" sz="1900" dirty="0"/>
              <a:t>Proposal (2015) for a for a </a:t>
            </a:r>
            <a:r>
              <a:rPr lang="en-US" sz="1900" b="1" dirty="0">
                <a:solidFill>
                  <a:schemeClr val="bg2">
                    <a:lumMod val="40000"/>
                    <a:lumOff val="60000"/>
                  </a:schemeClr>
                </a:solidFill>
              </a:rPr>
              <a:t>European Accessibility </a:t>
            </a:r>
            <a:r>
              <a:rPr lang="en-US" sz="1900" dirty="0"/>
              <a:t>Act</a:t>
            </a:r>
          </a:p>
          <a:p>
            <a:pPr lvl="1"/>
            <a:r>
              <a:rPr lang="en-US" sz="1900" dirty="0"/>
              <a:t>Replacements</a:t>
            </a:r>
          </a:p>
          <a:p>
            <a:pPr lvl="2"/>
            <a:r>
              <a:rPr lang="en-GB" sz="1900" dirty="0"/>
              <a:t>Proposal for a </a:t>
            </a:r>
            <a:r>
              <a:rPr lang="en-GB" sz="1900" b="1" dirty="0">
                <a:solidFill>
                  <a:schemeClr val="bg2">
                    <a:lumMod val="40000"/>
                    <a:lumOff val="60000"/>
                  </a:schemeClr>
                </a:solidFill>
              </a:rPr>
              <a:t>Work-Life Balance </a:t>
            </a:r>
            <a:r>
              <a:rPr lang="en-GB" sz="1900" dirty="0"/>
              <a:t>Directive</a:t>
            </a:r>
            <a:r>
              <a:rPr lang="en-US" sz="1900" dirty="0"/>
              <a:t> to replace Maternity Leave and Parental Leave Directives</a:t>
            </a:r>
          </a:p>
          <a:p>
            <a:pPr lvl="2"/>
            <a:r>
              <a:rPr lang="en-US" sz="1900" dirty="0"/>
              <a:t>Proposal for a Directive on </a:t>
            </a:r>
            <a:r>
              <a:rPr lang="en-US" sz="1900" b="1" dirty="0">
                <a:solidFill>
                  <a:schemeClr val="bg2">
                    <a:lumMod val="40000"/>
                    <a:lumOff val="60000"/>
                  </a:schemeClr>
                </a:solidFill>
              </a:rPr>
              <a:t>Transparent and Predictable Working Conditions </a:t>
            </a:r>
            <a:r>
              <a:rPr lang="en-US" sz="1900" dirty="0"/>
              <a:t>replacing Written Statement</a:t>
            </a:r>
          </a:p>
          <a:p>
            <a:pPr lvl="2"/>
            <a:r>
              <a:rPr lang="en-US" sz="1900" b="1" dirty="0">
                <a:solidFill>
                  <a:schemeClr val="bg2">
                    <a:lumMod val="40000"/>
                    <a:lumOff val="60000"/>
                  </a:schemeClr>
                </a:solidFill>
              </a:rPr>
              <a:t>Social Scoreboard </a:t>
            </a:r>
            <a:r>
              <a:rPr lang="en-US" sz="1900" dirty="0"/>
              <a:t>replacing the </a:t>
            </a:r>
            <a:r>
              <a:rPr lang="en-GB" sz="1900" dirty="0"/>
              <a:t>Scoreboard of Key Employment and Social Indicators</a:t>
            </a:r>
            <a:r>
              <a:rPr lang="en-US" sz="1900" dirty="0"/>
              <a:t> </a:t>
            </a:r>
          </a:p>
          <a:p>
            <a:pPr lvl="1"/>
            <a:r>
              <a:rPr lang="en-US" sz="1900" dirty="0"/>
              <a:t>New measures</a:t>
            </a:r>
          </a:p>
          <a:p>
            <a:pPr lvl="2"/>
            <a:r>
              <a:rPr lang="en-US" sz="1900" dirty="0"/>
              <a:t>Proposed Recommendation </a:t>
            </a:r>
            <a:r>
              <a:rPr lang="en-GB" sz="1900" dirty="0"/>
              <a:t>on </a:t>
            </a:r>
            <a:r>
              <a:rPr lang="en-GB" sz="1900" b="1" dirty="0">
                <a:solidFill>
                  <a:schemeClr val="bg2">
                    <a:lumMod val="40000"/>
                    <a:lumOff val="60000"/>
                  </a:schemeClr>
                </a:solidFill>
              </a:rPr>
              <a:t>Access to Social Protection for Workers and the Self-Employed</a:t>
            </a:r>
            <a:r>
              <a:rPr lang="en-US" sz="1900" b="1" dirty="0">
                <a:solidFill>
                  <a:schemeClr val="bg2">
                    <a:lumMod val="40000"/>
                    <a:lumOff val="60000"/>
                  </a:schemeClr>
                </a:solidFill>
              </a:rPr>
              <a:t> </a:t>
            </a:r>
          </a:p>
          <a:p>
            <a:pPr lvl="2"/>
            <a:r>
              <a:rPr lang="en-US" sz="1900" dirty="0"/>
              <a:t>Proposal to establish a </a:t>
            </a:r>
            <a:r>
              <a:rPr lang="en-US" sz="1900" b="1" dirty="0">
                <a:solidFill>
                  <a:schemeClr val="bg2">
                    <a:lumMod val="40000"/>
                    <a:lumOff val="60000"/>
                  </a:schemeClr>
                </a:solidFill>
              </a:rPr>
              <a:t>European </a:t>
            </a:r>
            <a:r>
              <a:rPr lang="en-US" sz="1900" b="1" dirty="0" err="1">
                <a:solidFill>
                  <a:schemeClr val="bg2">
                    <a:lumMod val="40000"/>
                    <a:lumOff val="60000"/>
                  </a:schemeClr>
                </a:solidFill>
              </a:rPr>
              <a:t>Labour</a:t>
            </a:r>
            <a:r>
              <a:rPr lang="en-US" sz="1900" b="1" dirty="0">
                <a:solidFill>
                  <a:schemeClr val="bg2">
                    <a:lumMod val="40000"/>
                    <a:lumOff val="60000"/>
                  </a:schemeClr>
                </a:solidFill>
              </a:rPr>
              <a:t> Authority</a:t>
            </a:r>
          </a:p>
          <a:p>
            <a:pPr lvl="2"/>
            <a:endParaRPr lang="en-US" dirty="0"/>
          </a:p>
        </p:txBody>
      </p:sp>
      <p:sp>
        <p:nvSpPr>
          <p:cNvPr id="4" name="TextBox 3">
            <a:extLst>
              <a:ext uri="{FF2B5EF4-FFF2-40B4-BE49-F238E27FC236}">
                <a16:creationId xmlns:a16="http://schemas.microsoft.com/office/drawing/2014/main" id="{D85F1411-0773-FF43-811E-6DE2CC8E8CF3}"/>
              </a:ext>
            </a:extLst>
          </p:cNvPr>
          <p:cNvSpPr txBox="1"/>
          <p:nvPr/>
        </p:nvSpPr>
        <p:spPr>
          <a:xfrm>
            <a:off x="10437223" y="687134"/>
            <a:ext cx="670376" cy="369332"/>
          </a:xfrm>
          <a:prstGeom prst="rect">
            <a:avLst/>
          </a:prstGeom>
          <a:noFill/>
        </p:spPr>
        <p:txBody>
          <a:bodyPr wrap="none" rtlCol="0">
            <a:spAutoFit/>
          </a:bodyPr>
          <a:lstStyle/>
          <a:p>
            <a:r>
              <a:rPr lang="en-GB" dirty="0"/>
              <a:t>8/16</a:t>
            </a:r>
          </a:p>
        </p:txBody>
      </p:sp>
    </p:spTree>
    <p:extLst>
      <p:ext uri="{BB962C8B-B14F-4D97-AF65-F5344CB8AC3E}">
        <p14:creationId xmlns:p14="http://schemas.microsoft.com/office/powerpoint/2010/main" val="1191913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A11D8-99C4-2D4C-837C-8C12A24C95AD}"/>
              </a:ext>
            </a:extLst>
          </p:cNvPr>
          <p:cNvSpPr>
            <a:spLocks noGrp="1"/>
          </p:cNvSpPr>
          <p:nvPr>
            <p:ph type="title"/>
          </p:nvPr>
        </p:nvSpPr>
        <p:spPr>
          <a:xfrm>
            <a:off x="679269" y="0"/>
            <a:ext cx="9332376" cy="1476102"/>
          </a:xfrm>
        </p:spPr>
        <p:txBody>
          <a:bodyPr/>
          <a:lstStyle/>
          <a:p>
            <a:pPr algn="ctr"/>
            <a:r>
              <a:rPr lang="en-GB" sz="3600" b="1" dirty="0">
                <a:solidFill>
                  <a:schemeClr val="bg2">
                    <a:lumMod val="60000"/>
                    <a:lumOff val="40000"/>
                  </a:schemeClr>
                </a:solidFill>
              </a:rPr>
              <a:t>1. What is the Pillar </a:t>
            </a:r>
            <a:br>
              <a:rPr lang="en-GB" sz="3600" b="1" dirty="0">
                <a:solidFill>
                  <a:schemeClr val="bg2">
                    <a:lumMod val="60000"/>
                    <a:lumOff val="40000"/>
                  </a:schemeClr>
                </a:solidFill>
              </a:rPr>
            </a:br>
            <a:r>
              <a:rPr lang="en-GB" sz="3600" b="1" dirty="0">
                <a:solidFill>
                  <a:srgbClr val="FF0000"/>
                </a:solidFill>
              </a:rPr>
              <a:t>Ambiguities</a:t>
            </a:r>
            <a:r>
              <a:rPr lang="en-GB" sz="3600" b="1" dirty="0">
                <a:solidFill>
                  <a:schemeClr val="bg2">
                    <a:lumMod val="60000"/>
                    <a:lumOff val="40000"/>
                  </a:schemeClr>
                </a:solidFill>
              </a:rPr>
              <a:t/>
            </a:r>
            <a:br>
              <a:rPr lang="en-GB" sz="3600" b="1" dirty="0">
                <a:solidFill>
                  <a:schemeClr val="bg2">
                    <a:lumMod val="60000"/>
                    <a:lumOff val="40000"/>
                  </a:schemeClr>
                </a:solidFill>
              </a:rPr>
            </a:br>
            <a:endParaRPr lang="en-GB" sz="3600" b="1" dirty="0">
              <a:solidFill>
                <a:schemeClr val="bg2">
                  <a:lumMod val="60000"/>
                  <a:lumOff val="40000"/>
                </a:schemeClr>
              </a:solidFill>
            </a:endParaRPr>
          </a:p>
        </p:txBody>
      </p:sp>
      <p:sp>
        <p:nvSpPr>
          <p:cNvPr id="3" name="Content Placeholder 2">
            <a:extLst>
              <a:ext uri="{FF2B5EF4-FFF2-40B4-BE49-F238E27FC236}">
                <a16:creationId xmlns:a16="http://schemas.microsoft.com/office/drawing/2014/main" id="{3CF3633B-18AE-8746-8DAB-616BAE398BA7}"/>
              </a:ext>
            </a:extLst>
          </p:cNvPr>
          <p:cNvSpPr>
            <a:spLocks noGrp="1"/>
          </p:cNvSpPr>
          <p:nvPr>
            <p:ph idx="1"/>
          </p:nvPr>
        </p:nvSpPr>
        <p:spPr>
          <a:xfrm>
            <a:off x="261258" y="1123405"/>
            <a:ext cx="11704320" cy="5238205"/>
          </a:xfrm>
        </p:spPr>
        <p:txBody>
          <a:bodyPr>
            <a:noAutofit/>
          </a:bodyPr>
          <a:lstStyle/>
          <a:p>
            <a:r>
              <a:rPr lang="en-US" sz="1800" b="1" dirty="0">
                <a:solidFill>
                  <a:schemeClr val="bg2">
                    <a:lumMod val="40000"/>
                    <a:lumOff val="60000"/>
                  </a:schemeClr>
                </a:solidFill>
              </a:rPr>
              <a:t>Blend of old and new </a:t>
            </a:r>
          </a:p>
          <a:p>
            <a:pPr lvl="1"/>
            <a:r>
              <a:rPr lang="en-US" dirty="0"/>
              <a:t>Makes it difficult to establish the Pillar’s content with precision </a:t>
            </a:r>
          </a:p>
          <a:p>
            <a:pPr lvl="1"/>
            <a:r>
              <a:rPr lang="en-US" dirty="0"/>
              <a:t>Uncertainty integral to the fluid nature of the Pillar </a:t>
            </a:r>
            <a:r>
              <a:rPr lang="en-US" i="1" dirty="0" err="1"/>
              <a:t>sensu</a:t>
            </a:r>
            <a:r>
              <a:rPr lang="en-US" i="1" dirty="0"/>
              <a:t> largo</a:t>
            </a:r>
            <a:r>
              <a:rPr lang="en-US" dirty="0"/>
              <a:t>, empowering the Commission as policy entrepreneur</a:t>
            </a:r>
          </a:p>
          <a:p>
            <a:r>
              <a:rPr lang="en-US" sz="1800" b="1" dirty="0">
                <a:solidFill>
                  <a:schemeClr val="bg2">
                    <a:lumMod val="40000"/>
                    <a:lumOff val="60000"/>
                  </a:schemeClr>
                </a:solidFill>
              </a:rPr>
              <a:t>Position of working time and posting?</a:t>
            </a:r>
          </a:p>
          <a:p>
            <a:pPr lvl="1"/>
            <a:r>
              <a:rPr lang="en-US" dirty="0"/>
              <a:t>While </a:t>
            </a:r>
            <a:r>
              <a:rPr lang="en-GB" dirty="0"/>
              <a:t>the interpretative communication on the Working Time Directive</a:t>
            </a:r>
            <a:r>
              <a:rPr lang="en-US" dirty="0"/>
              <a:t> is mentioned as one of the 4 signature Pillar implementation measures, this ‘social right of fundamental importance’ laid down in Article 31(2) EU Charter is curiously absent from the Pillar </a:t>
            </a:r>
            <a:r>
              <a:rPr lang="en-US" i="1" dirty="0"/>
              <a:t>stricto </a:t>
            </a:r>
            <a:r>
              <a:rPr lang="en-US" i="1" dirty="0" err="1"/>
              <a:t>sensu</a:t>
            </a:r>
            <a:endParaRPr lang="en-US" i="1" dirty="0"/>
          </a:p>
          <a:p>
            <a:pPr lvl="1"/>
            <a:r>
              <a:rPr lang="en-US" dirty="0"/>
              <a:t>Revision of Posting Directive is a major achievement and part of Juncker’s ‘Triple A Social Rating for the EU’, but has been presented as separate from the Pillar</a:t>
            </a:r>
          </a:p>
          <a:p>
            <a:r>
              <a:rPr lang="en-US" sz="1800" b="1" dirty="0">
                <a:solidFill>
                  <a:schemeClr val="bg2">
                    <a:lumMod val="40000"/>
                    <a:lumOff val="60000"/>
                  </a:schemeClr>
                </a:solidFill>
              </a:rPr>
              <a:t>Territorial scope</a:t>
            </a:r>
          </a:p>
          <a:p>
            <a:pPr lvl="1"/>
            <a:r>
              <a:rPr lang="en-US" dirty="0"/>
              <a:t>‘Primarily conceived for the euro area’ </a:t>
            </a:r>
          </a:p>
          <a:p>
            <a:pPr lvl="1"/>
            <a:r>
              <a:rPr lang="en-US" dirty="0"/>
              <a:t>Recommendation: </a:t>
            </a:r>
            <a:r>
              <a:rPr lang="en-GB" dirty="0"/>
              <a:t>‘applicable to all Member States that wish to be a part of it’</a:t>
            </a:r>
          </a:p>
          <a:p>
            <a:pPr lvl="1"/>
            <a:r>
              <a:rPr lang="en-GB" dirty="0"/>
              <a:t>Inter-Institutional Proclamation: </a:t>
            </a:r>
            <a:r>
              <a:rPr lang="en-US" dirty="0"/>
              <a:t>‘addressed to all Member States’ </a:t>
            </a:r>
          </a:p>
          <a:p>
            <a:pPr lvl="1"/>
            <a:r>
              <a:rPr lang="en-US"/>
              <a:t>Implementation </a:t>
            </a:r>
            <a:r>
              <a:rPr lang="en-US" dirty="0"/>
              <a:t>applicable to all MS</a:t>
            </a:r>
          </a:p>
        </p:txBody>
      </p:sp>
      <p:sp>
        <p:nvSpPr>
          <p:cNvPr id="4" name="TextBox 3">
            <a:extLst>
              <a:ext uri="{FF2B5EF4-FFF2-40B4-BE49-F238E27FC236}">
                <a16:creationId xmlns:a16="http://schemas.microsoft.com/office/drawing/2014/main" id="{2DF00BF9-63EA-E74C-B894-6A6DE58EF26F}"/>
              </a:ext>
            </a:extLst>
          </p:cNvPr>
          <p:cNvSpPr txBox="1"/>
          <p:nvPr/>
        </p:nvSpPr>
        <p:spPr>
          <a:xfrm>
            <a:off x="10437223" y="687134"/>
            <a:ext cx="670376" cy="369332"/>
          </a:xfrm>
          <a:prstGeom prst="rect">
            <a:avLst/>
          </a:prstGeom>
          <a:noFill/>
        </p:spPr>
        <p:txBody>
          <a:bodyPr wrap="none" rtlCol="0">
            <a:spAutoFit/>
          </a:bodyPr>
          <a:lstStyle/>
          <a:p>
            <a:r>
              <a:rPr lang="en-GB" dirty="0"/>
              <a:t>9/16</a:t>
            </a:r>
          </a:p>
        </p:txBody>
      </p:sp>
    </p:spTree>
    <p:extLst>
      <p:ext uri="{BB962C8B-B14F-4D97-AF65-F5344CB8AC3E}">
        <p14:creationId xmlns:p14="http://schemas.microsoft.com/office/powerpoint/2010/main" val="41464940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45B1C7863DC54D823FEF0973ECB7AE" ma:contentTypeVersion="5" ma:contentTypeDescription="Create a new document." ma:contentTypeScope="" ma:versionID="d91cc87c99c50890b83960bbfb5bdb16">
  <xsd:schema xmlns:xsd="http://www.w3.org/2001/XMLSchema" xmlns:xs="http://www.w3.org/2001/XMLSchema" xmlns:p="http://schemas.microsoft.com/office/2006/metadata/properties" xmlns:ns2="0aad394d-3112-48c6-8d1b-1b0027dfa274" targetNamespace="http://schemas.microsoft.com/office/2006/metadata/properties" ma:root="true" ma:fieldsID="23a03b5c466f7e2191f0fd895a4733a1" ns2:_="">
    <xsd:import namespace="0aad394d-3112-48c6-8d1b-1b0027dfa27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ad394d-3112-48c6-8d1b-1b0027dfa2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83DC86-D051-49DE-9B04-8FEA44440A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ad394d-3112-48c6-8d1b-1b0027dfa2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95BD78-777F-43A1-A92D-2032EA8773AD}">
  <ds:schemaRefs>
    <ds:schemaRef ds:uri="http://schemas.microsoft.com/sharepoint/v3/contenttype/forms"/>
  </ds:schemaRefs>
</ds:datastoreItem>
</file>

<file path=customXml/itemProps3.xml><?xml version="1.0" encoding="utf-8"?>
<ds:datastoreItem xmlns:ds="http://schemas.openxmlformats.org/officeDocument/2006/customXml" ds:itemID="{EFF4FD31-2A02-4E45-9731-D5B8AF0EE583}">
  <ds:schemaRef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schemas.microsoft.com/office/2006/documentManagement/types"/>
    <ds:schemaRef ds:uri="http://purl.org/dc/terms/"/>
    <ds:schemaRef ds:uri="0aad394d-3112-48c6-8d1b-1b0027dfa27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Ion</Template>
  <TotalTime>6810</TotalTime>
  <Words>1592</Words>
  <Application>Microsoft Office PowerPoint</Application>
  <PresentationFormat>Widescreen</PresentationFormat>
  <Paragraphs>135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 Gothic</vt:lpstr>
      <vt:lpstr>Wingdings</vt:lpstr>
      <vt:lpstr>Wingdings 3</vt:lpstr>
      <vt:lpstr>Ion</vt:lpstr>
      <vt:lpstr>The European Pillar of Social Rights</vt:lpstr>
      <vt:lpstr>Overview</vt:lpstr>
      <vt:lpstr>1.</vt:lpstr>
      <vt:lpstr>1. What is the Pillar  The Pillar stricto sensu </vt:lpstr>
      <vt:lpstr>1. What is the Pillar  The Pillar stricto sensu </vt:lpstr>
      <vt:lpstr>1. What is the Pillar  The Pillar sensu largo </vt:lpstr>
      <vt:lpstr>1. What is the Pillar  The Pillar sensu largo </vt:lpstr>
      <vt:lpstr>1. What is the Pillar  The Pillar sensu largo </vt:lpstr>
      <vt:lpstr>1. What is the Pillar  Ambiguities </vt:lpstr>
      <vt:lpstr>2.</vt:lpstr>
      <vt:lpstr>2. The Pillar in Context EU Better Regulation </vt:lpstr>
      <vt:lpstr>2. The Pillar in Context Relationship EU and International law </vt:lpstr>
      <vt:lpstr>2. The Pillar in Context ‘the market’ and ‘the social’ in the EU </vt:lpstr>
      <vt:lpstr>3.</vt:lpstr>
      <vt:lpstr>3. Conclusion The Pillar’s Significance </vt:lpstr>
      <vt:lpstr>Thank you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European Pillar of Social Rights</dc:title>
  <dc:creator>GARBEN Sacha M.M.</dc:creator>
  <cp:lastModifiedBy>Felicity Eves</cp:lastModifiedBy>
  <cp:revision>68</cp:revision>
  <dcterms:created xsi:type="dcterms:W3CDTF">2018-10-23T08:11:24Z</dcterms:created>
  <dcterms:modified xsi:type="dcterms:W3CDTF">2018-11-09T13:21:08Z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0x010100BA45B1C7863DC54D823FEF0973ECB7AE</vt:lpwstr>
  </property>
</Properties>
</file>