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8" r:id="rId3"/>
    <p:sldId id="270" r:id="rId4"/>
    <p:sldId id="271" r:id="rId5"/>
    <p:sldId id="275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0" autoAdjust="0"/>
  </p:normalViewPr>
  <p:slideViewPr>
    <p:cSldViewPr snapToGrid="0" showGuides="1">
      <p:cViewPr varScale="1">
        <p:scale>
          <a:sx n="80" d="100"/>
          <a:sy n="80" d="100"/>
        </p:scale>
        <p:origin x="58" y="226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12/10/2019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12/10/2019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98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2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24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90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817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74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9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87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51B3894-1A27-474F-B850-4D19BD66A348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A63A-195F-4E5C-807F-EC3E378B62DA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3916-CE1E-4939-B417-902161F0D6C0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br>
              <a:rPr lang="en-GB" dirty="0"/>
            </a:br>
            <a: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2958-03A2-4F19-961A-7F5FB9224D6C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3520-C84B-4D2B-928A-908E06562600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A368-D880-47DA-A0D7-DBD567C71490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 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AF43-1202-426F-86D9-1103B3A8C111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66C6-A1D4-4BB6-B61E-6364AC795043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35EA-AC5E-4877-A18B-61505BAEB1C8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8A3-87BB-4F17-9C03-F753FCD936D6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EA612452-9420-4860-8BE2-68A6A50F390E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i master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CFF0-9A20-4133-8B37-19DE66F899A5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801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endParaRPr lang="en-GB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  <a:endParaRPr lang="en-GB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  <a:endParaRPr lang="en-GB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8556FC4-408D-434F-B806-6794C0731CE5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B8667F9C-DFC5-443F-A824-0B82CD2392C2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i master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95076C-D7DF-438D-8F3B-019473C5CBB5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A8FE306-C2F6-4A57-9B1E-3808C70DCDF2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i master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57D3-3A06-42DE-8329-4A599228B9A1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add text</a:t>
            </a:r>
          </a:p>
          <a:p>
            <a:pPr lvl="1"/>
            <a:r>
              <a:rPr lang="en-GB" dirty="0" smtClean="0"/>
              <a:t>2</a:t>
            </a:r>
          </a:p>
          <a:p>
            <a:pPr lvl="2"/>
            <a:r>
              <a:rPr lang="en-GB" dirty="0" smtClean="0"/>
              <a:t>3</a:t>
            </a:r>
          </a:p>
          <a:p>
            <a:pPr lvl="3"/>
            <a:r>
              <a:rPr lang="en-GB" dirty="0" smtClean="0"/>
              <a:t>4</a:t>
            </a:r>
          </a:p>
          <a:p>
            <a:pPr lvl="4"/>
            <a:r>
              <a:rPr lang="en-GB" dirty="0" smtClean="0"/>
              <a:t>5</a:t>
            </a:r>
          </a:p>
          <a:p>
            <a:pPr lvl="5"/>
            <a:r>
              <a:rPr lang="en-GB" dirty="0" smtClean="0"/>
              <a:t>6</a:t>
            </a:r>
          </a:p>
          <a:p>
            <a:pPr lvl="6"/>
            <a:r>
              <a:rPr lang="en-GB" dirty="0" smtClean="0"/>
              <a:t>7</a:t>
            </a:r>
          </a:p>
          <a:p>
            <a:pPr lvl="7"/>
            <a:r>
              <a:rPr lang="en-GB" dirty="0" smtClean="0"/>
              <a:t>8</a:t>
            </a:r>
          </a:p>
          <a:p>
            <a:pPr lvl="8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22039412-A1D7-4F56-B074-5441266AA9AA}" type="datetime1">
              <a:rPr lang="en-GB" smtClean="0"/>
              <a:t>12-10-2019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Morten Broberg</a:t>
            </a:r>
          </a:p>
          <a:p>
            <a:r>
              <a:rPr lang="en-GB" dirty="0" smtClean="0"/>
              <a:t>Faculty of Law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200" dirty="0"/>
              <a:t>Does the EU Interfere with Commercial </a:t>
            </a:r>
            <a:r>
              <a:rPr lang="en-US" sz="3200" dirty="0" smtClean="0"/>
              <a:t>Arbitration?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903D7-17FF-4AB2-ABE1-58AB74C6E7BB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70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presentation</a:t>
            </a:r>
            <a:endParaRPr lang="en-GB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cap="small" dirty="0" smtClean="0"/>
              <a:t>Arbitration </a:t>
            </a:r>
            <a:r>
              <a:rPr lang="en-GB" cap="small" dirty="0"/>
              <a:t>Tribunals’ Duty </a:t>
            </a:r>
            <a:r>
              <a:rPr lang="en-GB" cap="small" dirty="0" smtClean="0"/>
              <a:t>to </a:t>
            </a:r>
            <a:r>
              <a:rPr lang="en-GB" cap="small" dirty="0"/>
              <a:t>Take </a:t>
            </a:r>
            <a:r>
              <a:rPr lang="en-GB" cap="small" dirty="0" smtClean="0"/>
              <a:t>EU </a:t>
            </a:r>
            <a:r>
              <a:rPr lang="en-GB" cap="small" dirty="0"/>
              <a:t>Law </a:t>
            </a:r>
            <a:r>
              <a:rPr lang="en-GB" cap="small" dirty="0" smtClean="0"/>
              <a:t>into </a:t>
            </a:r>
            <a:r>
              <a:rPr lang="en-GB" cap="small" dirty="0"/>
              <a:t>Consideration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en-GB" cap="small" dirty="0"/>
              <a:t>Consequences </a:t>
            </a:r>
            <a:r>
              <a:rPr lang="en-GB" cap="small" dirty="0" smtClean="0"/>
              <a:t>where an </a:t>
            </a:r>
            <a:r>
              <a:rPr lang="en-GB" cap="small" dirty="0"/>
              <a:t>Arbitral Award </a:t>
            </a:r>
            <a:r>
              <a:rPr lang="en-GB" cap="small" dirty="0" smtClean="0"/>
              <a:t>is </a:t>
            </a:r>
            <a:r>
              <a:rPr lang="en-GB" cap="small" dirty="0"/>
              <a:t>Contrary </a:t>
            </a:r>
            <a:r>
              <a:rPr lang="en-GB" cap="small" dirty="0" smtClean="0"/>
              <a:t>to EU </a:t>
            </a:r>
            <a:r>
              <a:rPr lang="en-GB" cap="small" dirty="0"/>
              <a:t>Law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en-GB" cap="small" dirty="0"/>
              <a:t>Can Arbitration Tribunals Submit Preliminary References </a:t>
            </a:r>
            <a:r>
              <a:rPr lang="en-GB" cap="small" dirty="0" smtClean="0"/>
              <a:t>to the </a:t>
            </a:r>
            <a:r>
              <a:rPr lang="en-GB" cap="small" dirty="0"/>
              <a:t>European Court </a:t>
            </a:r>
            <a:r>
              <a:rPr lang="en-GB" cap="small" dirty="0" smtClean="0"/>
              <a:t>of </a:t>
            </a:r>
            <a:r>
              <a:rPr lang="en-GB" cap="small" dirty="0"/>
              <a:t>Justice?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en-GB" cap="small" dirty="0"/>
              <a:t>Should Arbitration Tribunals </a:t>
            </a:r>
            <a:r>
              <a:rPr lang="en-GB" cap="small" dirty="0" smtClean="0"/>
              <a:t>be able to </a:t>
            </a:r>
            <a:r>
              <a:rPr lang="en-GB" cap="small" dirty="0"/>
              <a:t>Submit Preliminary References </a:t>
            </a:r>
            <a:r>
              <a:rPr lang="en-GB" cap="small" dirty="0" smtClean="0"/>
              <a:t>(de </a:t>
            </a:r>
            <a:r>
              <a:rPr lang="en-GB" cap="small" dirty="0" err="1" smtClean="0"/>
              <a:t>lege</a:t>
            </a:r>
            <a:r>
              <a:rPr lang="en-GB" cap="small" dirty="0" smtClean="0"/>
              <a:t> </a:t>
            </a:r>
            <a:r>
              <a:rPr lang="en-GB" cap="small" dirty="0" err="1" smtClean="0"/>
              <a:t>ferenda</a:t>
            </a:r>
            <a:r>
              <a:rPr lang="en-GB" cap="small" dirty="0"/>
              <a:t>)?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8DFC-9345-41D1-A31C-B8F838A51BF9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69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Arbitration Tribunals’ Duty to Take EU Law into Consideration</a:t>
            </a:r>
            <a:r>
              <a:rPr lang="da-DK" dirty="0"/>
              <a:t/>
            </a:r>
            <a:br>
              <a:rPr lang="da-DK" dirty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88964" y="1635125"/>
            <a:ext cx="5358535" cy="4870450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GB" sz="2200" b="1" dirty="0" smtClean="0"/>
              <a:t>Arbitration tribunal </a:t>
            </a:r>
            <a:r>
              <a:rPr lang="en-GB" sz="2200" b="1" i="1" dirty="0" smtClean="0"/>
              <a:t>is part </a:t>
            </a:r>
            <a:r>
              <a:rPr lang="en-GB" sz="2200" b="1" dirty="0" smtClean="0"/>
              <a:t>of a Member State’s judicial system</a:t>
            </a:r>
          </a:p>
          <a:p>
            <a:r>
              <a:rPr lang="en-US" sz="2200" dirty="0" smtClean="0"/>
              <a:t>Must </a:t>
            </a:r>
            <a:r>
              <a:rPr lang="en-US" sz="2200" dirty="0"/>
              <a:t>comply with EU law to the same extent as all other bodies that are part of the Member State’s </a:t>
            </a:r>
            <a:r>
              <a:rPr lang="en-US" sz="2200" dirty="0" err="1" smtClean="0"/>
              <a:t>judi-cial</a:t>
            </a:r>
            <a:r>
              <a:rPr lang="en-US" sz="2200" dirty="0" smtClean="0"/>
              <a:t> system. This includes:</a:t>
            </a:r>
          </a:p>
          <a:p>
            <a:pPr lvl="1"/>
            <a:r>
              <a:rPr lang="en-US" sz="1800" dirty="0" smtClean="0"/>
              <a:t>Primacy </a:t>
            </a:r>
            <a:r>
              <a:rPr lang="en-US" sz="1800" dirty="0"/>
              <a:t>of EU </a:t>
            </a:r>
            <a:r>
              <a:rPr lang="en-US" sz="1800" dirty="0" smtClean="0"/>
              <a:t>law</a:t>
            </a:r>
          </a:p>
          <a:p>
            <a:pPr lvl="1"/>
            <a:r>
              <a:rPr lang="en-US" sz="1800" dirty="0"/>
              <a:t>D</a:t>
            </a:r>
            <a:r>
              <a:rPr lang="en-US" sz="1800" dirty="0" smtClean="0"/>
              <a:t>irect effect</a:t>
            </a:r>
          </a:p>
          <a:p>
            <a:pPr lvl="1"/>
            <a:r>
              <a:rPr lang="en-US" sz="1800" dirty="0" smtClean="0"/>
              <a:t>Sincere cooperation principle</a:t>
            </a:r>
          </a:p>
          <a:p>
            <a:pPr lvl="1"/>
            <a:r>
              <a:rPr lang="en-US" sz="1800" dirty="0" smtClean="0"/>
              <a:t>Subject </a:t>
            </a:r>
            <a:r>
              <a:rPr lang="en-US" sz="1800" dirty="0"/>
              <a:t>to the </a:t>
            </a:r>
            <a:r>
              <a:rPr lang="en-US" sz="1800" dirty="0" smtClean="0"/>
              <a:t>same (limited) </a:t>
            </a:r>
            <a:r>
              <a:rPr lang="en-US" sz="1800" i="1" dirty="0"/>
              <a:t>ex officio</a:t>
            </a:r>
            <a:r>
              <a:rPr lang="en-US" sz="1800" dirty="0"/>
              <a:t> obligations with respect to taking EU law into account as </a:t>
            </a:r>
            <a:r>
              <a:rPr lang="en-US" sz="1800" dirty="0" smtClean="0"/>
              <a:t>are ordinary </a:t>
            </a:r>
            <a:r>
              <a:rPr lang="en-US" sz="1800" dirty="0"/>
              <a:t>courts</a:t>
            </a:r>
            <a:endParaRPr lang="en-GB" sz="1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4502" y="1635125"/>
            <a:ext cx="5356948" cy="4870450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GB" sz="2200" b="1" dirty="0" smtClean="0"/>
              <a:t>Arbitration </a:t>
            </a:r>
            <a:r>
              <a:rPr lang="en-GB" sz="2200" b="1" dirty="0"/>
              <a:t>tribunal is </a:t>
            </a:r>
            <a:r>
              <a:rPr lang="en-GB" sz="2200" b="1" i="1" dirty="0" smtClean="0"/>
              <a:t>not</a:t>
            </a:r>
            <a:r>
              <a:rPr lang="en-GB" sz="2200" b="1" dirty="0" smtClean="0"/>
              <a:t> part </a:t>
            </a:r>
            <a:r>
              <a:rPr lang="en-GB" sz="2200" b="1" dirty="0"/>
              <a:t>of </a:t>
            </a:r>
            <a:r>
              <a:rPr lang="en-GB" sz="2200" b="1" dirty="0" smtClean="0"/>
              <a:t>a Member </a:t>
            </a:r>
            <a:r>
              <a:rPr lang="en-GB" sz="2200" b="1" dirty="0"/>
              <a:t>State’s judicial </a:t>
            </a:r>
            <a:r>
              <a:rPr lang="en-GB" sz="2200" b="1" dirty="0" smtClean="0"/>
              <a:t>system</a:t>
            </a:r>
          </a:p>
          <a:p>
            <a:r>
              <a:rPr lang="en-US" sz="2200" dirty="0" smtClean="0"/>
              <a:t>Unresolved </a:t>
            </a:r>
            <a:r>
              <a:rPr lang="en-US" sz="2200" dirty="0"/>
              <a:t>whether </a:t>
            </a:r>
            <a:r>
              <a:rPr lang="en-US" sz="2200" i="1" dirty="0"/>
              <a:t>ex officio</a:t>
            </a:r>
            <a:r>
              <a:rPr lang="en-US" sz="2200" dirty="0"/>
              <a:t> such tribunals must take EU law into </a:t>
            </a:r>
            <a:r>
              <a:rPr lang="en-US" sz="2200" dirty="0" smtClean="0"/>
              <a:t>account</a:t>
            </a:r>
          </a:p>
          <a:p>
            <a:r>
              <a:rPr lang="en-US" sz="2200" dirty="0" smtClean="0"/>
              <a:t>Arguably the answer may depend upon:</a:t>
            </a:r>
          </a:p>
          <a:p>
            <a:pPr lvl="1"/>
            <a:r>
              <a:rPr lang="en-US" sz="1800" dirty="0" smtClean="0"/>
              <a:t>Is the non-application of </a:t>
            </a:r>
            <a:r>
              <a:rPr lang="en-US" sz="1800" dirty="0"/>
              <a:t>EU-law </a:t>
            </a:r>
            <a:r>
              <a:rPr lang="en-US" sz="1800" dirty="0" smtClean="0"/>
              <a:t>likely </a:t>
            </a:r>
            <a:r>
              <a:rPr lang="en-US" sz="1800" dirty="0"/>
              <a:t>to lead to a clearly wrong decision when an arbitration tribunal decides a dispute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Will the arbitral </a:t>
            </a:r>
            <a:r>
              <a:rPr lang="en-US" sz="1800" dirty="0"/>
              <a:t>award that does not take EU law into account </a:t>
            </a:r>
            <a:r>
              <a:rPr lang="en-US" sz="1800" dirty="0" smtClean="0"/>
              <a:t>run </a:t>
            </a:r>
            <a:r>
              <a:rPr lang="en-US" sz="1800" dirty="0"/>
              <a:t>a real risk of being set aside during subsequent review by the ordinary courts</a:t>
            </a:r>
            <a:endParaRPr lang="en-GB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18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Consequences where an Arbitral Award is Contrary to EU Law</a:t>
            </a:r>
            <a:r>
              <a:rPr lang="da-DK" dirty="0"/>
              <a:t/>
            </a:r>
            <a:br>
              <a:rPr lang="da-DK" dirty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88964" y="1635125"/>
            <a:ext cx="5358535" cy="486092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US" sz="2200" b="1" dirty="0" smtClean="0"/>
              <a:t>UNCITRAL Model Law</a:t>
            </a:r>
          </a:p>
          <a:p>
            <a:pPr marL="0" indent="0">
              <a:buNone/>
            </a:pPr>
            <a:r>
              <a:rPr lang="en-US" sz="2200" b="1" dirty="0" err="1" smtClean="0"/>
              <a:t>Mainrule</a:t>
            </a:r>
            <a:r>
              <a:rPr lang="en-US" sz="2200" b="1" dirty="0" smtClean="0"/>
              <a:t>: </a:t>
            </a:r>
            <a:r>
              <a:rPr lang="en-US" sz="2200" dirty="0" smtClean="0"/>
              <a:t>An ordinary court </a:t>
            </a:r>
            <a:r>
              <a:rPr lang="en-US" sz="2200" dirty="0"/>
              <a:t>cannot set aside an arbitral award by reference to ‘mistakes of the facts’, to ‘errors of law’ or to an ‘incorrect interpretation’ of the law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b="1" dirty="0" smtClean="0"/>
              <a:t>Exception: </a:t>
            </a:r>
            <a:r>
              <a:rPr lang="en-US" sz="2200" dirty="0" smtClean="0"/>
              <a:t>An ordinary </a:t>
            </a:r>
            <a:r>
              <a:rPr lang="en-US" sz="2200" dirty="0"/>
              <a:t>court may set aside an arbitral award if it finds that ‘the award is in conflict with the public policy’ of the court’s State</a:t>
            </a:r>
            <a:endParaRPr lang="en-GB" sz="2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4502" y="1635125"/>
            <a:ext cx="5356948" cy="4860925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GB" sz="2200" b="1" dirty="0" smtClean="0"/>
              <a:t>ECJ </a:t>
            </a:r>
            <a:r>
              <a:rPr lang="en-GB" sz="2200" b="1" dirty="0" err="1" smtClean="0"/>
              <a:t>caselaw</a:t>
            </a:r>
            <a:r>
              <a:rPr lang="en-GB" sz="2200" b="1" dirty="0" smtClean="0"/>
              <a:t> regarding arbitration between private parties:</a:t>
            </a:r>
          </a:p>
          <a:p>
            <a:pPr marL="0" indent="0">
              <a:buNone/>
            </a:pPr>
            <a:r>
              <a:rPr lang="en-US" sz="2200" b="1" dirty="0" err="1" smtClean="0"/>
              <a:t>Mainrule</a:t>
            </a:r>
            <a:r>
              <a:rPr lang="en-US" sz="2200" b="1" dirty="0" smtClean="0"/>
              <a:t>: </a:t>
            </a:r>
            <a:r>
              <a:rPr lang="en-US" sz="2200" dirty="0" smtClean="0"/>
              <a:t>Only limited </a:t>
            </a:r>
            <a:r>
              <a:rPr lang="en-US" sz="2200" dirty="0"/>
              <a:t>review of the arbitral </a:t>
            </a:r>
            <a:r>
              <a:rPr lang="en-US" sz="2200" dirty="0" smtClean="0"/>
              <a:t>awards, </a:t>
            </a:r>
            <a:r>
              <a:rPr lang="en-US" sz="2200" dirty="0"/>
              <a:t>and </a:t>
            </a:r>
            <a:r>
              <a:rPr lang="en-US" sz="2200" dirty="0" smtClean="0"/>
              <a:t>only </a:t>
            </a:r>
            <a:r>
              <a:rPr lang="en-US" sz="2200" dirty="0"/>
              <a:t>in </a:t>
            </a:r>
            <a:r>
              <a:rPr lang="en-US" sz="2200" dirty="0" smtClean="0"/>
              <a:t>exceptional </a:t>
            </a:r>
            <a:r>
              <a:rPr lang="en-US" sz="2200" dirty="0"/>
              <a:t>circumstances will </a:t>
            </a:r>
            <a:r>
              <a:rPr lang="en-US" sz="2200" dirty="0" smtClean="0"/>
              <a:t>the award be set aside/not be </a:t>
            </a:r>
            <a:r>
              <a:rPr lang="en-US" sz="2200" dirty="0" err="1" smtClean="0"/>
              <a:t>recognised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r>
              <a:rPr lang="en-US" sz="2200" b="1" dirty="0" smtClean="0"/>
              <a:t>Exception: </a:t>
            </a:r>
            <a:r>
              <a:rPr lang="en-US" sz="2200" dirty="0" smtClean="0"/>
              <a:t>If in conflict with </a:t>
            </a:r>
            <a:r>
              <a:rPr lang="en-US" sz="2200" dirty="0" err="1" smtClean="0"/>
              <a:t>funda</a:t>
            </a:r>
            <a:r>
              <a:rPr lang="en-US" sz="2200" dirty="0" smtClean="0"/>
              <a:t>-mental EU-law provisions the arbitral award must be overruled:</a:t>
            </a:r>
          </a:p>
          <a:p>
            <a:pPr lvl="1"/>
            <a:r>
              <a:rPr lang="en-US" sz="1800" dirty="0" smtClean="0"/>
              <a:t>Competition law</a:t>
            </a:r>
          </a:p>
          <a:p>
            <a:pPr lvl="1"/>
            <a:r>
              <a:rPr lang="en-US" sz="1800" dirty="0" smtClean="0"/>
              <a:t>Consumer protection</a:t>
            </a:r>
          </a:p>
          <a:p>
            <a:pPr lvl="1"/>
            <a:r>
              <a:rPr lang="en-US" sz="1800" i="1" dirty="0" smtClean="0"/>
              <a:t>Possibly</a:t>
            </a:r>
            <a:r>
              <a:rPr lang="en-US" sz="1800" dirty="0" smtClean="0"/>
              <a:t> free movement rules</a:t>
            </a:r>
          </a:p>
          <a:p>
            <a:pPr lvl="1"/>
            <a:r>
              <a:rPr lang="en-US" sz="1800" dirty="0" smtClean="0"/>
              <a:t>Others ?</a:t>
            </a:r>
            <a:endParaRPr lang="en-GB" sz="18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43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Member States are directly involved in arbitration cases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88964" y="1635125"/>
            <a:ext cx="5358535" cy="4889499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GB" sz="2200" b="1" dirty="0" smtClean="0"/>
              <a:t>Private arbitration where one party is a Member State</a:t>
            </a:r>
          </a:p>
          <a:p>
            <a:r>
              <a:rPr lang="en-GB" sz="2200" dirty="0" smtClean="0"/>
              <a:t>Member States cannot evade EU-law by going to private arbitration.</a:t>
            </a:r>
          </a:p>
          <a:p>
            <a:r>
              <a:rPr lang="en-GB" sz="2200" dirty="0" smtClean="0"/>
              <a:t>An ordinary court reviewing an </a:t>
            </a:r>
            <a:r>
              <a:rPr lang="en-GB" sz="2200" dirty="0" err="1" smtClean="0"/>
              <a:t>arbi-tral</a:t>
            </a:r>
            <a:r>
              <a:rPr lang="en-GB" sz="2200" dirty="0" smtClean="0"/>
              <a:t> award cannot limit its review (of compliance with EU-law) in the same way, as it can in cases between only private parties.</a:t>
            </a:r>
          </a:p>
          <a:p>
            <a:r>
              <a:rPr lang="en-GB" sz="2200" dirty="0" smtClean="0"/>
              <a:t>An ordinary court reviewing an </a:t>
            </a:r>
            <a:r>
              <a:rPr lang="en-GB" sz="2200" dirty="0" err="1" smtClean="0"/>
              <a:t>arbi-tral</a:t>
            </a:r>
            <a:r>
              <a:rPr lang="en-GB" sz="2200" dirty="0" smtClean="0"/>
              <a:t> award must ensure that EU law is given full effect (against the Member State)</a:t>
            </a:r>
            <a:endParaRPr lang="en-GB" sz="2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4501" y="1635125"/>
            <a:ext cx="5537923" cy="4889499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GB" sz="2200" b="1" dirty="0" smtClean="0"/>
              <a:t>Arbitration tribunal established through the intervention of a Mem-</a:t>
            </a:r>
            <a:r>
              <a:rPr lang="en-GB" sz="2200" b="1" dirty="0" err="1" smtClean="0"/>
              <a:t>ber</a:t>
            </a:r>
            <a:r>
              <a:rPr lang="en-GB" sz="2200" b="1" dirty="0" smtClean="0"/>
              <a:t> State</a:t>
            </a:r>
          </a:p>
          <a:p>
            <a:r>
              <a:rPr lang="en-GB" sz="2200" dirty="0" smtClean="0"/>
              <a:t>Particularly relevant with regard to bi-lateral investment treaties (BITs).</a:t>
            </a:r>
          </a:p>
          <a:p>
            <a:r>
              <a:rPr lang="en-GB" sz="2200" dirty="0" smtClean="0"/>
              <a:t>Member States are </a:t>
            </a:r>
            <a:r>
              <a:rPr lang="en-GB" sz="2200" b="1" dirty="0" smtClean="0"/>
              <a:t>not</a:t>
            </a:r>
            <a:r>
              <a:rPr lang="en-GB" sz="2200" dirty="0" smtClean="0"/>
              <a:t> precluded from entering into arbitration clauses.</a:t>
            </a:r>
          </a:p>
          <a:p>
            <a:r>
              <a:rPr lang="en-GB" sz="2200" dirty="0" smtClean="0"/>
              <a:t>BUT Member States </a:t>
            </a:r>
            <a:r>
              <a:rPr lang="en-GB" sz="2200" b="1" dirty="0" smtClean="0"/>
              <a:t>cannot, </a:t>
            </a:r>
            <a:r>
              <a:rPr lang="en-GB" sz="2200" i="1" dirty="0" smtClean="0"/>
              <a:t>more </a:t>
            </a:r>
            <a:r>
              <a:rPr lang="en-GB" sz="2200" i="1" dirty="0" err="1" smtClean="0"/>
              <a:t>ge-nerally</a:t>
            </a:r>
            <a:r>
              <a:rPr lang="en-GB" sz="2200" i="1" dirty="0" smtClean="0"/>
              <a:t>, fully exempt </a:t>
            </a:r>
            <a:r>
              <a:rPr lang="en-GB" sz="2200" dirty="0" smtClean="0"/>
              <a:t>certain disputes (</a:t>
            </a:r>
            <a:r>
              <a:rPr lang="en-GB" sz="2200" dirty="0" err="1" smtClean="0"/>
              <a:t>eg</a:t>
            </a:r>
            <a:r>
              <a:rPr lang="en-GB" sz="2200" dirty="0" smtClean="0"/>
              <a:t> BIT-disputes) from the jurisdiction of the national courts (and thereby from the application of EU-law).</a:t>
            </a:r>
            <a:endParaRPr lang="en-GB" sz="22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Can Arbitration Tribunals Submit Preliminary References to the European Court of Justice?</a:t>
            </a:r>
            <a:r>
              <a:rPr lang="da-DK" dirty="0"/>
              <a:t/>
            </a:r>
            <a:br>
              <a:rPr lang="da-DK" dirty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88964" y="1635125"/>
            <a:ext cx="5358535" cy="4908550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lvl="0" indent="0">
              <a:buNone/>
            </a:pPr>
            <a:r>
              <a:rPr lang="da-DK" sz="2200" b="1" dirty="0" smtClean="0"/>
              <a:t>The Preliminary Reference Procedure</a:t>
            </a:r>
          </a:p>
          <a:p>
            <a:pPr lvl="0"/>
            <a:r>
              <a:rPr lang="da-DK" sz="2200" dirty="0" smtClean="0"/>
              <a:t>A ‘</a:t>
            </a:r>
            <a:r>
              <a:rPr lang="da-DK" sz="2200" dirty="0" err="1" smtClean="0"/>
              <a:t>court</a:t>
            </a:r>
            <a:r>
              <a:rPr lang="da-DK" sz="2200" dirty="0" smtClean="0"/>
              <a:t> or tribunal of a </a:t>
            </a:r>
            <a:r>
              <a:rPr lang="da-DK" sz="2200" dirty="0" err="1" smtClean="0"/>
              <a:t>Member</a:t>
            </a:r>
            <a:r>
              <a:rPr lang="da-DK" sz="2200" dirty="0" smtClean="0"/>
              <a:t> State’ </a:t>
            </a:r>
            <a:r>
              <a:rPr lang="da-DK" sz="2200" dirty="0" err="1" smtClean="0"/>
              <a:t>may</a:t>
            </a:r>
            <a:r>
              <a:rPr lang="da-DK" sz="2200" dirty="0" smtClean="0"/>
              <a:t> (or must) put a </a:t>
            </a:r>
            <a:r>
              <a:rPr lang="da-DK" sz="2200" dirty="0" err="1" smtClean="0"/>
              <a:t>prelimina</a:t>
            </a:r>
            <a:r>
              <a:rPr lang="da-DK" sz="2200" dirty="0" smtClean="0"/>
              <a:t>-ry reference </a:t>
            </a:r>
            <a:r>
              <a:rPr lang="da-DK" sz="2200" dirty="0" err="1" smtClean="0"/>
              <a:t>question</a:t>
            </a:r>
            <a:r>
              <a:rPr lang="da-DK" sz="2200" dirty="0" smtClean="0"/>
              <a:t> to the ECJ re-</a:t>
            </a:r>
            <a:r>
              <a:rPr lang="da-DK" sz="2200" dirty="0" err="1" smtClean="0"/>
              <a:t>garding</a:t>
            </a:r>
            <a:r>
              <a:rPr lang="da-DK" sz="2200" dirty="0" smtClean="0"/>
              <a:t> the interpretation or </a:t>
            </a:r>
            <a:r>
              <a:rPr lang="da-DK" sz="2200" dirty="0" err="1" smtClean="0"/>
              <a:t>validity</a:t>
            </a:r>
            <a:r>
              <a:rPr lang="da-DK" sz="2200" dirty="0" smtClean="0"/>
              <a:t> of EU-</a:t>
            </a:r>
            <a:r>
              <a:rPr lang="da-DK" sz="2200" dirty="0" err="1" smtClean="0"/>
              <a:t>law</a:t>
            </a:r>
            <a:r>
              <a:rPr lang="da-DK" sz="2200" dirty="0" smtClean="0"/>
              <a:t>.</a:t>
            </a:r>
            <a:endParaRPr lang="da-DK" sz="2200" dirty="0"/>
          </a:p>
          <a:p>
            <a:pPr lvl="0"/>
            <a:r>
              <a:rPr lang="da-DK" sz="2200" dirty="0" err="1" smtClean="0"/>
              <a:t>There</a:t>
            </a:r>
            <a:r>
              <a:rPr lang="da-DK" sz="2200" dirty="0" smtClean="0"/>
              <a:t> must </a:t>
            </a:r>
            <a:r>
              <a:rPr lang="da-DK" sz="2200" dirty="0" err="1" smtClean="0"/>
              <a:t>be</a:t>
            </a:r>
            <a:r>
              <a:rPr lang="da-DK" sz="2200" dirty="0" smtClean="0"/>
              <a:t> a </a:t>
            </a:r>
            <a:r>
              <a:rPr lang="da-DK" sz="2200" dirty="0" err="1" smtClean="0"/>
              <a:t>pending</a:t>
            </a:r>
            <a:r>
              <a:rPr lang="da-DK" sz="2200" dirty="0" smtClean="0"/>
              <a:t> case </a:t>
            </a:r>
            <a:r>
              <a:rPr lang="da-DK" sz="2200" dirty="0" err="1" smtClean="0"/>
              <a:t>where</a:t>
            </a:r>
            <a:r>
              <a:rPr lang="da-DK" sz="2200" dirty="0" smtClean="0"/>
              <a:t> the </a:t>
            </a:r>
            <a:r>
              <a:rPr lang="da-DK" sz="2200" dirty="0" err="1" smtClean="0"/>
              <a:t>preliminary</a:t>
            </a:r>
            <a:r>
              <a:rPr lang="da-DK" sz="2200" dirty="0" smtClean="0"/>
              <a:t> </a:t>
            </a:r>
            <a:r>
              <a:rPr lang="da-DK" sz="2200" dirty="0" err="1" smtClean="0"/>
              <a:t>ruling</a:t>
            </a:r>
            <a:r>
              <a:rPr lang="da-DK" sz="2200" dirty="0" smtClean="0"/>
              <a:t> </a:t>
            </a:r>
            <a:r>
              <a:rPr lang="da-DK" sz="2200" dirty="0" err="1" smtClean="0"/>
              <a:t>will</a:t>
            </a:r>
            <a:r>
              <a:rPr lang="da-DK" sz="2200" dirty="0" smtClean="0"/>
              <a:t> </a:t>
            </a:r>
            <a:r>
              <a:rPr lang="da-DK" sz="2200" dirty="0" err="1" smtClean="0"/>
              <a:t>be</a:t>
            </a:r>
            <a:r>
              <a:rPr lang="da-DK" sz="2200" dirty="0" smtClean="0"/>
              <a:t> </a:t>
            </a:r>
            <a:r>
              <a:rPr lang="da-DK" sz="2200" dirty="0" err="1" smtClean="0"/>
              <a:t>used</a:t>
            </a:r>
            <a:r>
              <a:rPr lang="da-DK" sz="2200" dirty="0" smtClean="0"/>
              <a:t>.</a:t>
            </a:r>
            <a:endParaRPr lang="da-DK" sz="2200" dirty="0"/>
          </a:p>
          <a:p>
            <a:pPr lvl="0"/>
            <a:r>
              <a:rPr lang="da-DK" sz="2200" dirty="0" err="1" smtClean="0"/>
              <a:t>Only</a:t>
            </a:r>
            <a:r>
              <a:rPr lang="da-DK" sz="2200" dirty="0" smtClean="0"/>
              <a:t> the national </a:t>
            </a:r>
            <a:r>
              <a:rPr lang="da-DK" sz="2200" dirty="0" err="1" smtClean="0"/>
              <a:t>judge</a:t>
            </a:r>
            <a:r>
              <a:rPr lang="da-DK" sz="2200" dirty="0" smtClean="0"/>
              <a:t> </a:t>
            </a:r>
            <a:r>
              <a:rPr lang="da-DK" sz="2200" dirty="0" err="1" smtClean="0"/>
              <a:t>hearing</a:t>
            </a:r>
            <a:r>
              <a:rPr lang="da-DK" sz="2200" dirty="0" smtClean="0"/>
              <a:t> the case has the power to </a:t>
            </a:r>
            <a:r>
              <a:rPr lang="da-DK" sz="2200" dirty="0" err="1" smtClean="0"/>
              <a:t>decide</a:t>
            </a:r>
            <a:r>
              <a:rPr lang="da-DK" sz="2200" dirty="0" smtClean="0"/>
              <a:t> </a:t>
            </a:r>
            <a:r>
              <a:rPr lang="da-DK" sz="2200" dirty="0" err="1" smtClean="0"/>
              <a:t>whether</a:t>
            </a:r>
            <a:r>
              <a:rPr lang="da-DK" sz="2200" dirty="0" smtClean="0"/>
              <a:t> or not to </a:t>
            </a:r>
            <a:r>
              <a:rPr lang="da-DK" sz="2200" dirty="0" err="1" smtClean="0"/>
              <a:t>make</a:t>
            </a:r>
            <a:r>
              <a:rPr lang="da-DK" sz="2200" dirty="0" smtClean="0"/>
              <a:t> a </a:t>
            </a:r>
            <a:r>
              <a:rPr lang="da-DK" sz="2200" dirty="0" err="1" smtClean="0"/>
              <a:t>prelimi-nary</a:t>
            </a:r>
            <a:r>
              <a:rPr lang="da-DK" sz="2200" dirty="0" smtClean="0"/>
              <a:t> reference (</a:t>
            </a:r>
            <a:r>
              <a:rPr lang="da-DK" sz="2200" dirty="0" err="1" smtClean="0"/>
              <a:t>ie</a:t>
            </a:r>
            <a:r>
              <a:rPr lang="da-DK" sz="2200" dirty="0" smtClean="0"/>
              <a:t> the parties have </a:t>
            </a:r>
            <a:r>
              <a:rPr lang="da-DK" sz="2200" dirty="0" err="1" smtClean="0"/>
              <a:t>no</a:t>
            </a:r>
            <a:r>
              <a:rPr lang="da-DK" sz="2200" dirty="0" smtClean="0"/>
              <a:t> veto right).</a:t>
            </a:r>
            <a:endParaRPr lang="da-DK" sz="22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4502" y="1635125"/>
            <a:ext cx="5356948" cy="4908550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da-DK" sz="2200" b="1" dirty="0" err="1" smtClean="0"/>
              <a:t>Does</a:t>
            </a:r>
            <a:r>
              <a:rPr lang="da-DK" sz="2200" b="1" dirty="0" smtClean="0"/>
              <a:t> an </a:t>
            </a:r>
            <a:r>
              <a:rPr lang="da-DK" sz="2200" b="1" dirty="0" err="1" smtClean="0"/>
              <a:t>arbitration</a:t>
            </a:r>
            <a:r>
              <a:rPr lang="da-DK" sz="2200" b="1" dirty="0" smtClean="0"/>
              <a:t> tribunal </a:t>
            </a:r>
            <a:r>
              <a:rPr lang="da-DK" sz="2200" b="1" dirty="0" err="1" smtClean="0"/>
              <a:t>qualify</a:t>
            </a:r>
            <a:r>
              <a:rPr lang="da-DK" sz="2200" b="1" dirty="0" smtClean="0"/>
              <a:t> as a ‘</a:t>
            </a:r>
            <a:r>
              <a:rPr lang="da-DK" sz="2200" b="1" dirty="0" err="1" smtClean="0"/>
              <a:t>court</a:t>
            </a:r>
            <a:r>
              <a:rPr lang="da-DK" sz="2200" b="1" dirty="0" smtClean="0"/>
              <a:t> or tribunal of a </a:t>
            </a:r>
            <a:r>
              <a:rPr lang="da-DK" sz="2200" b="1" dirty="0" err="1" smtClean="0"/>
              <a:t>Member</a:t>
            </a:r>
            <a:r>
              <a:rPr lang="da-DK" sz="2200" b="1" dirty="0" smtClean="0"/>
              <a:t> State’ (Art. 267 TFEU) ?</a:t>
            </a:r>
            <a:endParaRPr lang="da-DK" sz="2200" b="1" dirty="0"/>
          </a:p>
          <a:p>
            <a:pPr lvl="0">
              <a:spcAft>
                <a:spcPts val="600"/>
              </a:spcAft>
            </a:pPr>
            <a:r>
              <a:rPr lang="da-DK" sz="2200" dirty="0" smtClean="0">
                <a:solidFill>
                  <a:srgbClr val="00B050"/>
                </a:solidFill>
              </a:rPr>
              <a:t>Independent</a:t>
            </a:r>
            <a:endParaRPr lang="da-DK" sz="2200" dirty="0">
              <a:solidFill>
                <a:srgbClr val="00B050"/>
              </a:solidFill>
            </a:endParaRPr>
          </a:p>
          <a:p>
            <a:pPr lvl="0">
              <a:spcAft>
                <a:spcPts val="600"/>
              </a:spcAft>
            </a:pPr>
            <a:r>
              <a:rPr lang="da-DK" sz="2200" dirty="0" err="1" smtClean="0">
                <a:solidFill>
                  <a:srgbClr val="00B050"/>
                </a:solidFill>
              </a:rPr>
              <a:t>Adversary</a:t>
            </a:r>
            <a:r>
              <a:rPr lang="da-DK" sz="2200" dirty="0" smtClean="0">
                <a:solidFill>
                  <a:srgbClr val="00B050"/>
                </a:solidFill>
              </a:rPr>
              <a:t> procedure</a:t>
            </a:r>
            <a:endParaRPr lang="da-DK" sz="2200" dirty="0">
              <a:solidFill>
                <a:srgbClr val="00B050"/>
              </a:solidFill>
            </a:endParaRPr>
          </a:p>
          <a:p>
            <a:pPr lvl="0">
              <a:spcAft>
                <a:spcPts val="600"/>
              </a:spcAft>
            </a:pPr>
            <a:r>
              <a:rPr lang="da-DK" sz="2200" dirty="0" smtClean="0">
                <a:solidFill>
                  <a:srgbClr val="00B050"/>
                </a:solidFill>
              </a:rPr>
              <a:t>Decisions on the basis of legal </a:t>
            </a:r>
            <a:r>
              <a:rPr lang="da-DK" sz="2200" dirty="0" err="1" smtClean="0">
                <a:solidFill>
                  <a:srgbClr val="00B050"/>
                </a:solidFill>
              </a:rPr>
              <a:t>rules</a:t>
            </a:r>
            <a:endParaRPr lang="da-DK" sz="2200" dirty="0" smtClean="0">
              <a:solidFill>
                <a:srgbClr val="00B050"/>
              </a:solidFill>
            </a:endParaRPr>
          </a:p>
          <a:p>
            <a:pPr lvl="0">
              <a:spcAft>
                <a:spcPts val="600"/>
              </a:spcAft>
            </a:pPr>
            <a:r>
              <a:rPr lang="da-DK" sz="2200" dirty="0" err="1" smtClean="0">
                <a:solidFill>
                  <a:srgbClr val="FF0000"/>
                </a:solidFill>
              </a:rPr>
              <a:t>Established</a:t>
            </a:r>
            <a:r>
              <a:rPr lang="da-DK" sz="2200" dirty="0" smtClean="0">
                <a:solidFill>
                  <a:srgbClr val="FF0000"/>
                </a:solidFill>
              </a:rPr>
              <a:t> by </a:t>
            </a:r>
            <a:r>
              <a:rPr lang="da-DK" sz="2200" dirty="0" err="1" smtClean="0">
                <a:solidFill>
                  <a:srgbClr val="FF0000"/>
                </a:solidFill>
              </a:rPr>
              <a:t>law</a:t>
            </a:r>
            <a:endParaRPr lang="da-DK" sz="22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da-DK" sz="2200" dirty="0" smtClean="0">
                <a:solidFill>
                  <a:srgbClr val="FF0000"/>
                </a:solidFill>
              </a:rPr>
              <a:t>Permanent </a:t>
            </a:r>
            <a:r>
              <a:rPr lang="da-DK" sz="2200" dirty="0" err="1" smtClean="0">
                <a:solidFill>
                  <a:srgbClr val="FF0000"/>
                </a:solidFill>
              </a:rPr>
              <a:t>character</a:t>
            </a:r>
            <a:endParaRPr lang="da-DK" sz="2200" dirty="0">
              <a:solidFill>
                <a:srgbClr val="FF0000"/>
              </a:solidFill>
            </a:endParaRPr>
          </a:p>
          <a:p>
            <a:pPr lvl="0">
              <a:spcAft>
                <a:spcPts val="600"/>
              </a:spcAft>
            </a:pPr>
            <a:r>
              <a:rPr lang="da-DK" sz="2200" dirty="0" err="1" smtClean="0">
                <a:solidFill>
                  <a:srgbClr val="FF0000"/>
                </a:solidFill>
              </a:rPr>
              <a:t>Compulsory</a:t>
            </a:r>
            <a:r>
              <a:rPr lang="da-DK" sz="2200" dirty="0" smtClean="0">
                <a:solidFill>
                  <a:srgbClr val="FF0000"/>
                </a:solidFill>
              </a:rPr>
              <a:t> </a:t>
            </a:r>
            <a:r>
              <a:rPr lang="da-DK" sz="2200" dirty="0" err="1" smtClean="0">
                <a:solidFill>
                  <a:srgbClr val="FF0000"/>
                </a:solidFill>
              </a:rPr>
              <a:t>jurisdiction</a:t>
            </a:r>
            <a:endParaRPr lang="da-DK" sz="2200" dirty="0">
              <a:solidFill>
                <a:srgbClr val="FF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82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small" dirty="0"/>
              <a:t>Should Arbitration Tribunals be able to Submit Preliminary References (</a:t>
            </a:r>
            <a:r>
              <a:rPr lang="en-GB" i="1" cap="small" dirty="0"/>
              <a:t>de </a:t>
            </a:r>
            <a:r>
              <a:rPr lang="en-GB" i="1" cap="small" dirty="0" err="1"/>
              <a:t>lege</a:t>
            </a:r>
            <a:r>
              <a:rPr lang="en-GB" i="1" cap="small" dirty="0"/>
              <a:t> </a:t>
            </a:r>
            <a:r>
              <a:rPr lang="en-GB" i="1" cap="small" dirty="0" err="1"/>
              <a:t>ferenda</a:t>
            </a:r>
            <a:r>
              <a:rPr lang="en-GB" cap="small" dirty="0"/>
              <a:t>)?</a:t>
            </a:r>
            <a:r>
              <a:rPr lang="da-DK" dirty="0"/>
              <a:t/>
            </a:r>
            <a:br>
              <a:rPr lang="da-DK" dirty="0"/>
            </a:b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88964" y="1635125"/>
            <a:ext cx="5358535" cy="5041900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GB" sz="2200" b="1" dirty="0" smtClean="0"/>
              <a:t>Pros</a:t>
            </a:r>
          </a:p>
          <a:p>
            <a:pPr marL="0" indent="0">
              <a:buNone/>
            </a:pPr>
            <a:endParaRPr lang="en-GB" sz="2200" b="1" dirty="0" smtClean="0"/>
          </a:p>
          <a:p>
            <a:r>
              <a:rPr lang="en-GB" sz="2200" dirty="0" smtClean="0">
                <a:solidFill>
                  <a:srgbClr val="00B050"/>
                </a:solidFill>
              </a:rPr>
              <a:t>Risk that an important part of the practice of law could become </a:t>
            </a:r>
            <a:r>
              <a:rPr lang="en-GB" sz="2200" dirty="0" err="1" smtClean="0">
                <a:solidFill>
                  <a:srgbClr val="00B050"/>
                </a:solidFill>
              </a:rPr>
              <a:t>incon-sistent</a:t>
            </a:r>
            <a:r>
              <a:rPr lang="en-GB" sz="2200" dirty="0" smtClean="0">
                <a:solidFill>
                  <a:srgbClr val="00B050"/>
                </a:solidFill>
              </a:rPr>
              <a:t> with EU law.</a:t>
            </a:r>
          </a:p>
          <a:p>
            <a:r>
              <a:rPr lang="en-GB" sz="2200" dirty="0" smtClean="0">
                <a:solidFill>
                  <a:srgbClr val="00B050"/>
                </a:solidFill>
              </a:rPr>
              <a:t>Still more cases are decided by </a:t>
            </a:r>
            <a:r>
              <a:rPr lang="en-GB" sz="2200" dirty="0" err="1" smtClean="0">
                <a:solidFill>
                  <a:srgbClr val="00B050"/>
                </a:solidFill>
              </a:rPr>
              <a:t>arbi-tration</a:t>
            </a:r>
            <a:r>
              <a:rPr lang="en-GB" sz="2200" dirty="0" smtClean="0">
                <a:solidFill>
                  <a:srgbClr val="00B050"/>
                </a:solidFill>
              </a:rPr>
              <a:t> tribunals.</a:t>
            </a:r>
          </a:p>
          <a:p>
            <a:r>
              <a:rPr lang="en-GB" sz="2200" dirty="0" smtClean="0">
                <a:solidFill>
                  <a:srgbClr val="00B050"/>
                </a:solidFill>
              </a:rPr>
              <a:t>Still more private law fields are (part-</a:t>
            </a:r>
            <a:r>
              <a:rPr lang="en-GB" sz="2200" dirty="0" err="1" smtClean="0">
                <a:solidFill>
                  <a:srgbClr val="00B050"/>
                </a:solidFill>
              </a:rPr>
              <a:t>ly</a:t>
            </a:r>
            <a:r>
              <a:rPr lang="en-GB" sz="2200" dirty="0" smtClean="0">
                <a:solidFill>
                  <a:srgbClr val="00B050"/>
                </a:solidFill>
              </a:rPr>
              <a:t>) EU regulated; </a:t>
            </a:r>
            <a:r>
              <a:rPr lang="en-GB" sz="2200" dirty="0" err="1" smtClean="0">
                <a:solidFill>
                  <a:srgbClr val="00B050"/>
                </a:solidFill>
              </a:rPr>
              <a:t>eg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smtClean="0">
                <a:solidFill>
                  <a:srgbClr val="00B050"/>
                </a:solidFill>
              </a:rPr>
              <a:t>contract law and company law. </a:t>
            </a:r>
            <a:endParaRPr lang="en-GB" sz="2200" dirty="0">
              <a:solidFill>
                <a:srgbClr val="00B050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4502" y="1635125"/>
            <a:ext cx="5356948" cy="5041900"/>
          </a:xfrm>
          <a:ln>
            <a:solidFill>
              <a:schemeClr val="accent1"/>
            </a:solidFill>
          </a:ln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en-GB" sz="2200" b="1" dirty="0" smtClean="0"/>
              <a:t>Cons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Allowing arbitration tribunals to make preliminary references requires new criteria for determining ‘who can refer’.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No direct appeal from arbitration tribunals       fall under Art 267(3) TFEU       obligation to refer.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Preliminary references will prolong the arbitration procedure and com-promise confidentiality.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Risk of abuse of preliminary </a:t>
            </a:r>
            <a:r>
              <a:rPr lang="en-GB" sz="2200" dirty="0" err="1" smtClean="0">
                <a:solidFill>
                  <a:srgbClr val="FF0000"/>
                </a:solidFill>
              </a:rPr>
              <a:t>referen-ces</a:t>
            </a:r>
            <a:r>
              <a:rPr lang="en-GB" sz="2200" dirty="0" smtClean="0">
                <a:solidFill>
                  <a:srgbClr val="FF0000"/>
                </a:solidFill>
              </a:rPr>
              <a:t> through arbitration tribunals.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Højrepil 6"/>
          <p:cNvSpPr/>
          <p:nvPr/>
        </p:nvSpPr>
        <p:spPr>
          <a:xfrm>
            <a:off x="7357199" y="4359274"/>
            <a:ext cx="495300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øjrepil 7"/>
          <p:cNvSpPr/>
          <p:nvPr/>
        </p:nvSpPr>
        <p:spPr>
          <a:xfrm>
            <a:off x="7852499" y="4056062"/>
            <a:ext cx="4953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06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88964" y="1716089"/>
            <a:ext cx="11012486" cy="3608386"/>
          </a:xfrm>
        </p:spPr>
        <p:txBody>
          <a:bodyPr/>
          <a:lstStyle/>
          <a:p>
            <a:pPr algn="ctr"/>
            <a:r>
              <a:rPr lang="en-GB" sz="7000" i="1" dirty="0" smtClean="0"/>
              <a:t>Thank you</a:t>
            </a:r>
            <a:endParaRPr lang="en-GB" sz="7000" i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12/10/2019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773055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_ENG_full.potx" id="{CA255E10-3E16-4FB7-8EF9-205921B44FCB}" vid="{9D4D5F80-3538-44B6-AEDE-3883787177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16x9_ENG_full</Template>
  <TotalTime>0</TotalTime>
  <Words>775</Words>
  <Application>Microsoft Office PowerPoint</Application>
  <PresentationFormat>Widescreen</PresentationFormat>
  <Paragraphs>88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PowerPoint-præsentation</vt:lpstr>
      <vt:lpstr>Structure of presentation</vt:lpstr>
      <vt:lpstr>Arbitration Tribunals’ Duty to Take EU Law into Consideration </vt:lpstr>
      <vt:lpstr>Consequences where an Arbitral Award is Contrary to EU Law </vt:lpstr>
      <vt:lpstr>If Member States are directly involved in arbitration cases </vt:lpstr>
      <vt:lpstr>Can Arbitration Tribunals Submit Preliminary References to the European Court of Justice? </vt:lpstr>
      <vt:lpstr>Should Arbitration Tribunals be able to Submit Preliminary References (de lege ferenda)? 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2019-10-12T07:52:13Z</dcterms:created>
  <dcterms:modified xsi:type="dcterms:W3CDTF">2019-10-13T12:22:17Z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