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4" r:id="rId2"/>
    <p:sldId id="256" r:id="rId3"/>
    <p:sldId id="261" r:id="rId4"/>
    <p:sldId id="270" r:id="rId5"/>
    <p:sldId id="262" r:id="rId6"/>
    <p:sldId id="271" r:id="rId7"/>
    <p:sldId id="269" r:id="rId8"/>
    <p:sldId id="265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 snapToObjects="1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18365-734D-8B43-AA6C-18691C695B4A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B707DCD7-695E-ED41-A4B9-6F91E692A90F}">
      <dgm:prSet phldrT="[Text]"/>
      <dgm:spPr/>
      <dgm:t>
        <a:bodyPr/>
        <a:lstStyle/>
        <a:p>
          <a:r>
            <a:rPr lang="en-GB" dirty="0"/>
            <a:t>Uber</a:t>
          </a:r>
        </a:p>
        <a:p>
          <a:r>
            <a:rPr lang="en-GB" dirty="0"/>
            <a:t>(These claimants)</a:t>
          </a:r>
        </a:p>
      </dgm:t>
    </dgm:pt>
    <dgm:pt modelId="{4AE4C009-4BA6-8A40-BC36-B997BAE13509}" type="parTrans" cxnId="{989BDBA5-32F9-9B45-A3B8-7782D8AE8D7B}">
      <dgm:prSet/>
      <dgm:spPr/>
      <dgm:t>
        <a:bodyPr/>
        <a:lstStyle/>
        <a:p>
          <a:endParaRPr lang="en-GB"/>
        </a:p>
      </dgm:t>
    </dgm:pt>
    <dgm:pt modelId="{28420ED3-CF81-9841-B35F-BCE14AE8391A}" type="sibTrans" cxnId="{989BDBA5-32F9-9B45-A3B8-7782D8AE8D7B}">
      <dgm:prSet/>
      <dgm:spPr/>
      <dgm:t>
        <a:bodyPr/>
        <a:lstStyle/>
        <a:p>
          <a:endParaRPr lang="en-GB"/>
        </a:p>
      </dgm:t>
    </dgm:pt>
    <dgm:pt modelId="{CB7EAEB0-BA06-1248-8787-99C9D44BAA4D}">
      <dgm:prSet phldrT="[Text]"/>
      <dgm:spPr/>
      <dgm:t>
        <a:bodyPr/>
        <a:lstStyle/>
        <a:p>
          <a:r>
            <a:rPr lang="en-GB" dirty="0"/>
            <a:t>The Gig-Economy</a:t>
          </a:r>
        </a:p>
        <a:p>
          <a:r>
            <a:rPr lang="en-GB" dirty="0"/>
            <a:t>Persons in a comparable position to the claimants working for similar companies</a:t>
          </a:r>
        </a:p>
      </dgm:t>
    </dgm:pt>
    <dgm:pt modelId="{FBEB09C8-C5B7-324B-A727-5C963C5AE2DB}" type="parTrans" cxnId="{33BCABD9-FE4C-CE48-BE53-E0E3FC93D414}">
      <dgm:prSet/>
      <dgm:spPr/>
      <dgm:t>
        <a:bodyPr/>
        <a:lstStyle/>
        <a:p>
          <a:endParaRPr lang="en-GB"/>
        </a:p>
      </dgm:t>
    </dgm:pt>
    <dgm:pt modelId="{A8FEBF04-4EDA-F740-80F0-ECF6C203E4C3}" type="sibTrans" cxnId="{33BCABD9-FE4C-CE48-BE53-E0E3FC93D414}">
      <dgm:prSet/>
      <dgm:spPr/>
      <dgm:t>
        <a:bodyPr/>
        <a:lstStyle/>
        <a:p>
          <a:endParaRPr lang="en-GB"/>
        </a:p>
      </dgm:t>
    </dgm:pt>
    <dgm:pt modelId="{01CC96EC-66A9-5D43-8B7C-38280F043F5F}">
      <dgm:prSet phldrT="[Text]"/>
      <dgm:spPr/>
      <dgm:t>
        <a:bodyPr/>
        <a:lstStyle/>
        <a:p>
          <a:r>
            <a:rPr lang="en-GB" dirty="0"/>
            <a:t>Workers in General</a:t>
          </a:r>
        </a:p>
      </dgm:t>
    </dgm:pt>
    <dgm:pt modelId="{D9D5B797-5281-E246-9006-8049DC21CEEB}" type="parTrans" cxnId="{A0E4BB28-DC7E-4A49-8BBE-EF334FE3C14D}">
      <dgm:prSet/>
      <dgm:spPr/>
      <dgm:t>
        <a:bodyPr/>
        <a:lstStyle/>
        <a:p>
          <a:endParaRPr lang="en-GB"/>
        </a:p>
      </dgm:t>
    </dgm:pt>
    <dgm:pt modelId="{63DE5C9D-46C5-974C-92E3-72F04AB8C1D6}" type="sibTrans" cxnId="{A0E4BB28-DC7E-4A49-8BBE-EF334FE3C14D}">
      <dgm:prSet/>
      <dgm:spPr/>
      <dgm:t>
        <a:bodyPr/>
        <a:lstStyle/>
        <a:p>
          <a:endParaRPr lang="en-GB"/>
        </a:p>
      </dgm:t>
    </dgm:pt>
    <dgm:pt modelId="{DA1F5ED3-4520-CE4E-8D0B-02B31E31B990}">
      <dgm:prSet/>
      <dgm:spPr/>
      <dgm:t>
        <a:bodyPr/>
        <a:lstStyle/>
        <a:p>
          <a:r>
            <a:rPr lang="en-GB" dirty="0"/>
            <a:t>Uber</a:t>
          </a:r>
        </a:p>
        <a:p>
          <a:r>
            <a:rPr lang="en-GB" dirty="0"/>
            <a:t>Others working for Uber today/in the future</a:t>
          </a:r>
        </a:p>
        <a:p>
          <a:endParaRPr lang="en-GB" dirty="0"/>
        </a:p>
      </dgm:t>
    </dgm:pt>
    <dgm:pt modelId="{E3D75E57-B644-044F-A4E0-27E4B59C4E0F}" type="parTrans" cxnId="{7C4023E7-D0DD-CF4D-AB04-0FBE034A99D2}">
      <dgm:prSet/>
      <dgm:spPr/>
      <dgm:t>
        <a:bodyPr/>
        <a:lstStyle/>
        <a:p>
          <a:endParaRPr lang="en-GB"/>
        </a:p>
      </dgm:t>
    </dgm:pt>
    <dgm:pt modelId="{A0E43D3D-E4A9-5D40-A7FB-AAA06C4898A9}" type="sibTrans" cxnId="{7C4023E7-D0DD-CF4D-AB04-0FBE034A99D2}">
      <dgm:prSet/>
      <dgm:spPr/>
      <dgm:t>
        <a:bodyPr/>
        <a:lstStyle/>
        <a:p>
          <a:endParaRPr lang="en-GB"/>
        </a:p>
      </dgm:t>
    </dgm:pt>
    <dgm:pt modelId="{C3ADAD15-F00E-FA4A-9491-565490759AF1}" type="pres">
      <dgm:prSet presAssocID="{9EF18365-734D-8B43-AA6C-18691C695B4A}" presName="arrowDiagram" presStyleCnt="0">
        <dgm:presLayoutVars>
          <dgm:chMax val="5"/>
          <dgm:dir/>
          <dgm:resizeHandles val="exact"/>
        </dgm:presLayoutVars>
      </dgm:prSet>
      <dgm:spPr/>
    </dgm:pt>
    <dgm:pt modelId="{FF29FA6B-C492-7745-AF63-67C91C88668A}" type="pres">
      <dgm:prSet presAssocID="{9EF18365-734D-8B43-AA6C-18691C695B4A}" presName="arrow" presStyleLbl="bgShp" presStyleIdx="0" presStyleCnt="1" custLinFactNeighborX="-3900" custLinFactNeighborY="9161"/>
      <dgm:spPr/>
    </dgm:pt>
    <dgm:pt modelId="{18B1789E-EF72-FD42-A909-52273AC82327}" type="pres">
      <dgm:prSet presAssocID="{9EF18365-734D-8B43-AA6C-18691C695B4A}" presName="arrowDiagram4" presStyleCnt="0"/>
      <dgm:spPr/>
    </dgm:pt>
    <dgm:pt modelId="{7F415775-E846-FC4D-9C63-37F4999417C4}" type="pres">
      <dgm:prSet presAssocID="{B707DCD7-695E-ED41-A4B9-6F91E692A90F}" presName="bullet4a" presStyleLbl="node1" presStyleIdx="0" presStyleCnt="4"/>
      <dgm:spPr/>
    </dgm:pt>
    <dgm:pt modelId="{E1BBE10A-8AE0-8D45-87D6-614374783D59}" type="pres">
      <dgm:prSet presAssocID="{B707DCD7-695E-ED41-A4B9-6F91E692A90F}" presName="textBox4a" presStyleLbl="revTx" presStyleIdx="0" presStyleCnt="4">
        <dgm:presLayoutVars>
          <dgm:bulletEnabled val="1"/>
        </dgm:presLayoutVars>
      </dgm:prSet>
      <dgm:spPr/>
    </dgm:pt>
    <dgm:pt modelId="{A622DABD-9DF9-C24A-AB1F-3CFA2DC847BF}" type="pres">
      <dgm:prSet presAssocID="{DA1F5ED3-4520-CE4E-8D0B-02B31E31B990}" presName="bullet4b" presStyleLbl="node1" presStyleIdx="1" presStyleCnt="4"/>
      <dgm:spPr/>
    </dgm:pt>
    <dgm:pt modelId="{950C952E-463C-144B-921B-80710AAE2D95}" type="pres">
      <dgm:prSet presAssocID="{DA1F5ED3-4520-CE4E-8D0B-02B31E31B990}" presName="textBox4b" presStyleLbl="revTx" presStyleIdx="1" presStyleCnt="4">
        <dgm:presLayoutVars>
          <dgm:bulletEnabled val="1"/>
        </dgm:presLayoutVars>
      </dgm:prSet>
      <dgm:spPr/>
    </dgm:pt>
    <dgm:pt modelId="{B905742F-394D-1B4C-912E-8866ABFBC2C9}" type="pres">
      <dgm:prSet presAssocID="{CB7EAEB0-BA06-1248-8787-99C9D44BAA4D}" presName="bullet4c" presStyleLbl="node1" presStyleIdx="2" presStyleCnt="4"/>
      <dgm:spPr/>
    </dgm:pt>
    <dgm:pt modelId="{397233DB-AAE8-B842-9B04-852AF7B1F875}" type="pres">
      <dgm:prSet presAssocID="{CB7EAEB0-BA06-1248-8787-99C9D44BAA4D}" presName="textBox4c" presStyleLbl="revTx" presStyleIdx="2" presStyleCnt="4">
        <dgm:presLayoutVars>
          <dgm:bulletEnabled val="1"/>
        </dgm:presLayoutVars>
      </dgm:prSet>
      <dgm:spPr/>
    </dgm:pt>
    <dgm:pt modelId="{392D6EB8-ACFC-EC42-BAC7-CF2AE6A76FA3}" type="pres">
      <dgm:prSet presAssocID="{01CC96EC-66A9-5D43-8B7C-38280F043F5F}" presName="bullet4d" presStyleLbl="node1" presStyleIdx="3" presStyleCnt="4"/>
      <dgm:spPr/>
    </dgm:pt>
    <dgm:pt modelId="{E463FE32-C3D5-CD42-A0AA-3E593FC8DDEF}" type="pres">
      <dgm:prSet presAssocID="{01CC96EC-66A9-5D43-8B7C-38280F043F5F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1A3F1A00-DC3E-FD40-86DF-2893CD76AB6D}" type="presOf" srcId="{01CC96EC-66A9-5D43-8B7C-38280F043F5F}" destId="{E463FE32-C3D5-CD42-A0AA-3E593FC8DDEF}" srcOrd="0" destOrd="0" presId="urn:microsoft.com/office/officeart/2005/8/layout/arrow2"/>
    <dgm:cxn modelId="{A0B76D19-8592-994A-A729-D17B865B07B6}" type="presOf" srcId="{CB7EAEB0-BA06-1248-8787-99C9D44BAA4D}" destId="{397233DB-AAE8-B842-9B04-852AF7B1F875}" srcOrd="0" destOrd="0" presId="urn:microsoft.com/office/officeart/2005/8/layout/arrow2"/>
    <dgm:cxn modelId="{A0E4BB28-DC7E-4A49-8BBE-EF334FE3C14D}" srcId="{9EF18365-734D-8B43-AA6C-18691C695B4A}" destId="{01CC96EC-66A9-5D43-8B7C-38280F043F5F}" srcOrd="3" destOrd="0" parTransId="{D9D5B797-5281-E246-9006-8049DC21CEEB}" sibTransId="{63DE5C9D-46C5-974C-92E3-72F04AB8C1D6}"/>
    <dgm:cxn modelId="{1B0A5365-7EE0-3A42-9D4E-E2DB4604A7B3}" type="presOf" srcId="{B707DCD7-695E-ED41-A4B9-6F91E692A90F}" destId="{E1BBE10A-8AE0-8D45-87D6-614374783D59}" srcOrd="0" destOrd="0" presId="urn:microsoft.com/office/officeart/2005/8/layout/arrow2"/>
    <dgm:cxn modelId="{D1B3CB75-2494-3940-84B7-BB5935C51980}" type="presOf" srcId="{DA1F5ED3-4520-CE4E-8D0B-02B31E31B990}" destId="{950C952E-463C-144B-921B-80710AAE2D95}" srcOrd="0" destOrd="0" presId="urn:microsoft.com/office/officeart/2005/8/layout/arrow2"/>
    <dgm:cxn modelId="{989BDBA5-32F9-9B45-A3B8-7782D8AE8D7B}" srcId="{9EF18365-734D-8B43-AA6C-18691C695B4A}" destId="{B707DCD7-695E-ED41-A4B9-6F91E692A90F}" srcOrd="0" destOrd="0" parTransId="{4AE4C009-4BA6-8A40-BC36-B997BAE13509}" sibTransId="{28420ED3-CF81-9841-B35F-BCE14AE8391A}"/>
    <dgm:cxn modelId="{33BCABD9-FE4C-CE48-BE53-E0E3FC93D414}" srcId="{9EF18365-734D-8B43-AA6C-18691C695B4A}" destId="{CB7EAEB0-BA06-1248-8787-99C9D44BAA4D}" srcOrd="2" destOrd="0" parTransId="{FBEB09C8-C5B7-324B-A727-5C963C5AE2DB}" sibTransId="{A8FEBF04-4EDA-F740-80F0-ECF6C203E4C3}"/>
    <dgm:cxn modelId="{058163DC-C311-034E-B9D7-055880F617FE}" type="presOf" srcId="{9EF18365-734D-8B43-AA6C-18691C695B4A}" destId="{C3ADAD15-F00E-FA4A-9491-565490759AF1}" srcOrd="0" destOrd="0" presId="urn:microsoft.com/office/officeart/2005/8/layout/arrow2"/>
    <dgm:cxn modelId="{7C4023E7-D0DD-CF4D-AB04-0FBE034A99D2}" srcId="{9EF18365-734D-8B43-AA6C-18691C695B4A}" destId="{DA1F5ED3-4520-CE4E-8D0B-02B31E31B990}" srcOrd="1" destOrd="0" parTransId="{E3D75E57-B644-044F-A4E0-27E4B59C4E0F}" sibTransId="{A0E43D3D-E4A9-5D40-A7FB-AAA06C4898A9}"/>
    <dgm:cxn modelId="{90A112C6-B63E-D244-9F4C-2ABBF7AC68D5}" type="presParOf" srcId="{C3ADAD15-F00E-FA4A-9491-565490759AF1}" destId="{FF29FA6B-C492-7745-AF63-67C91C88668A}" srcOrd="0" destOrd="0" presId="urn:microsoft.com/office/officeart/2005/8/layout/arrow2"/>
    <dgm:cxn modelId="{FCB544A5-D0C5-0E46-AEA9-D914048AD30A}" type="presParOf" srcId="{C3ADAD15-F00E-FA4A-9491-565490759AF1}" destId="{18B1789E-EF72-FD42-A909-52273AC82327}" srcOrd="1" destOrd="0" presId="urn:microsoft.com/office/officeart/2005/8/layout/arrow2"/>
    <dgm:cxn modelId="{4E324D03-6547-E347-97D7-DFFD1175A2A9}" type="presParOf" srcId="{18B1789E-EF72-FD42-A909-52273AC82327}" destId="{7F415775-E846-FC4D-9C63-37F4999417C4}" srcOrd="0" destOrd="0" presId="urn:microsoft.com/office/officeart/2005/8/layout/arrow2"/>
    <dgm:cxn modelId="{55A02E9F-9E16-2C47-9D3A-E44C3CD76AE4}" type="presParOf" srcId="{18B1789E-EF72-FD42-A909-52273AC82327}" destId="{E1BBE10A-8AE0-8D45-87D6-614374783D59}" srcOrd="1" destOrd="0" presId="urn:microsoft.com/office/officeart/2005/8/layout/arrow2"/>
    <dgm:cxn modelId="{9A16F233-3473-384C-9554-003D55624063}" type="presParOf" srcId="{18B1789E-EF72-FD42-A909-52273AC82327}" destId="{A622DABD-9DF9-C24A-AB1F-3CFA2DC847BF}" srcOrd="2" destOrd="0" presId="urn:microsoft.com/office/officeart/2005/8/layout/arrow2"/>
    <dgm:cxn modelId="{5F4F93F2-8FE7-0148-B72F-60611D6859F6}" type="presParOf" srcId="{18B1789E-EF72-FD42-A909-52273AC82327}" destId="{950C952E-463C-144B-921B-80710AAE2D95}" srcOrd="3" destOrd="0" presId="urn:microsoft.com/office/officeart/2005/8/layout/arrow2"/>
    <dgm:cxn modelId="{6CE47D84-25D2-F64A-9736-28B8B1B3471C}" type="presParOf" srcId="{18B1789E-EF72-FD42-A909-52273AC82327}" destId="{B905742F-394D-1B4C-912E-8866ABFBC2C9}" srcOrd="4" destOrd="0" presId="urn:microsoft.com/office/officeart/2005/8/layout/arrow2"/>
    <dgm:cxn modelId="{2F186A9B-5DE7-064B-849D-3349774DE00E}" type="presParOf" srcId="{18B1789E-EF72-FD42-A909-52273AC82327}" destId="{397233DB-AAE8-B842-9B04-852AF7B1F875}" srcOrd="5" destOrd="0" presId="urn:microsoft.com/office/officeart/2005/8/layout/arrow2"/>
    <dgm:cxn modelId="{3108C6F2-58C4-7947-AF13-2B018CF2914A}" type="presParOf" srcId="{18B1789E-EF72-FD42-A909-52273AC82327}" destId="{392D6EB8-ACFC-EC42-BAC7-CF2AE6A76FA3}" srcOrd="6" destOrd="0" presId="urn:microsoft.com/office/officeart/2005/8/layout/arrow2"/>
    <dgm:cxn modelId="{B17375B3-DC55-BA41-9CBC-8533162141C2}" type="presParOf" srcId="{18B1789E-EF72-FD42-A909-52273AC82327}" destId="{E463FE32-C3D5-CD42-A0AA-3E593FC8DDE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9FA6B-C492-7745-AF63-67C91C88668A}">
      <dsp:nvSpPr>
        <dsp:cNvPr id="0" name=""/>
        <dsp:cNvSpPr/>
      </dsp:nvSpPr>
      <dsp:spPr>
        <a:xfrm>
          <a:off x="0" y="338667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15775-E846-FC4D-9C63-37F4999417C4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BE10A-8AE0-8D45-87D6-614374783D59}">
      <dsp:nvSpPr>
        <dsp:cNvPr id="0" name=""/>
        <dsp:cNvSpPr/>
      </dsp:nvSpPr>
      <dsp:spPr>
        <a:xfrm>
          <a:off x="894080" y="4040293"/>
          <a:ext cx="138988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Uber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(These claimants)</a:t>
          </a:r>
        </a:p>
      </dsp:txBody>
      <dsp:txXfrm>
        <a:off x="894080" y="4040293"/>
        <a:ext cx="1389888" cy="1209040"/>
      </dsp:txXfrm>
    </dsp:sp>
    <dsp:sp modelId="{A622DABD-9DF9-C24A-AB1F-3CFA2DC847BF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C952E-463C-144B-921B-80710AAE2D95}">
      <dsp:nvSpPr>
        <dsp:cNvPr id="0" name=""/>
        <dsp:cNvSpPr/>
      </dsp:nvSpPr>
      <dsp:spPr>
        <a:xfrm>
          <a:off x="2283968" y="2927773"/>
          <a:ext cx="1706880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Uber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Others working for Uber today/in the future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</dsp:txBody>
      <dsp:txXfrm>
        <a:off x="2283968" y="2927773"/>
        <a:ext cx="1706880" cy="2321559"/>
      </dsp:txXfrm>
    </dsp:sp>
    <dsp:sp modelId="{B905742F-394D-1B4C-912E-8866ABFBC2C9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233DB-AAE8-B842-9B04-852AF7B1F875}">
      <dsp:nvSpPr>
        <dsp:cNvPr id="0" name=""/>
        <dsp:cNvSpPr/>
      </dsp:nvSpPr>
      <dsp:spPr>
        <a:xfrm>
          <a:off x="4023360" y="2109893"/>
          <a:ext cx="1706880" cy="31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 Gig-Economy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Persons in a comparable position to the claimants working for similar companies</a:t>
          </a:r>
        </a:p>
      </dsp:txBody>
      <dsp:txXfrm>
        <a:off x="4023360" y="2109893"/>
        <a:ext cx="1706880" cy="3139440"/>
      </dsp:txXfrm>
    </dsp:sp>
    <dsp:sp modelId="{392D6EB8-ACFC-EC42-BAC7-CF2AE6A76FA3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3FE32-C3D5-CD42-A0AA-3E593FC8DDEF}">
      <dsp:nvSpPr>
        <dsp:cNvPr id="0" name=""/>
        <dsp:cNvSpPr/>
      </dsp:nvSpPr>
      <dsp:spPr>
        <a:xfrm>
          <a:off x="5933440" y="1606973"/>
          <a:ext cx="1706880" cy="36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Workers in General</a:t>
          </a:r>
        </a:p>
      </dsp:txBody>
      <dsp:txXfrm>
        <a:off x="5933440" y="1606973"/>
        <a:ext cx="1706880" cy="3642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9D30C-A954-CE45-BD90-B95690D20873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3914A-33DD-FF43-8B78-3B05F272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0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3914A-33DD-FF43-8B78-3B05F27232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3914A-33DD-FF43-8B78-3B05F27232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4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3914A-33DD-FF43-8B78-3B05F2723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0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3914A-33DD-FF43-8B78-3B05F2723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6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3914A-33DD-FF43-8B78-3B05F27232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6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3914A-33DD-FF43-8B78-3B05F2723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8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3914A-33DD-FF43-8B78-3B05F27232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95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3914A-33DD-FF43-8B78-3B05F27232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3914A-33DD-FF43-8B78-3B05F27232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68CC-2707-1147-8D05-0C5265FF3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5AF35-6422-BC48-B77B-6CCC31172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B0FE7-FDB3-FD4F-8701-CBA942EE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29F-4ECC-5246-91A7-AC1E7456A8B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FB249-0C76-4144-8ACC-B7E17EA5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2DC6A-F25E-EC4D-BEA1-5A5B507C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C258-06D1-FB45-A52F-C7C1798D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4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79EA-3CA8-1747-862C-78965997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7F3DC-CC4C-B148-BD6D-8051D8BE5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4CE48-C769-2D4A-B583-16F792F6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29F-4ECC-5246-91A7-AC1E7456A8B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3ACB-1DAC-9E4F-B136-1DD80A25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3ACC5-3B30-F641-8218-F68C0CAF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C258-06D1-FB45-A52F-C7C1798D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3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42E2C-CB3D-DD47-9774-717D38A14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BF80A-109B-9741-8AAD-23BB50BBE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3C1D9-6F92-7E42-9B6B-A1127609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29F-4ECC-5246-91A7-AC1E7456A8B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11FD8-3CDD-7B47-BA09-561466DA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6AAF7-200D-6D48-9DC0-F62F63E7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C258-06D1-FB45-A52F-C7C1798D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0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F9FD-10F3-A14A-95C1-7ADF31EE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D8B4-3D3F-3141-8852-D7BE304DF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1DE46-4CAE-BC40-B702-2B8AE5FE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29F-4ECC-5246-91A7-AC1E7456A8B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DCBFC-DA43-3C4D-922D-D3BC87EF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6DE82-D0B9-0E4D-9B17-A3BAE6EA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C258-06D1-FB45-A52F-C7C1798D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0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8C7B-DC15-A94A-9EDE-48317080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04E05-9B72-9B43-8715-F8C842668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BB8A6-513F-B541-8A92-EF8E8BAF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29F-4ECC-5246-91A7-AC1E7456A8B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9B579-624A-3D4E-890E-D6887063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8B6D0-431A-6844-9907-1D0E0272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C258-06D1-FB45-A52F-C7C1798D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4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1AA6-0F30-1543-B944-46233F50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E61EC-10B3-5D45-A625-2E9D10E6E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C6BE6-2E53-4148-A9DC-8E7A9423E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3A6C7-7772-3247-B6E2-FEFB742E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29F-4ECC-5246-91A7-AC1E7456A8B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2A19B-81AE-7B40-BE77-50FA2339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E9205-8ACF-2649-BFF9-90D35192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C258-06D1-FB45-A52F-C7C1798D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0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4EF2B-F01C-D640-8CA3-B4B063909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54155-4BBA-554D-98C1-C83BCC037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F93B5-5858-1546-8EDF-0000EF372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C104E-FA0D-AC42-B60C-A7B8A1375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C930B-16B3-714E-B5E9-FFE4E2CB5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6453B8-E364-1444-B4ED-8ECA7AA79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29F-4ECC-5246-91A7-AC1E7456A8B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70DCE-E645-6745-81D5-7C33B6F8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B6C82-CF50-8847-88AD-EADD6FC4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C258-06D1-FB45-A52F-C7C1798D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7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E570-240B-F642-9054-7AA739EC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B1A9B-B33F-5E4E-8E61-91CEF3CF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29F-4ECC-5246-91A7-AC1E7456A8B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C5863-8B97-7E48-9832-06BF7402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E8725-0E33-B343-A8B7-5A1A972E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C258-06D1-FB45-A52F-C7C1798D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1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A3062-2C17-D54F-957C-96524066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29F-4ECC-5246-91A7-AC1E7456A8B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BF44F-9940-8F4A-949C-C7F47D63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5BD4F-9148-E44E-AE82-1FF9046D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C258-06D1-FB45-A52F-C7C1798D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8400-C71B-9942-939A-FD1DC9DB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DDB2-461F-1D4E-83BC-5960AE33D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CB629-49E7-1A4E-8764-F58DE40B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6F09C-F83C-3548-BB02-61B548FE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29F-4ECC-5246-91A7-AC1E7456A8B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76F66-082E-964C-B6C5-34AC83850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CDBF4-4FF6-CB4C-B207-0ADB0CF9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C258-06D1-FB45-A52F-C7C1798D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0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A8C2-6034-134D-9375-00EC9DC2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CB4631-2023-474C-8B27-35CBD334C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8D400-B4DC-C047-9B02-B83D82624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4AAC5-91ED-BD4B-ABF8-DAD9DD41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29F-4ECC-5246-91A7-AC1E7456A8B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9A37D-22E5-8642-BA24-992ADC13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D874A-8BE2-1048-835B-3DEBF6EC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C258-06D1-FB45-A52F-C7C1798D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41C765-3B82-5C4E-B8DD-DDDCB7A9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8A69D-3CCE-B14C-9C28-DF31EADEB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3374F-AD66-2C4A-AE91-E8A264681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C329F-4ECC-5246-91A7-AC1E7456A8B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B0817-59D2-1D4E-92D8-70008B86E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311A5-79F4-D848-9817-21FE79C66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C258-06D1-FB45-A52F-C7C1798D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67148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08A3E-75DD-3A4C-A77B-6619F8947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" r="4365"/>
          <a:stretch/>
        </p:blipFill>
        <p:spPr>
          <a:xfrm>
            <a:off x="603504" y="-1"/>
            <a:ext cx="11588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4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319013A-2187-6247-90A0-849D2504F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27633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Notched Right Arrow 9">
            <a:extLst>
              <a:ext uri="{FF2B5EF4-FFF2-40B4-BE49-F238E27FC236}">
                <a16:creationId xmlns:a16="http://schemas.microsoft.com/office/drawing/2014/main" id="{A05BC3FB-9B36-734E-B937-98A65DFA443E}"/>
              </a:ext>
            </a:extLst>
          </p:cNvPr>
          <p:cNvSpPr/>
          <p:nvPr/>
        </p:nvSpPr>
        <p:spPr>
          <a:xfrm rot="19478139">
            <a:off x="7889942" y="1077361"/>
            <a:ext cx="2041330" cy="8799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F942D4-13D9-3A40-A928-AD0196059E2B}"/>
              </a:ext>
            </a:extLst>
          </p:cNvPr>
          <p:cNvSpPr txBox="1"/>
          <p:nvPr/>
        </p:nvSpPr>
        <p:spPr>
          <a:xfrm>
            <a:off x="9899904" y="316992"/>
            <a:ext cx="2109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Most Scope for Critical Intervention by </a:t>
            </a:r>
            <a:r>
              <a:rPr lang="en-US" dirty="0" err="1"/>
              <a:t>Labour</a:t>
            </a:r>
            <a:r>
              <a:rPr lang="en-US" dirty="0"/>
              <a:t> Law Academics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07FDD7-27FA-694E-A6F5-C9DFB403ECAD}"/>
              </a:ext>
            </a:extLst>
          </p:cNvPr>
          <p:cNvSpPr txBox="1"/>
          <p:nvPr/>
        </p:nvSpPr>
        <p:spPr>
          <a:xfrm>
            <a:off x="1232242" y="501657"/>
            <a:ext cx="508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SIGNIFICANCE</a:t>
            </a:r>
          </a:p>
        </p:txBody>
      </p:sp>
    </p:spTree>
    <p:extLst>
      <p:ext uri="{BB962C8B-B14F-4D97-AF65-F5344CB8AC3E}">
        <p14:creationId xmlns:p14="http://schemas.microsoft.com/office/powerpoint/2010/main" val="303545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DCEA78B8-6619-45FA-95E5-2EC51C030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63" r="10035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D2135-FAA9-7143-BEB2-B3EF41ED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/>
              <a:t>“Statutory Worker Test”</a:t>
            </a: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 A reflection on the nature of the employment status question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013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8386A-B83B-3B4D-A210-20A05CB7C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656928"/>
            <a:ext cx="10905066" cy="3544143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015F9D-DDE3-524E-836D-7F61F7A92615}"/>
              </a:ext>
            </a:extLst>
          </p:cNvPr>
          <p:cNvCxnSpPr>
            <a:cxnSpLocks/>
          </p:cNvCxnSpPr>
          <p:nvPr/>
        </p:nvCxnSpPr>
        <p:spPr>
          <a:xfrm>
            <a:off x="1065130" y="3334296"/>
            <a:ext cx="9593345" cy="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0B14D7-A3B6-AC41-A772-DE1AE1BC2933}"/>
              </a:ext>
            </a:extLst>
          </p:cNvPr>
          <p:cNvCxnSpPr>
            <a:cxnSpLocks/>
          </p:cNvCxnSpPr>
          <p:nvPr/>
        </p:nvCxnSpPr>
        <p:spPr>
          <a:xfrm>
            <a:off x="1065130" y="3667671"/>
            <a:ext cx="8085271" cy="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D24D74-2739-4144-84AF-47A064AE2CC1}"/>
              </a:ext>
            </a:extLst>
          </p:cNvPr>
          <p:cNvCxnSpPr>
            <a:cxnSpLocks/>
          </p:cNvCxnSpPr>
          <p:nvPr/>
        </p:nvCxnSpPr>
        <p:spPr>
          <a:xfrm>
            <a:off x="4397156" y="3019971"/>
            <a:ext cx="6377165" cy="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6D6756-DC4B-DB44-BC7B-FBBDF9D6807F}"/>
              </a:ext>
            </a:extLst>
          </p:cNvPr>
          <p:cNvCxnSpPr>
            <a:cxnSpLocks/>
          </p:cNvCxnSpPr>
          <p:nvPr/>
        </p:nvCxnSpPr>
        <p:spPr>
          <a:xfrm>
            <a:off x="5457825" y="3929609"/>
            <a:ext cx="4800600" cy="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348163E-E7CA-2141-B088-C9E2096FFCF1}"/>
              </a:ext>
            </a:extLst>
          </p:cNvPr>
          <p:cNvSpPr txBox="1"/>
          <p:nvPr/>
        </p:nvSpPr>
        <p:spPr>
          <a:xfrm>
            <a:off x="5275733" y="5093676"/>
            <a:ext cx="62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 Lord Justice Underhill in the Court of Appeal at [164]</a:t>
            </a:r>
          </a:p>
        </p:txBody>
      </p:sp>
    </p:spTree>
    <p:extLst>
      <p:ext uri="{BB962C8B-B14F-4D97-AF65-F5344CB8AC3E}">
        <p14:creationId xmlns:p14="http://schemas.microsoft.com/office/powerpoint/2010/main" val="176452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D4A473F-93FA-8D4C-8447-594569A5D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89" y="1429247"/>
            <a:ext cx="11496821" cy="37939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2F2ACA-2428-5C43-8377-9400A106C6EC}"/>
              </a:ext>
            </a:extLst>
          </p:cNvPr>
          <p:cNvCxnSpPr>
            <a:cxnSpLocks/>
          </p:cNvCxnSpPr>
          <p:nvPr/>
        </p:nvCxnSpPr>
        <p:spPr>
          <a:xfrm flipV="1">
            <a:off x="823912" y="4957763"/>
            <a:ext cx="8291513" cy="109536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77F31D-EA1B-CF43-9A34-68F31A8F1615}"/>
              </a:ext>
            </a:extLst>
          </p:cNvPr>
          <p:cNvCxnSpPr>
            <a:cxnSpLocks/>
          </p:cNvCxnSpPr>
          <p:nvPr/>
        </p:nvCxnSpPr>
        <p:spPr>
          <a:xfrm>
            <a:off x="7353300" y="4552950"/>
            <a:ext cx="4067175" cy="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183D87-D264-FE43-B20F-A86CDBAC2AC0}"/>
              </a:ext>
            </a:extLst>
          </p:cNvPr>
          <p:cNvSpPr txBox="1"/>
          <p:nvPr/>
        </p:nvSpPr>
        <p:spPr>
          <a:xfrm>
            <a:off x="9386887" y="5026321"/>
            <a:ext cx="389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Uber </a:t>
            </a:r>
            <a:r>
              <a:rPr lang="en-US" b="1" dirty="0" err="1"/>
              <a:t>Bv</a:t>
            </a:r>
            <a:r>
              <a:rPr lang="en-US" b="1" dirty="0"/>
              <a:t> v Aslam, SC</a:t>
            </a:r>
          </a:p>
        </p:txBody>
      </p:sp>
    </p:spTree>
    <p:extLst>
      <p:ext uri="{BB962C8B-B14F-4D97-AF65-F5344CB8AC3E}">
        <p14:creationId xmlns:p14="http://schemas.microsoft.com/office/powerpoint/2010/main" val="18100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D2135-FAA9-7143-BEB2-B3EF41ED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90" y="11669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But what is the source of this vulnerability?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DCEA78B8-6619-45FA-95E5-2EC51C030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4502428" y="1396751"/>
            <a:ext cx="7225748" cy="4064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13F6D9-FA5B-124D-A6BD-C8F566B7C5C7}"/>
              </a:ext>
            </a:extLst>
          </p:cNvPr>
          <p:cNvSpPr txBox="1"/>
          <p:nvPr/>
        </p:nvSpPr>
        <p:spPr>
          <a:xfrm>
            <a:off x="4870988" y="1871663"/>
            <a:ext cx="2744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 structures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nature of the legal relationship brought into being between the parties?</a:t>
            </a:r>
          </a:p>
        </p:txBody>
      </p:sp>
    </p:spTree>
    <p:extLst>
      <p:ext uri="{BB962C8B-B14F-4D97-AF65-F5344CB8AC3E}">
        <p14:creationId xmlns:p14="http://schemas.microsoft.com/office/powerpoint/2010/main" val="254386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10905066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CBC0B2-6D6F-EF46-AE8C-2A96269ACF35}"/>
              </a:ext>
            </a:extLst>
          </p:cNvPr>
          <p:cNvSpPr txBox="1"/>
          <p:nvPr/>
        </p:nvSpPr>
        <p:spPr>
          <a:xfrm>
            <a:off x="1629751" y="1059116"/>
            <a:ext cx="8924392" cy="933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Questions</a:t>
            </a:r>
          </a:p>
        </p:txBody>
      </p:sp>
      <p:sp>
        <p:nvSpPr>
          <p:cNvPr id="74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5418161" y="351736"/>
            <a:ext cx="1352113" cy="40780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DEF1F-7F01-4F4C-BB95-B66B13A904C9}"/>
              </a:ext>
            </a:extLst>
          </p:cNvPr>
          <p:cNvSpPr txBox="1"/>
          <p:nvPr/>
        </p:nvSpPr>
        <p:spPr>
          <a:xfrm>
            <a:off x="1333144" y="2180810"/>
            <a:ext cx="9889081" cy="4351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Control as </a:t>
            </a:r>
            <a:r>
              <a:rPr lang="en-US" sz="2400" i="1" dirty="0"/>
              <a:t>evidence</a:t>
            </a:r>
            <a:r>
              <a:rPr lang="en-US" sz="2400" dirty="0"/>
              <a:t> of structural subordination and dependence OR Control as something that </a:t>
            </a:r>
            <a:r>
              <a:rPr lang="en-US" sz="2400" i="1" dirty="0"/>
              <a:t>gives rise to</a:t>
            </a:r>
            <a:r>
              <a:rPr lang="en-US" sz="2400" dirty="0"/>
              <a:t> subordination and dependence?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Inequality of bargaining power allows employers to misrepresent the nature of the legal relationship brought into being by the parties  </a:t>
            </a:r>
            <a:r>
              <a:rPr lang="en-US" sz="2400" i="1" dirty="0"/>
              <a:t>OR </a:t>
            </a:r>
            <a:r>
              <a:rPr lang="en-US" sz="2400" dirty="0"/>
              <a:t>Capital’s social power over </a:t>
            </a:r>
            <a:r>
              <a:rPr lang="en-US" sz="2400" dirty="0" err="1"/>
              <a:t>labour</a:t>
            </a:r>
            <a:r>
              <a:rPr lang="en-US" sz="2400" dirty="0"/>
              <a:t> allows employers to decide the legal arrangements through which </a:t>
            </a:r>
            <a:r>
              <a:rPr lang="en-US" sz="2400" dirty="0" err="1"/>
              <a:t>labour</a:t>
            </a:r>
            <a:r>
              <a:rPr lang="en-US" sz="2400" dirty="0"/>
              <a:t> power will be contracted.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Worker as a legal status describing a legal relationship brought into being by the parties </a:t>
            </a:r>
            <a:r>
              <a:rPr lang="en-US" sz="2400" i="1" dirty="0"/>
              <a:t>OR</a:t>
            </a:r>
            <a:r>
              <a:rPr lang="en-US" sz="2400" dirty="0"/>
              <a:t> Worker as a socio-economic status given legal significance for various regulatory purposes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 we want a fragmentation of the ‘worker’ concept across legal regimes?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245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66B87-009C-7244-8565-7B1FC774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85" y="60097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Working Time Regulations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EDF866F-5D64-AC4D-8220-150DBCC69541}"/>
              </a:ext>
            </a:extLst>
          </p:cNvPr>
          <p:cNvSpPr txBox="1"/>
          <p:nvPr/>
        </p:nvSpPr>
        <p:spPr>
          <a:xfrm>
            <a:off x="1129665" y="2410180"/>
            <a:ext cx="1032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Uber drivers are working even when they have the app switched on, and have not accepted, or embarked upon, any trips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But: limited rationale: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B4392-98C9-E64E-B437-D2556BC65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89" y="2363337"/>
            <a:ext cx="10287000" cy="431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BAB4F3-B7E7-2848-9608-49B476DAA63A}"/>
              </a:ext>
            </a:extLst>
          </p:cNvPr>
          <p:cNvCxnSpPr/>
          <p:nvPr/>
        </p:nvCxnSpPr>
        <p:spPr>
          <a:xfrm>
            <a:off x="5965825" y="6215062"/>
            <a:ext cx="44497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A8BE6C-7E0D-C64E-8BA2-4DD8CC45F166}"/>
              </a:ext>
            </a:extLst>
          </p:cNvPr>
          <p:cNvCxnSpPr>
            <a:cxnSpLocks/>
          </p:cNvCxnSpPr>
          <p:nvPr/>
        </p:nvCxnSpPr>
        <p:spPr>
          <a:xfrm>
            <a:off x="1389063" y="6585643"/>
            <a:ext cx="319722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99A5FE-5631-E247-910D-C3948786266E}"/>
              </a:ext>
            </a:extLst>
          </p:cNvPr>
          <p:cNvCxnSpPr/>
          <p:nvPr/>
        </p:nvCxnSpPr>
        <p:spPr>
          <a:xfrm>
            <a:off x="6489700" y="3767137"/>
            <a:ext cx="44497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E3DBDF-F833-BB44-98CF-00AD40DD1B8D}"/>
              </a:ext>
            </a:extLst>
          </p:cNvPr>
          <p:cNvCxnSpPr>
            <a:cxnSpLocks/>
          </p:cNvCxnSpPr>
          <p:nvPr/>
        </p:nvCxnSpPr>
        <p:spPr>
          <a:xfrm>
            <a:off x="1389063" y="4095750"/>
            <a:ext cx="93408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D2A045-4ED2-D842-81CD-AB37F3E16437}"/>
              </a:ext>
            </a:extLst>
          </p:cNvPr>
          <p:cNvCxnSpPr>
            <a:cxnSpLocks/>
          </p:cNvCxnSpPr>
          <p:nvPr/>
        </p:nvCxnSpPr>
        <p:spPr>
          <a:xfrm>
            <a:off x="1389063" y="4381499"/>
            <a:ext cx="9826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22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B27FB-3353-BD4B-8B33-85C5C627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Potential/Opportunity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754A5-AFBC-884F-A104-6C6B8D2C0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962" y="2346740"/>
            <a:ext cx="8616075" cy="4394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273B33-1FAA-A842-9C8A-C8F1CAD4D88F}"/>
              </a:ext>
            </a:extLst>
          </p:cNvPr>
          <p:cNvSpPr txBox="1"/>
          <p:nvPr/>
        </p:nvSpPr>
        <p:spPr>
          <a:xfrm>
            <a:off x="385763" y="1643063"/>
            <a:ext cx="1138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Recognition that </a:t>
            </a:r>
            <a:r>
              <a:rPr lang="en-US" b="1" i="1" dirty="0"/>
              <a:t>compulsion</a:t>
            </a:r>
            <a:r>
              <a:rPr lang="en-US" b="1" dirty="0"/>
              <a:t> and </a:t>
            </a:r>
            <a:r>
              <a:rPr lang="en-US" b="1" i="1" dirty="0"/>
              <a:t>constraint</a:t>
            </a:r>
            <a:r>
              <a:rPr lang="en-US" b="1" dirty="0"/>
              <a:t> can emerge from economic factors and </a:t>
            </a:r>
            <a:r>
              <a:rPr lang="en-US" b="1" dirty="0" err="1"/>
              <a:t>labour</a:t>
            </a:r>
            <a:r>
              <a:rPr lang="en-US" b="1" dirty="0"/>
              <a:t> market pressures</a:t>
            </a:r>
          </a:p>
        </p:txBody>
      </p:sp>
    </p:spTree>
    <p:extLst>
      <p:ext uri="{BB962C8B-B14F-4D97-AF65-F5344CB8AC3E}">
        <p14:creationId xmlns:p14="http://schemas.microsoft.com/office/powerpoint/2010/main" val="4140674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271</Words>
  <Application>Microsoft Macintosh PowerPoint</Application>
  <PresentationFormat>Widescreen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“Statutory Worker Test”    A reflection on the nature of the employment status question</vt:lpstr>
      <vt:lpstr>PowerPoint Presentation</vt:lpstr>
      <vt:lpstr>PowerPoint Presentation</vt:lpstr>
      <vt:lpstr>But what is the source of this vulnerability?</vt:lpstr>
      <vt:lpstr>PowerPoint Presentation</vt:lpstr>
      <vt:lpstr>2. Working Time Regulations </vt:lpstr>
      <vt:lpstr>Potential/Opportunity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Adams</dc:creator>
  <cp:lastModifiedBy>Zoe Adams</cp:lastModifiedBy>
  <cp:revision>13</cp:revision>
  <cp:lastPrinted>2021-03-10T20:30:30Z</cp:lastPrinted>
  <dcterms:created xsi:type="dcterms:W3CDTF">2021-03-02T16:45:28Z</dcterms:created>
  <dcterms:modified xsi:type="dcterms:W3CDTF">2021-03-10T23:09:06Z</dcterms:modified>
</cp:coreProperties>
</file>