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171" r:id="rId1"/>
  </p:sldMasterIdLst>
  <p:notesMasterIdLst>
    <p:notesMasterId r:id="rId48"/>
  </p:notesMasterIdLst>
  <p:sldIdLst>
    <p:sldId id="256" r:id="rId2"/>
    <p:sldId id="430" r:id="rId3"/>
    <p:sldId id="258" r:id="rId4"/>
    <p:sldId id="283" r:id="rId5"/>
    <p:sldId id="291" r:id="rId6"/>
    <p:sldId id="447" r:id="rId7"/>
    <p:sldId id="448" r:id="rId8"/>
    <p:sldId id="449" r:id="rId9"/>
    <p:sldId id="274" r:id="rId10"/>
    <p:sldId id="459" r:id="rId11"/>
    <p:sldId id="460" r:id="rId12"/>
    <p:sldId id="461" r:id="rId13"/>
    <p:sldId id="473" r:id="rId14"/>
    <p:sldId id="475" r:id="rId15"/>
    <p:sldId id="474" r:id="rId16"/>
    <p:sldId id="477" r:id="rId17"/>
    <p:sldId id="450" r:id="rId18"/>
    <p:sldId id="480" r:id="rId19"/>
    <p:sldId id="467" r:id="rId20"/>
    <p:sldId id="468" r:id="rId21"/>
    <p:sldId id="469" r:id="rId22"/>
    <p:sldId id="470" r:id="rId23"/>
    <p:sldId id="471" r:id="rId24"/>
    <p:sldId id="269" r:id="rId25"/>
    <p:sldId id="478" r:id="rId26"/>
    <p:sldId id="455" r:id="rId27"/>
    <p:sldId id="452" r:id="rId28"/>
    <p:sldId id="456" r:id="rId29"/>
    <p:sldId id="463" r:id="rId30"/>
    <p:sldId id="290" r:id="rId31"/>
    <p:sldId id="466" r:id="rId32"/>
    <p:sldId id="464" r:id="rId33"/>
    <p:sldId id="465" r:id="rId34"/>
    <p:sldId id="265" r:id="rId35"/>
    <p:sldId id="277" r:id="rId36"/>
    <p:sldId id="451" r:id="rId37"/>
    <p:sldId id="476" r:id="rId38"/>
    <p:sldId id="292" r:id="rId39"/>
    <p:sldId id="453" r:id="rId40"/>
    <p:sldId id="472" r:id="rId41"/>
    <p:sldId id="454" r:id="rId42"/>
    <p:sldId id="445" r:id="rId43"/>
    <p:sldId id="440" r:id="rId44"/>
    <p:sldId id="479" r:id="rId45"/>
    <p:sldId id="446" r:id="rId46"/>
    <p:sldId id="268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C519"/>
    <a:srgbClr val="69A1AB"/>
    <a:srgbClr val="4D7931"/>
    <a:srgbClr val="598742"/>
    <a:srgbClr val="3E6227"/>
    <a:srgbClr val="4272C4"/>
    <a:srgbClr val="628D54"/>
    <a:srgbClr val="A3BAD3"/>
    <a:srgbClr val="ACC1E5"/>
    <a:srgbClr val="43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/>
    <p:restoredTop sz="94495"/>
  </p:normalViewPr>
  <p:slideViewPr>
    <p:cSldViewPr snapToGrid="0" snapToObjects="1">
      <p:cViewPr varScale="1">
        <p:scale>
          <a:sx n="87" d="100"/>
          <a:sy n="87" d="100"/>
        </p:scale>
        <p:origin x="224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Franklin Gothic Book Regular"/>
              </a:defRPr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Franklin Gothic Book Regular"/>
              </a:defRPr>
            </a:lvl1pPr>
          </a:lstStyle>
          <a:p>
            <a:fld id="{D2EAFD38-CB5A-1C47-882B-C87F5543079A}" type="datetimeFigureOut">
              <a:rPr lang="it-IT" smtClean="0"/>
              <a:pPr/>
              <a:t>12/02/19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Franklin Gothic Book Regular"/>
              </a:defRPr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Franklin Gothic Book Regular"/>
              </a:defRPr>
            </a:lvl1pPr>
          </a:lstStyle>
          <a:p>
            <a:fld id="{349AFED8-E69C-5147-A033-B9BF8F57D86E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74020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Franklin Gothic Book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Franklin Gothic Book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Franklin Gothic Book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Franklin Gothic Book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Franklin Gothic Book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AFED8-E69C-5147-A033-B9BF8F57D86E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489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0D9705F-1331-204E-8CF3-FB2A1E016DAA}" type="datetime1">
              <a:rPr lang="it-IT" smtClean="0"/>
              <a:t>12/02/19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© 2019 Amedeo Arena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217756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9290-0A19-624E-A3FA-98B6CA356CDD}" type="datetime1">
              <a:rPr lang="it-IT" smtClean="0"/>
              <a:t>12/02/19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2019 Amedeo Arena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48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2EC9-1A37-B74A-84F2-676C87DE5768}" type="datetime1">
              <a:rPr lang="it-IT" smtClean="0"/>
              <a:t>12/02/19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2019 Amedeo Arena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7545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18F2-C1E1-0F4E-91D2-013D0D7E4A1D}" type="datetime1">
              <a:rPr lang="it-IT" smtClean="0"/>
              <a:t>12/02/19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2019 Amedeo Arena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28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E7FB477-6353-9C41-8196-3793D8B26C16}" type="datetime1">
              <a:rPr lang="it-IT" smtClean="0"/>
              <a:t>12/02/19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© 2019 Amedeo Arena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748136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C303B-4E2C-E64C-8900-0FE37D40E58F}" type="datetime1">
              <a:rPr lang="it-IT" smtClean="0"/>
              <a:t>12/02/19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2019 Amedeo Arena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45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7A637-184D-9546-95DE-55520085618D}" type="datetime1">
              <a:rPr lang="it-IT" smtClean="0"/>
              <a:t>12/02/19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2019 Amedeo Arena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523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5E86B-B85D-5146-978A-019B9D2013E5}" type="datetime1">
              <a:rPr lang="it-IT" smtClean="0"/>
              <a:t>12/02/19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2019 Amedeo Arena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40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D2EC9-1A37-B74A-84F2-676C87DE5768}" type="datetime1">
              <a:rPr lang="it-IT" smtClean="0"/>
              <a:t>12/02/19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2019 Amedeo Arena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44373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71B421-C094-3145-B6AC-63971E2AFBA1}" type="datetime1">
              <a:rPr lang="it-IT" smtClean="0"/>
              <a:t>12/02/19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© 2019 Amedeo Arena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33122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D489A28-9225-294A-B306-CBD071161052}" type="datetime1">
              <a:rPr lang="it-IT" smtClean="0"/>
              <a:t>12/02/19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© 2019 Amedeo Arena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38133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3D2D2EC9-1A37-B74A-84F2-676C87DE5768}" type="datetime1">
              <a:rPr lang="it-IT" smtClean="0"/>
              <a:t>12/02/19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© 2019 Amedeo Arena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575683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72" r:id="rId1"/>
    <p:sldLayoutId id="2147484173" r:id="rId2"/>
    <p:sldLayoutId id="2147484174" r:id="rId3"/>
    <p:sldLayoutId id="2147484175" r:id="rId4"/>
    <p:sldLayoutId id="2147484176" r:id="rId5"/>
    <p:sldLayoutId id="2147484177" r:id="rId6"/>
    <p:sldLayoutId id="2147484178" r:id="rId7"/>
    <p:sldLayoutId id="2147484179" r:id="rId8"/>
    <p:sldLayoutId id="2147484180" r:id="rId9"/>
    <p:sldLayoutId id="2147484181" r:id="rId10"/>
    <p:sldLayoutId id="2147484182" r:id="rId11"/>
  </p:sldLayoutIdLst>
  <p:hf sldNum="0" hd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15AEA047-0417-3C48-9C36-85896B720E62}"/>
              </a:ext>
            </a:extLst>
          </p:cNvPr>
          <p:cNvSpPr/>
          <p:nvPr/>
        </p:nvSpPr>
        <p:spPr>
          <a:xfrm>
            <a:off x="-56984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2368" y="288972"/>
            <a:ext cx="10827264" cy="2098226"/>
          </a:xfrm>
        </p:spPr>
        <p:txBody>
          <a:bodyPr anchor="t">
            <a:noAutofit/>
          </a:bodyPr>
          <a:lstStyle/>
          <a:p>
            <a:r>
              <a:rPr lang="it-IT" sz="5400" b="1" cap="none" dirty="0"/>
              <a:t>A </a:t>
            </a:r>
            <a:r>
              <a:rPr lang="it-IT" sz="5400" b="1" cap="none" dirty="0" err="1"/>
              <a:t>Doctrine</a:t>
            </a:r>
            <a:r>
              <a:rPr lang="it-IT" sz="5400" b="1" cap="none" dirty="0"/>
              <a:t> of </a:t>
            </a:r>
            <a:r>
              <a:rPr lang="it-IT" sz="5400" b="1" cap="none" dirty="0" err="1"/>
              <a:t>Pre-emption</a:t>
            </a:r>
            <a:br>
              <a:rPr lang="it-IT" sz="5400" b="1" cap="none" dirty="0"/>
            </a:br>
            <a:r>
              <a:rPr lang="it-IT" sz="5400" b="1" i="1" cap="none" dirty="0"/>
              <a:t>for </a:t>
            </a:r>
            <a:r>
              <a:rPr lang="it-IT" sz="5400" b="1" cap="none" dirty="0"/>
              <a:t>the </a:t>
            </a:r>
            <a:r>
              <a:rPr lang="it-IT" sz="5400" b="1" cap="none" dirty="0" err="1"/>
              <a:t>European</a:t>
            </a:r>
            <a:r>
              <a:rPr lang="it-IT" sz="5400" b="1" cap="none" dirty="0"/>
              <a:t> Union</a:t>
            </a:r>
            <a:endParaRPr lang="it-IT" sz="5400" cap="none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542818" y="6202511"/>
            <a:ext cx="6831673" cy="394316"/>
          </a:xfrm>
        </p:spPr>
        <p:txBody>
          <a:bodyPr anchor="b">
            <a:noAutofit/>
          </a:bodyPr>
          <a:lstStyle/>
          <a:p>
            <a:r>
              <a:rPr lang="it-IT" sz="2400" b="1" dirty="0" err="1">
                <a:solidFill>
                  <a:schemeClr val="tx2"/>
                </a:solidFill>
              </a:rPr>
              <a:t>University</a:t>
            </a:r>
            <a:r>
              <a:rPr lang="it-IT" sz="2400" b="1" dirty="0">
                <a:solidFill>
                  <a:schemeClr val="tx2"/>
                </a:solidFill>
              </a:rPr>
              <a:t> of Cambridge </a:t>
            </a:r>
            <a:r>
              <a:rPr lang="it-IT" sz="2400" dirty="0">
                <a:solidFill>
                  <a:schemeClr val="tx2"/>
                </a:solidFill>
              </a:rPr>
              <a:t>• 13 </a:t>
            </a:r>
            <a:r>
              <a:rPr lang="it-IT" sz="2400" dirty="0" err="1">
                <a:solidFill>
                  <a:schemeClr val="tx2"/>
                </a:solidFill>
              </a:rPr>
              <a:t>February</a:t>
            </a:r>
            <a:r>
              <a:rPr lang="it-IT" sz="2400" dirty="0">
                <a:solidFill>
                  <a:schemeClr val="tx2"/>
                </a:solidFill>
              </a:rPr>
              <a:t> 2019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623093" y="5740846"/>
            <a:ext cx="6671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tx2"/>
                </a:solidFill>
              </a:rPr>
              <a:t>Amedeo Arena </a:t>
            </a:r>
            <a:r>
              <a:rPr lang="it-IT" sz="2400" dirty="0">
                <a:solidFill>
                  <a:schemeClr val="tx2"/>
                </a:solidFill>
              </a:rPr>
              <a:t>• </a:t>
            </a:r>
            <a:r>
              <a:rPr lang="it-IT" sz="2400" dirty="0" err="1">
                <a:solidFill>
                  <a:schemeClr val="tx2"/>
                </a:solidFill>
              </a:rPr>
              <a:t>University</a:t>
            </a:r>
            <a:r>
              <a:rPr lang="it-IT" sz="2400" dirty="0">
                <a:solidFill>
                  <a:schemeClr val="tx2"/>
                </a:solidFill>
              </a:rPr>
              <a:t> of </a:t>
            </a:r>
            <a:r>
              <a:rPr lang="it-IT" sz="2400" dirty="0" err="1">
                <a:solidFill>
                  <a:schemeClr val="tx2"/>
                </a:solidFill>
              </a:rPr>
              <a:t>Naples</a:t>
            </a:r>
            <a:r>
              <a:rPr lang="it-IT" sz="2400" dirty="0">
                <a:solidFill>
                  <a:schemeClr val="tx2"/>
                </a:solidFill>
              </a:rPr>
              <a:t> “Federico II”</a:t>
            </a:r>
          </a:p>
        </p:txBody>
      </p:sp>
      <p:pic>
        <p:nvPicPr>
          <p:cNvPr id="15372" name="Picture 12" descr="http://events.masilugano.ch/Magritte/_images/gallery/magritte__0004.jpg">
            <a:extLst>
              <a:ext uri="{FF2B5EF4-FFF2-40B4-BE49-F238E27FC236}">
                <a16:creationId xmlns:a16="http://schemas.microsoft.com/office/drawing/2014/main" id="{DA61B603-8F04-B04A-AAD3-38FD49421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80581" y="2038703"/>
            <a:ext cx="4564259" cy="34972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933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8C5894C-8D68-564A-A9CD-0CBB823D7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/>
              <a:t>Primacy’s</a:t>
            </a:r>
            <a:r>
              <a:rPr lang="it-IT" dirty="0"/>
              <a:t> </a:t>
            </a:r>
            <a:r>
              <a:rPr lang="it-IT" dirty="0" err="1"/>
              <a:t>Unpredictability</a:t>
            </a:r>
            <a:r>
              <a:rPr lang="it-IT" dirty="0"/>
              <a:t>: </a:t>
            </a:r>
            <a:r>
              <a:rPr lang="it-IT" i="1" dirty="0"/>
              <a:t>Wilson</a:t>
            </a:r>
          </a:p>
        </p:txBody>
      </p:sp>
      <p:sp>
        <p:nvSpPr>
          <p:cNvPr id="5" name="AutoShape 6" descr="Risultati immagini per job interview">
            <a:extLst>
              <a:ext uri="{FF2B5EF4-FFF2-40B4-BE49-F238E27FC236}">
                <a16:creationId xmlns:a16="http://schemas.microsoft.com/office/drawing/2014/main" id="{B04EEEBB-D146-E346-ADAC-F1F16D220B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51100" y="692150"/>
            <a:ext cx="7289800" cy="547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8" name="Picture 14" descr="https://www.globalvillagespace.com/wp-content/uploads/2017/08/maxresdefault.min_-2-640x427.jpg">
            <a:extLst>
              <a:ext uri="{FF2B5EF4-FFF2-40B4-BE49-F238E27FC236}">
                <a16:creationId xmlns:a16="http://schemas.microsoft.com/office/drawing/2014/main" id="{92B80AD0-E840-DD46-A02F-515BA4AA0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6041">
            <a:off x="3616706" y="1796474"/>
            <a:ext cx="6720407" cy="44837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0" name="Picture 2" descr="Risultati immagini per french flag">
            <a:extLst>
              <a:ext uri="{FF2B5EF4-FFF2-40B4-BE49-F238E27FC236}">
                <a16:creationId xmlns:a16="http://schemas.microsoft.com/office/drawing/2014/main" id="{7705497C-7EC5-F74A-8DA1-A03CBCA07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77" b="15469"/>
          <a:stretch/>
        </p:blipFill>
        <p:spPr bwMode="auto">
          <a:xfrm>
            <a:off x="2981019" y="1818214"/>
            <a:ext cx="1818864" cy="13541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E17AB5D6-9046-CA4A-8DDB-FB6AAD6C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5806" y="141288"/>
            <a:ext cx="3430588" cy="365125"/>
          </a:xfrm>
        </p:spPr>
        <p:txBody>
          <a:bodyPr/>
          <a:lstStyle/>
          <a:p>
            <a:pPr algn="l"/>
            <a:r>
              <a:rPr lang="en-US" sz="1400" dirty="0"/>
              <a:t>© 2019 Amedeo Arena</a:t>
            </a:r>
          </a:p>
        </p:txBody>
      </p:sp>
    </p:spTree>
    <p:extLst>
      <p:ext uri="{BB962C8B-B14F-4D97-AF65-F5344CB8AC3E}">
        <p14:creationId xmlns:p14="http://schemas.microsoft.com/office/powerpoint/2010/main" val="3692936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8C5894C-8D68-564A-A9CD-0CBB823D7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/>
              <a:t>Primacy’s</a:t>
            </a:r>
            <a:r>
              <a:rPr lang="it-IT" dirty="0"/>
              <a:t> </a:t>
            </a:r>
            <a:r>
              <a:rPr lang="it-IT" dirty="0" err="1"/>
              <a:t>Unpredictability</a:t>
            </a:r>
            <a:r>
              <a:rPr lang="it-IT" dirty="0"/>
              <a:t>: </a:t>
            </a:r>
            <a:r>
              <a:rPr lang="it-IT" i="1" dirty="0"/>
              <a:t>Wilson</a:t>
            </a:r>
          </a:p>
        </p:txBody>
      </p:sp>
      <p:sp>
        <p:nvSpPr>
          <p:cNvPr id="5" name="AutoShape 6" descr="Risultati immagini per job interview">
            <a:extLst>
              <a:ext uri="{FF2B5EF4-FFF2-40B4-BE49-F238E27FC236}">
                <a16:creationId xmlns:a16="http://schemas.microsoft.com/office/drawing/2014/main" id="{B04EEEBB-D146-E346-ADAC-F1F16D220B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51100" y="692150"/>
            <a:ext cx="7289800" cy="547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8" name="Picture 14" descr="https://www.globalvillagespace.com/wp-content/uploads/2017/08/maxresdefault.min_-2-640x427.jpg">
            <a:extLst>
              <a:ext uri="{FF2B5EF4-FFF2-40B4-BE49-F238E27FC236}">
                <a16:creationId xmlns:a16="http://schemas.microsoft.com/office/drawing/2014/main" id="{92B80AD0-E840-DD46-A02F-515BA4AA0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6041">
            <a:off x="3616706" y="1796474"/>
            <a:ext cx="6720407" cy="44837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0" name="Picture 2" descr="Risultati immagini per french flag">
            <a:extLst>
              <a:ext uri="{FF2B5EF4-FFF2-40B4-BE49-F238E27FC236}">
                <a16:creationId xmlns:a16="http://schemas.microsoft.com/office/drawing/2014/main" id="{7705497C-7EC5-F74A-8DA1-A03CBCA07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77" b="15469"/>
          <a:stretch/>
        </p:blipFill>
        <p:spPr bwMode="auto">
          <a:xfrm>
            <a:off x="2981019" y="1818214"/>
            <a:ext cx="1818864" cy="13541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2" name="Picture 4" descr="Risultati immagini per german flag">
            <a:extLst>
              <a:ext uri="{FF2B5EF4-FFF2-40B4-BE49-F238E27FC236}">
                <a16:creationId xmlns:a16="http://schemas.microsoft.com/office/drawing/2014/main" id="{183C771C-4E75-1E4E-B336-D64FE0ADBB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44119" y="3431542"/>
            <a:ext cx="1834244" cy="13700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E17AB5D6-9046-CA4A-8DDB-FB6AAD6C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5806" y="141288"/>
            <a:ext cx="3430588" cy="365125"/>
          </a:xfrm>
        </p:spPr>
        <p:txBody>
          <a:bodyPr/>
          <a:lstStyle/>
          <a:p>
            <a:pPr algn="l"/>
            <a:r>
              <a:rPr lang="en-US" sz="1400" dirty="0"/>
              <a:t>© 2019 Amedeo Arena</a:t>
            </a:r>
          </a:p>
        </p:txBody>
      </p:sp>
    </p:spTree>
    <p:extLst>
      <p:ext uri="{BB962C8B-B14F-4D97-AF65-F5344CB8AC3E}">
        <p14:creationId xmlns:p14="http://schemas.microsoft.com/office/powerpoint/2010/main" val="2830581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8C5894C-8D68-564A-A9CD-0CBB823D7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/>
              <a:t>Primacy’s</a:t>
            </a:r>
            <a:r>
              <a:rPr lang="it-IT" dirty="0"/>
              <a:t> </a:t>
            </a:r>
            <a:r>
              <a:rPr lang="it-IT" dirty="0" err="1"/>
              <a:t>Unpredictability</a:t>
            </a:r>
            <a:r>
              <a:rPr lang="it-IT" dirty="0"/>
              <a:t>: </a:t>
            </a:r>
            <a:r>
              <a:rPr lang="it-IT" i="1" dirty="0"/>
              <a:t>Wilson</a:t>
            </a:r>
          </a:p>
        </p:txBody>
      </p:sp>
      <p:sp>
        <p:nvSpPr>
          <p:cNvPr id="5" name="AutoShape 6" descr="Risultati immagini per job interview">
            <a:extLst>
              <a:ext uri="{FF2B5EF4-FFF2-40B4-BE49-F238E27FC236}">
                <a16:creationId xmlns:a16="http://schemas.microsoft.com/office/drawing/2014/main" id="{B04EEEBB-D146-E346-ADAC-F1F16D220B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51100" y="692150"/>
            <a:ext cx="7289800" cy="547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8" name="Picture 14" descr="https://www.globalvillagespace.com/wp-content/uploads/2017/08/maxresdefault.min_-2-640x427.jpg">
            <a:extLst>
              <a:ext uri="{FF2B5EF4-FFF2-40B4-BE49-F238E27FC236}">
                <a16:creationId xmlns:a16="http://schemas.microsoft.com/office/drawing/2014/main" id="{92B80AD0-E840-DD46-A02F-515BA4AA0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6041">
            <a:off x="3616706" y="1796474"/>
            <a:ext cx="6720407" cy="44837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0" name="Picture 2" descr="Risultati immagini per french flag">
            <a:extLst>
              <a:ext uri="{FF2B5EF4-FFF2-40B4-BE49-F238E27FC236}">
                <a16:creationId xmlns:a16="http://schemas.microsoft.com/office/drawing/2014/main" id="{7705497C-7EC5-F74A-8DA1-A03CBCA07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77" b="15469"/>
          <a:stretch/>
        </p:blipFill>
        <p:spPr bwMode="auto">
          <a:xfrm>
            <a:off x="2981019" y="1818214"/>
            <a:ext cx="1818864" cy="13541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2" name="Picture 4" descr="Risultati immagini per german flag">
            <a:extLst>
              <a:ext uri="{FF2B5EF4-FFF2-40B4-BE49-F238E27FC236}">
                <a16:creationId xmlns:a16="http://schemas.microsoft.com/office/drawing/2014/main" id="{183C771C-4E75-1E4E-B336-D64FE0ADBB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44119" y="3431542"/>
            <a:ext cx="1834244" cy="13700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6" name="Picture 8" descr="Immagine correlata">
            <a:extLst>
              <a:ext uri="{FF2B5EF4-FFF2-40B4-BE49-F238E27FC236}">
                <a16:creationId xmlns:a16="http://schemas.microsoft.com/office/drawing/2014/main" id="{0EE40340-5E2F-1C44-B3E1-A90247ABB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401" r="25377" b="23637"/>
          <a:stretch/>
        </p:blipFill>
        <p:spPr bwMode="auto">
          <a:xfrm>
            <a:off x="3324394" y="5096387"/>
            <a:ext cx="1834244" cy="1365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E17AB5D6-9046-CA4A-8DDB-FB6AAD6C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5806" y="141288"/>
            <a:ext cx="3430588" cy="365125"/>
          </a:xfrm>
        </p:spPr>
        <p:txBody>
          <a:bodyPr/>
          <a:lstStyle/>
          <a:p>
            <a:pPr algn="l"/>
            <a:r>
              <a:rPr lang="en-US" sz="1400" dirty="0"/>
              <a:t>© 2019 Amedeo Arena</a:t>
            </a:r>
          </a:p>
        </p:txBody>
      </p:sp>
    </p:spTree>
    <p:extLst>
      <p:ext uri="{BB962C8B-B14F-4D97-AF65-F5344CB8AC3E}">
        <p14:creationId xmlns:p14="http://schemas.microsoft.com/office/powerpoint/2010/main" val="3251344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8C5894C-8D68-564A-A9CD-0CBB823D7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/>
              <a:t>Aporias</a:t>
            </a:r>
            <a:r>
              <a:rPr lang="it-IT" dirty="0"/>
              <a:t> of the </a:t>
            </a:r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framework</a:t>
            </a:r>
            <a:endParaRPr lang="it-IT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E17AB5D6-9046-CA4A-8DDB-FB6AAD6C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5806" y="141288"/>
            <a:ext cx="3430588" cy="365125"/>
          </a:xfrm>
        </p:spPr>
        <p:txBody>
          <a:bodyPr/>
          <a:lstStyle/>
          <a:p>
            <a:pPr algn="l"/>
            <a:r>
              <a:rPr lang="en-US" sz="1400" dirty="0"/>
              <a:t>© 2019 Amedeo Arena</a:t>
            </a:r>
          </a:p>
        </p:txBody>
      </p:sp>
      <p:sp>
        <p:nvSpPr>
          <p:cNvPr id="9" name="Segnaposto testo verticale 2">
            <a:extLst>
              <a:ext uri="{FF2B5EF4-FFF2-40B4-BE49-F238E27FC236}">
                <a16:creationId xmlns:a16="http://schemas.microsoft.com/office/drawing/2014/main" id="{08FBF190-52C1-CB4B-8EAC-B24D16E273CA}"/>
              </a:ext>
            </a:extLst>
          </p:cNvPr>
          <p:cNvSpPr txBox="1">
            <a:spLocks/>
          </p:cNvSpPr>
          <p:nvPr/>
        </p:nvSpPr>
        <p:spPr>
          <a:xfrm>
            <a:off x="1273682" y="1955800"/>
            <a:ext cx="10029318" cy="4054579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200" dirty="0"/>
              <a:t>How </a:t>
            </a:r>
            <a:r>
              <a:rPr lang="it-IT" sz="3200" dirty="0" err="1"/>
              <a:t>should</a:t>
            </a:r>
            <a:r>
              <a:rPr lang="it-IT" sz="3200" dirty="0"/>
              <a:t> </a:t>
            </a:r>
            <a:r>
              <a:rPr lang="it-IT" sz="3200" i="1" dirty="0"/>
              <a:t>Wilson</a:t>
            </a:r>
            <a:r>
              <a:rPr lang="it-IT" sz="3200" dirty="0"/>
              <a:t> be </a:t>
            </a:r>
            <a:r>
              <a:rPr lang="it-IT" sz="3200" dirty="0" err="1"/>
              <a:t>accounted</a:t>
            </a:r>
            <a:r>
              <a:rPr lang="it-IT" sz="3200" dirty="0"/>
              <a:t> for?</a:t>
            </a:r>
          </a:p>
          <a:p>
            <a:pPr lvl="1"/>
            <a:r>
              <a:rPr lang="it-IT" sz="3200" i="0" dirty="0" err="1"/>
              <a:t>Is</a:t>
            </a:r>
            <a:r>
              <a:rPr lang="it-IT" sz="3200" i="0" dirty="0"/>
              <a:t> </a:t>
            </a:r>
            <a:r>
              <a:rPr lang="it-IT" sz="3200" i="0" dirty="0" err="1"/>
              <a:t>it</a:t>
            </a:r>
            <a:r>
              <a:rPr lang="it-IT" sz="3200" i="0" dirty="0"/>
              <a:t> the </a:t>
            </a:r>
            <a:r>
              <a:rPr lang="it-IT" sz="3200" i="0" dirty="0" err="1"/>
              <a:t>consequence</a:t>
            </a:r>
            <a:r>
              <a:rPr lang="it-IT" sz="3200" i="0" dirty="0"/>
              <a:t> of the </a:t>
            </a:r>
            <a:r>
              <a:rPr lang="it-IT" sz="3200" i="0" dirty="0" err="1"/>
              <a:t>primacy</a:t>
            </a:r>
            <a:r>
              <a:rPr lang="it-IT" sz="3200" i="0" dirty="0"/>
              <a:t> of Dir. 98/5? </a:t>
            </a:r>
          </a:p>
          <a:p>
            <a:pPr lvl="1"/>
            <a:r>
              <a:rPr lang="it-IT" sz="3200" i="0" dirty="0" err="1"/>
              <a:t>Is</a:t>
            </a:r>
            <a:r>
              <a:rPr lang="it-IT" sz="3200" i="0" dirty="0"/>
              <a:t> </a:t>
            </a:r>
            <a:r>
              <a:rPr lang="it-IT" sz="3200" i="0" dirty="0" err="1"/>
              <a:t>it</a:t>
            </a:r>
            <a:r>
              <a:rPr lang="it-IT" sz="3200" i="0" dirty="0"/>
              <a:t> the </a:t>
            </a:r>
            <a:r>
              <a:rPr lang="it-IT" sz="3200" i="0" dirty="0" err="1"/>
              <a:t>effect</a:t>
            </a:r>
            <a:r>
              <a:rPr lang="it-IT" sz="3200" i="0" dirty="0"/>
              <a:t> of </a:t>
            </a:r>
            <a:r>
              <a:rPr lang="it-IT" sz="3200" i="0" dirty="0" err="1"/>
              <a:t>shared</a:t>
            </a:r>
            <a:r>
              <a:rPr lang="it-IT" sz="3200" i="0" dirty="0"/>
              <a:t> </a:t>
            </a:r>
            <a:r>
              <a:rPr lang="it-IT" sz="3200" i="0" dirty="0" err="1"/>
              <a:t>competence</a:t>
            </a:r>
            <a:r>
              <a:rPr lang="it-IT" sz="3200" i="0" dirty="0"/>
              <a:t> under Art. 2(2) TFEU (</a:t>
            </a:r>
            <a:r>
              <a:rPr lang="it-IT" sz="3200" i="0" dirty="0" err="1"/>
              <a:t>cf</a:t>
            </a:r>
            <a:r>
              <a:rPr lang="it-IT" sz="3200" i="0" dirty="0"/>
              <a:t>. </a:t>
            </a:r>
            <a:r>
              <a:rPr lang="it-IT" sz="3200" i="0" dirty="0" err="1"/>
              <a:t>exclusivity</a:t>
            </a:r>
            <a:r>
              <a:rPr lang="it-IT" sz="3200" i="0" dirty="0"/>
              <a:t> by </a:t>
            </a:r>
            <a:r>
              <a:rPr lang="it-IT" sz="3200" i="0" dirty="0" err="1"/>
              <a:t>exercise</a:t>
            </a:r>
            <a:r>
              <a:rPr lang="it-IT" sz="3200" i="0" dirty="0"/>
              <a:t>)? </a:t>
            </a:r>
          </a:p>
          <a:p>
            <a:pPr lvl="2"/>
            <a:r>
              <a:rPr lang="it-IT" sz="3000" i="0" dirty="0" err="1"/>
              <a:t>But</a:t>
            </a:r>
            <a:r>
              <a:rPr lang="it-IT" sz="3000" i="0" dirty="0"/>
              <a:t> </a:t>
            </a:r>
            <a:r>
              <a:rPr lang="it-IT" sz="3000" i="0" dirty="0" err="1"/>
              <a:t>what</a:t>
            </a:r>
            <a:r>
              <a:rPr lang="it-IT" sz="3000" i="0" dirty="0"/>
              <a:t> </a:t>
            </a:r>
            <a:r>
              <a:rPr lang="it-IT" sz="3000" i="0" dirty="0" err="1"/>
              <a:t>about</a:t>
            </a:r>
            <a:r>
              <a:rPr lang="it-IT" sz="3000" i="0" dirty="0"/>
              <a:t> </a:t>
            </a:r>
            <a:r>
              <a:rPr lang="it-IT" sz="3000" i="0" dirty="0" err="1"/>
              <a:t>Protocol</a:t>
            </a:r>
            <a:r>
              <a:rPr lang="it-IT" sz="3000" i="0" dirty="0"/>
              <a:t> no. 25? (</a:t>
            </a:r>
            <a:r>
              <a:rPr lang="it-IT" sz="3000" i="0" dirty="0" err="1"/>
              <a:t>Cf</a:t>
            </a:r>
            <a:r>
              <a:rPr lang="it-IT" sz="3000" dirty="0"/>
              <a:t>. </a:t>
            </a:r>
            <a:r>
              <a:rPr lang="it-IT" sz="3000" i="1" dirty="0"/>
              <a:t>Melloni, Plus</a:t>
            </a:r>
            <a:r>
              <a:rPr lang="it-IT" sz="3000" i="0" dirty="0"/>
              <a:t>, etc.)</a:t>
            </a:r>
          </a:p>
          <a:p>
            <a:pPr lvl="2"/>
            <a:r>
              <a:rPr lang="it-IT" sz="3000" i="0" dirty="0"/>
              <a:t>Do Art. 2(5) TFEU and Art. 3(3)-(4) TFEU </a:t>
            </a:r>
            <a:r>
              <a:rPr lang="it-IT" sz="3000" i="0" dirty="0" err="1"/>
              <a:t>really</a:t>
            </a:r>
            <a:r>
              <a:rPr lang="it-IT" sz="3000" i="0" dirty="0"/>
              <a:t> </a:t>
            </a:r>
            <a:r>
              <a:rPr lang="it-IT" sz="3000" i="0" dirty="0" err="1"/>
              <a:t>matter</a:t>
            </a:r>
            <a:r>
              <a:rPr lang="it-IT" sz="3000" i="0" dirty="0"/>
              <a:t>? </a:t>
            </a:r>
          </a:p>
          <a:p>
            <a:pPr lvl="1"/>
            <a:r>
              <a:rPr lang="it-IT" sz="3200" i="0" dirty="0" err="1"/>
              <a:t>Is</a:t>
            </a:r>
            <a:r>
              <a:rPr lang="it-IT" sz="3200" i="0" dirty="0"/>
              <a:t> </a:t>
            </a:r>
            <a:r>
              <a:rPr lang="it-IT" sz="3200" i="0" dirty="0" err="1"/>
              <a:t>it</a:t>
            </a:r>
            <a:r>
              <a:rPr lang="it-IT" sz="3200" i="0" dirty="0"/>
              <a:t> the negative </a:t>
            </a:r>
            <a:r>
              <a:rPr lang="it-IT" sz="3200" i="0" dirty="0" err="1"/>
              <a:t>aspect</a:t>
            </a:r>
            <a:r>
              <a:rPr lang="it-IT" sz="3200" i="0" dirty="0"/>
              <a:t> of </a:t>
            </a:r>
            <a:r>
              <a:rPr lang="it-IT" sz="3200" i="0" dirty="0" err="1"/>
              <a:t>loyalty</a:t>
            </a:r>
            <a:r>
              <a:rPr lang="it-IT" sz="3200" i="0" dirty="0"/>
              <a:t> under Art. 4(3) TEU?</a:t>
            </a:r>
          </a:p>
          <a:p>
            <a:pPr lvl="1"/>
            <a:endParaRPr lang="it-IT" sz="2800" dirty="0"/>
          </a:p>
          <a:p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3196175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8C5894C-8D68-564A-A9CD-0CBB823D7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/>
              <a:t>Aporias</a:t>
            </a:r>
            <a:r>
              <a:rPr lang="it-IT" dirty="0"/>
              <a:t> of the </a:t>
            </a:r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framework</a:t>
            </a:r>
            <a:endParaRPr lang="it-IT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E17AB5D6-9046-CA4A-8DDB-FB6AAD6C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5806" y="141288"/>
            <a:ext cx="3430588" cy="365125"/>
          </a:xfrm>
        </p:spPr>
        <p:txBody>
          <a:bodyPr/>
          <a:lstStyle/>
          <a:p>
            <a:pPr algn="l"/>
            <a:r>
              <a:rPr lang="en-US" sz="1400" dirty="0"/>
              <a:t>© 2019 Amedeo Arena</a:t>
            </a:r>
          </a:p>
        </p:txBody>
      </p:sp>
      <p:sp>
        <p:nvSpPr>
          <p:cNvPr id="9" name="Segnaposto testo verticale 2">
            <a:extLst>
              <a:ext uri="{FF2B5EF4-FFF2-40B4-BE49-F238E27FC236}">
                <a16:creationId xmlns:a16="http://schemas.microsoft.com/office/drawing/2014/main" id="{08FBF190-52C1-CB4B-8EAC-B24D16E273CA}"/>
              </a:ext>
            </a:extLst>
          </p:cNvPr>
          <p:cNvSpPr txBox="1">
            <a:spLocks/>
          </p:cNvSpPr>
          <p:nvPr/>
        </p:nvSpPr>
        <p:spPr>
          <a:xfrm>
            <a:off x="1273682" y="1955800"/>
            <a:ext cx="10029318" cy="4054579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200" dirty="0"/>
              <a:t>How </a:t>
            </a:r>
            <a:r>
              <a:rPr lang="it-IT" sz="3200" dirty="0" err="1"/>
              <a:t>should</a:t>
            </a:r>
            <a:r>
              <a:rPr lang="it-IT" sz="3200" dirty="0"/>
              <a:t> </a:t>
            </a:r>
            <a:r>
              <a:rPr lang="it-IT" sz="3200" i="1" dirty="0"/>
              <a:t>a priori </a:t>
            </a:r>
            <a:r>
              <a:rPr lang="it-IT" sz="3200" i="1" dirty="0" err="1"/>
              <a:t>exclusivity</a:t>
            </a:r>
            <a:r>
              <a:rPr lang="it-IT" sz="3200" dirty="0"/>
              <a:t> be </a:t>
            </a:r>
            <a:r>
              <a:rPr lang="it-IT" sz="3200" dirty="0" err="1"/>
              <a:t>accounted</a:t>
            </a:r>
            <a:r>
              <a:rPr lang="it-IT" sz="3200" dirty="0"/>
              <a:t> for?</a:t>
            </a:r>
          </a:p>
          <a:p>
            <a:pPr lvl="1"/>
            <a:r>
              <a:rPr lang="it-IT" sz="3200" i="0" dirty="0" err="1"/>
              <a:t>If</a:t>
            </a:r>
            <a:r>
              <a:rPr lang="it-IT" sz="3200" i="0" dirty="0"/>
              <a:t> </a:t>
            </a:r>
            <a:r>
              <a:rPr lang="it-IT" sz="3200" i="0" dirty="0" err="1"/>
              <a:t>encroachment</a:t>
            </a:r>
            <a:r>
              <a:rPr lang="it-IT" sz="3200" i="0" dirty="0"/>
              <a:t> on a </a:t>
            </a:r>
            <a:r>
              <a:rPr lang="it-IT" sz="3200" i="0" dirty="0" err="1"/>
              <a:t>given</a:t>
            </a:r>
            <a:r>
              <a:rPr lang="it-IT" sz="3200" i="0" dirty="0"/>
              <a:t> </a:t>
            </a:r>
            <a:r>
              <a:rPr lang="it-IT" sz="3200" i="0" dirty="0" err="1"/>
              <a:t>subject-matter</a:t>
            </a:r>
            <a:r>
              <a:rPr lang="it-IT" sz="3200" i="0" dirty="0"/>
              <a:t> </a:t>
            </a:r>
            <a:r>
              <a:rPr lang="it-IT" sz="3200" i="0" dirty="0" err="1"/>
              <a:t>is</a:t>
            </a:r>
            <a:r>
              <a:rPr lang="it-IT" sz="3200" i="0" dirty="0"/>
              <a:t> </a:t>
            </a:r>
            <a:r>
              <a:rPr lang="it-IT" sz="3200" i="0" dirty="0" err="1"/>
              <a:t>sufficient</a:t>
            </a:r>
            <a:r>
              <a:rPr lang="it-IT" sz="3200" i="0" dirty="0"/>
              <a:t> to trigger </a:t>
            </a:r>
            <a:r>
              <a:rPr lang="it-IT" sz="3200" i="0" dirty="0" err="1"/>
              <a:t>exclusivity</a:t>
            </a:r>
            <a:r>
              <a:rPr lang="it-IT" sz="3200" i="0" dirty="0"/>
              <a:t>, </a:t>
            </a:r>
            <a:r>
              <a:rPr lang="it-IT" sz="3200" i="0" dirty="0" err="1"/>
              <a:t>why</a:t>
            </a:r>
            <a:r>
              <a:rPr lang="it-IT" sz="3200" i="0" dirty="0"/>
              <a:t> </a:t>
            </a:r>
            <a:r>
              <a:rPr lang="it-IT" sz="3200" i="0" dirty="0" err="1"/>
              <a:t>does</a:t>
            </a:r>
            <a:r>
              <a:rPr lang="it-IT" sz="3200" i="0" dirty="0"/>
              <a:t> the ECJ look </a:t>
            </a:r>
            <a:r>
              <a:rPr lang="it-IT" sz="3200" i="0" dirty="0" err="1"/>
              <a:t>at</a:t>
            </a:r>
            <a:r>
              <a:rPr lang="it-IT" sz="3200" i="0" dirty="0"/>
              <a:t> </a:t>
            </a:r>
            <a:r>
              <a:rPr lang="it-IT" sz="3200" i="0" dirty="0" err="1"/>
              <a:t>conflicts</a:t>
            </a:r>
            <a:r>
              <a:rPr lang="it-IT" sz="3200" i="0" dirty="0"/>
              <a:t> with EU </a:t>
            </a:r>
            <a:r>
              <a:rPr lang="it-IT" sz="3200" i="0" dirty="0" err="1"/>
              <a:t>legislation</a:t>
            </a:r>
            <a:r>
              <a:rPr lang="it-IT" sz="3200" i="0" dirty="0"/>
              <a:t> </a:t>
            </a:r>
            <a:r>
              <a:rPr lang="it-IT" sz="3200" i="0" dirty="0" err="1"/>
              <a:t>adopted</a:t>
            </a:r>
            <a:r>
              <a:rPr lang="it-IT" sz="3200" i="0" dirty="0"/>
              <a:t> </a:t>
            </a:r>
            <a:r>
              <a:rPr lang="it-IT" sz="3200" i="0" dirty="0" err="1"/>
              <a:t>that</a:t>
            </a:r>
            <a:r>
              <a:rPr lang="it-IT" sz="3200" i="0" dirty="0"/>
              <a:t> area? </a:t>
            </a:r>
          </a:p>
          <a:p>
            <a:pPr lvl="1"/>
            <a:r>
              <a:rPr lang="it-IT" sz="3200" i="0" dirty="0"/>
              <a:t>How come a (legislative) «</a:t>
            </a:r>
            <a:r>
              <a:rPr lang="it-IT" sz="3200" i="0" dirty="0" err="1"/>
              <a:t>specific</a:t>
            </a:r>
            <a:r>
              <a:rPr lang="it-IT" sz="3200" i="0" dirty="0"/>
              <a:t> </a:t>
            </a:r>
            <a:r>
              <a:rPr lang="it-IT" sz="3200" i="0" dirty="0" err="1"/>
              <a:t>authorisation</a:t>
            </a:r>
            <a:r>
              <a:rPr lang="it-IT" sz="3200" i="0" dirty="0"/>
              <a:t>» can </a:t>
            </a:r>
            <a:r>
              <a:rPr lang="it-IT" sz="3200" i="0" dirty="0" err="1"/>
              <a:t>rule</a:t>
            </a:r>
            <a:r>
              <a:rPr lang="it-IT" sz="3200" i="0" dirty="0"/>
              <a:t> out (</a:t>
            </a:r>
            <a:r>
              <a:rPr lang="it-IT" sz="3200" i="0" dirty="0" err="1"/>
              <a:t>constitutional</a:t>
            </a:r>
            <a:r>
              <a:rPr lang="it-IT" sz="3200" i="0" dirty="0"/>
              <a:t>) «</a:t>
            </a:r>
            <a:r>
              <a:rPr lang="it-IT" sz="3200" i="0" dirty="0" err="1"/>
              <a:t>exclusivity</a:t>
            </a:r>
            <a:r>
              <a:rPr lang="it-IT" sz="3200" i="0" dirty="0"/>
              <a:t>»?</a:t>
            </a:r>
          </a:p>
          <a:p>
            <a:pPr lvl="1"/>
            <a:r>
              <a:rPr lang="it-IT" sz="3200" i="0" dirty="0" err="1"/>
              <a:t>Is</a:t>
            </a:r>
            <a:r>
              <a:rPr lang="it-IT" sz="3200" i="0" dirty="0"/>
              <a:t> </a:t>
            </a:r>
            <a:r>
              <a:rPr lang="it-IT" sz="3200" i="0" dirty="0" err="1"/>
              <a:t>it</a:t>
            </a:r>
            <a:r>
              <a:rPr lang="it-IT" sz="3200" i="0" dirty="0"/>
              <a:t> the </a:t>
            </a:r>
            <a:r>
              <a:rPr lang="it-IT" sz="3200" i="0" dirty="0" err="1"/>
              <a:t>consequence</a:t>
            </a:r>
            <a:r>
              <a:rPr lang="it-IT" sz="3200" i="0" dirty="0"/>
              <a:t> of the </a:t>
            </a:r>
            <a:r>
              <a:rPr lang="it-IT" sz="3200" i="0" dirty="0" err="1"/>
              <a:t>primacy</a:t>
            </a:r>
            <a:r>
              <a:rPr lang="it-IT" sz="3200" i="0" dirty="0"/>
              <a:t> of Art. 2(1) TFEU in </a:t>
            </a:r>
            <a:r>
              <a:rPr lang="it-IT" sz="3200" i="0" dirty="0" err="1"/>
              <a:t>conjunction</a:t>
            </a:r>
            <a:r>
              <a:rPr lang="it-IT" sz="3200" i="0" dirty="0"/>
              <a:t> with Art. 3(1) TFEU ?</a:t>
            </a:r>
          </a:p>
          <a:p>
            <a:pPr lvl="1"/>
            <a:r>
              <a:rPr lang="it-IT" sz="3200" i="0" dirty="0" err="1"/>
              <a:t>Is</a:t>
            </a:r>
            <a:r>
              <a:rPr lang="it-IT" sz="3200" i="0" dirty="0"/>
              <a:t> the negative </a:t>
            </a:r>
            <a:r>
              <a:rPr lang="it-IT" sz="3200" i="0" dirty="0" err="1"/>
              <a:t>aspect</a:t>
            </a:r>
            <a:r>
              <a:rPr lang="it-IT" sz="3200" i="0" dirty="0"/>
              <a:t> of </a:t>
            </a:r>
            <a:r>
              <a:rPr lang="it-IT" sz="3200" i="0" dirty="0" err="1"/>
              <a:t>loyalty</a:t>
            </a:r>
            <a:r>
              <a:rPr lang="it-IT" sz="3200" i="0" dirty="0"/>
              <a:t> under Art. 4(3) TEU? </a:t>
            </a:r>
          </a:p>
          <a:p>
            <a:pPr lvl="1"/>
            <a:endParaRPr lang="it-IT" sz="3200" i="0" dirty="0"/>
          </a:p>
          <a:p>
            <a:pPr lvl="1"/>
            <a:endParaRPr lang="it-IT" sz="2800" dirty="0"/>
          </a:p>
          <a:p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962677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8C5894C-8D68-564A-A9CD-0CBB823D7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/>
              <a:t>Aporias</a:t>
            </a:r>
            <a:r>
              <a:rPr lang="it-IT" dirty="0"/>
              <a:t> of the </a:t>
            </a:r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framework</a:t>
            </a:r>
            <a:endParaRPr lang="it-IT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E17AB5D6-9046-CA4A-8DDB-FB6AAD6C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5806" y="141288"/>
            <a:ext cx="3430588" cy="365125"/>
          </a:xfrm>
        </p:spPr>
        <p:txBody>
          <a:bodyPr/>
          <a:lstStyle/>
          <a:p>
            <a:pPr algn="l"/>
            <a:r>
              <a:rPr lang="en-US" sz="1400" dirty="0"/>
              <a:t>© 2019 Amedeo Arena</a:t>
            </a:r>
          </a:p>
        </p:txBody>
      </p:sp>
      <p:sp>
        <p:nvSpPr>
          <p:cNvPr id="9" name="Segnaposto testo verticale 2">
            <a:extLst>
              <a:ext uri="{FF2B5EF4-FFF2-40B4-BE49-F238E27FC236}">
                <a16:creationId xmlns:a16="http://schemas.microsoft.com/office/drawing/2014/main" id="{08FBF190-52C1-CB4B-8EAC-B24D16E273CA}"/>
              </a:ext>
            </a:extLst>
          </p:cNvPr>
          <p:cNvSpPr txBox="1">
            <a:spLocks/>
          </p:cNvSpPr>
          <p:nvPr/>
        </p:nvSpPr>
        <p:spPr>
          <a:xfrm>
            <a:off x="1273682" y="1955800"/>
            <a:ext cx="10029318" cy="454000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200" dirty="0"/>
              <a:t>How </a:t>
            </a:r>
            <a:r>
              <a:rPr lang="it-IT" sz="3200" dirty="0" err="1"/>
              <a:t>should</a:t>
            </a:r>
            <a:r>
              <a:rPr lang="it-IT" sz="3200" dirty="0"/>
              <a:t> </a:t>
            </a:r>
            <a:r>
              <a:rPr lang="it-IT" sz="3200" i="1" dirty="0"/>
              <a:t>ERTA</a:t>
            </a:r>
            <a:r>
              <a:rPr lang="it-IT" sz="3200" dirty="0"/>
              <a:t> be </a:t>
            </a:r>
            <a:r>
              <a:rPr lang="it-IT" sz="3200" dirty="0" err="1"/>
              <a:t>accounted</a:t>
            </a:r>
            <a:r>
              <a:rPr lang="it-IT" sz="3200" dirty="0"/>
              <a:t> for?</a:t>
            </a:r>
          </a:p>
          <a:p>
            <a:pPr lvl="1"/>
            <a:r>
              <a:rPr lang="it-IT" sz="3200" i="0" dirty="0" err="1"/>
              <a:t>Is</a:t>
            </a:r>
            <a:r>
              <a:rPr lang="it-IT" sz="3200" i="0" dirty="0"/>
              <a:t> </a:t>
            </a:r>
            <a:r>
              <a:rPr lang="it-IT" sz="3200" i="0" dirty="0" err="1"/>
              <a:t>it</a:t>
            </a:r>
            <a:r>
              <a:rPr lang="it-IT" sz="3200" i="0" dirty="0"/>
              <a:t> the (</a:t>
            </a:r>
            <a:r>
              <a:rPr lang="it-IT" sz="3200" i="0" dirty="0" err="1"/>
              <a:t>reversible</a:t>
            </a:r>
            <a:r>
              <a:rPr lang="it-IT" sz="3200" i="0" dirty="0"/>
              <a:t>) </a:t>
            </a:r>
            <a:r>
              <a:rPr lang="it-IT" sz="3200" i="0" dirty="0" err="1"/>
              <a:t>effect</a:t>
            </a:r>
            <a:r>
              <a:rPr lang="it-IT" sz="3200" i="0" dirty="0"/>
              <a:t> of the </a:t>
            </a:r>
            <a:r>
              <a:rPr lang="it-IT" sz="3200" i="0" dirty="0" err="1"/>
              <a:t>primacy</a:t>
            </a:r>
            <a:r>
              <a:rPr lang="it-IT" sz="3200" i="0" dirty="0"/>
              <a:t> of the «</a:t>
            </a:r>
            <a:r>
              <a:rPr lang="it-IT" sz="3200" i="0" dirty="0" err="1"/>
              <a:t>affected</a:t>
            </a:r>
            <a:r>
              <a:rPr lang="it-IT" sz="3200" i="0" dirty="0"/>
              <a:t>» common </a:t>
            </a:r>
            <a:r>
              <a:rPr lang="it-IT" sz="3200" i="0" dirty="0" err="1"/>
              <a:t>rules</a:t>
            </a:r>
            <a:r>
              <a:rPr lang="it-IT" sz="3200" i="0" dirty="0"/>
              <a:t>? </a:t>
            </a:r>
          </a:p>
          <a:p>
            <a:pPr lvl="1"/>
            <a:r>
              <a:rPr lang="it-IT" sz="3200" i="0" dirty="0" err="1"/>
              <a:t>Is</a:t>
            </a:r>
            <a:r>
              <a:rPr lang="it-IT" sz="3200" i="0" dirty="0"/>
              <a:t> </a:t>
            </a:r>
            <a:r>
              <a:rPr lang="it-IT" sz="3200" i="0" dirty="0" err="1"/>
              <a:t>it</a:t>
            </a:r>
            <a:r>
              <a:rPr lang="it-IT" sz="3200" i="0" dirty="0"/>
              <a:t> the (</a:t>
            </a:r>
            <a:r>
              <a:rPr lang="it-IT" sz="3200" i="0" dirty="0" err="1"/>
              <a:t>irreversible</a:t>
            </a:r>
            <a:r>
              <a:rPr lang="it-IT" sz="3200" i="0" dirty="0"/>
              <a:t>) </a:t>
            </a:r>
            <a:r>
              <a:rPr lang="it-IT" sz="3200" i="0" dirty="0" err="1"/>
              <a:t>effect</a:t>
            </a:r>
            <a:r>
              <a:rPr lang="it-IT" sz="3200" i="0" dirty="0"/>
              <a:t> of </a:t>
            </a:r>
            <a:r>
              <a:rPr lang="it-IT" sz="3200" i="0" dirty="0" err="1"/>
              <a:t>subsequent</a:t>
            </a:r>
            <a:r>
              <a:rPr lang="it-IT" sz="3200" i="0" dirty="0"/>
              <a:t> </a:t>
            </a:r>
            <a:r>
              <a:rPr lang="it-IT" sz="3200" i="0" dirty="0" err="1"/>
              <a:t>exclusivity</a:t>
            </a:r>
            <a:r>
              <a:rPr lang="it-IT" sz="3200" i="0" dirty="0"/>
              <a:t> under Art. 3(2) TFEU? </a:t>
            </a:r>
          </a:p>
          <a:p>
            <a:pPr lvl="1"/>
            <a:r>
              <a:rPr lang="it-IT" sz="3200" i="0" dirty="0" err="1"/>
              <a:t>Is</a:t>
            </a:r>
            <a:r>
              <a:rPr lang="it-IT" sz="3200" i="0" dirty="0"/>
              <a:t> </a:t>
            </a:r>
            <a:r>
              <a:rPr lang="it-IT" sz="3200" i="0" dirty="0" err="1"/>
              <a:t>it</a:t>
            </a:r>
            <a:r>
              <a:rPr lang="it-IT" sz="3200" i="0" dirty="0"/>
              <a:t> the negative </a:t>
            </a:r>
            <a:r>
              <a:rPr lang="it-IT" sz="3200" i="0" dirty="0" err="1"/>
              <a:t>aspect</a:t>
            </a:r>
            <a:r>
              <a:rPr lang="it-IT" sz="3200" i="0" dirty="0"/>
              <a:t> of </a:t>
            </a:r>
            <a:r>
              <a:rPr lang="it-IT" sz="3200" i="0" dirty="0" err="1"/>
              <a:t>loyalty</a:t>
            </a:r>
            <a:r>
              <a:rPr lang="it-IT" sz="3200" i="0" dirty="0"/>
              <a:t> under Art. 4(3) TEU? </a:t>
            </a:r>
          </a:p>
          <a:p>
            <a:pPr lvl="1"/>
            <a:endParaRPr lang="it-IT" sz="3200" i="0" dirty="0"/>
          </a:p>
          <a:p>
            <a:pPr lvl="1"/>
            <a:endParaRPr lang="it-IT" sz="2800" dirty="0"/>
          </a:p>
          <a:p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937399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8C5894C-8D68-564A-A9CD-0CBB823D7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/>
              <a:t>Pre-emption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EU’s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 err="1"/>
              <a:t>Grand</a:t>
            </a:r>
            <a:r>
              <a:rPr lang="it-IT" dirty="0"/>
              <a:t> </a:t>
            </a:r>
            <a:r>
              <a:rPr lang="it-IT" dirty="0" err="1"/>
              <a:t>Unification</a:t>
            </a:r>
            <a:r>
              <a:rPr lang="it-IT" dirty="0"/>
              <a:t> </a:t>
            </a:r>
            <a:r>
              <a:rPr lang="it-IT" dirty="0" err="1"/>
              <a:t>Theory</a:t>
            </a:r>
            <a:r>
              <a:rPr lang="it-IT" dirty="0"/>
              <a:t>?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E17AB5D6-9046-CA4A-8DDB-FB6AAD6C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5806" y="141288"/>
            <a:ext cx="3430588" cy="365125"/>
          </a:xfrm>
        </p:spPr>
        <p:txBody>
          <a:bodyPr/>
          <a:lstStyle/>
          <a:p>
            <a:pPr algn="l"/>
            <a:r>
              <a:rPr lang="en-US" sz="1400" dirty="0"/>
              <a:t>© 2019 Amedeo Arena</a:t>
            </a:r>
          </a:p>
        </p:txBody>
      </p:sp>
      <p:sp>
        <p:nvSpPr>
          <p:cNvPr id="9" name="Segnaposto testo verticale 2">
            <a:extLst>
              <a:ext uri="{FF2B5EF4-FFF2-40B4-BE49-F238E27FC236}">
                <a16:creationId xmlns:a16="http://schemas.microsoft.com/office/drawing/2014/main" id="{08FBF190-52C1-CB4B-8EAC-B24D16E273CA}"/>
              </a:ext>
            </a:extLst>
          </p:cNvPr>
          <p:cNvSpPr txBox="1">
            <a:spLocks/>
          </p:cNvSpPr>
          <p:nvPr/>
        </p:nvSpPr>
        <p:spPr>
          <a:xfrm>
            <a:off x="6172200" y="2074553"/>
            <a:ext cx="5887852" cy="4054579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3200" dirty="0"/>
          </a:p>
          <a:p>
            <a:r>
              <a:rPr lang="it-IT" sz="3200" dirty="0"/>
              <a:t>Accounts for the </a:t>
            </a:r>
            <a:r>
              <a:rPr lang="it-IT" sz="3200" dirty="0" err="1"/>
              <a:t>three</a:t>
            </a:r>
            <a:r>
              <a:rPr lang="it-IT" sz="3200" dirty="0"/>
              <a:t> </a:t>
            </a:r>
            <a:r>
              <a:rPr lang="it-IT" sz="3200" dirty="0" err="1"/>
              <a:t>main</a:t>
            </a:r>
            <a:r>
              <a:rPr lang="it-IT" sz="3200" dirty="0"/>
              <a:t> </a:t>
            </a:r>
            <a:r>
              <a:rPr lang="it-IT" sz="3200" dirty="0" err="1"/>
              <a:t>forms</a:t>
            </a:r>
            <a:r>
              <a:rPr lang="it-IT" sz="3200" dirty="0"/>
              <a:t> of </a:t>
            </a:r>
            <a:r>
              <a:rPr lang="it-IT" sz="3200" dirty="0" err="1"/>
              <a:t>preclusion</a:t>
            </a:r>
            <a:endParaRPr lang="it-IT" sz="3200" dirty="0"/>
          </a:p>
          <a:p>
            <a:r>
              <a:rPr lang="it-IT" sz="3200" dirty="0" err="1"/>
              <a:t>Inferred</a:t>
            </a:r>
            <a:r>
              <a:rPr lang="it-IT" sz="3200" dirty="0"/>
              <a:t> from ECJ case-law</a:t>
            </a:r>
            <a:endParaRPr lang="it-IT" sz="3200" i="0" dirty="0"/>
          </a:p>
          <a:p>
            <a:r>
              <a:rPr lang="it-IT" sz="3200" i="0" dirty="0" err="1"/>
              <a:t>Enables</a:t>
            </a:r>
            <a:r>
              <a:rPr lang="it-IT" sz="3200" i="0" dirty="0"/>
              <a:t> </a:t>
            </a:r>
            <a:r>
              <a:rPr lang="it-IT" sz="3200" dirty="0" err="1"/>
              <a:t>comparisons</a:t>
            </a:r>
            <a:r>
              <a:rPr lang="it-IT" sz="3200" dirty="0"/>
              <a:t> and shows common </a:t>
            </a:r>
            <a:r>
              <a:rPr lang="it-IT" sz="3200" dirty="0" err="1"/>
              <a:t>patterns</a:t>
            </a:r>
            <a:r>
              <a:rPr lang="it-IT" sz="3200" dirty="0"/>
              <a:t> </a:t>
            </a:r>
            <a:r>
              <a:rPr lang="it-IT" sz="3200" dirty="0" err="1"/>
              <a:t>between</a:t>
            </a:r>
            <a:r>
              <a:rPr lang="it-IT" sz="3200" dirty="0"/>
              <a:t> </a:t>
            </a:r>
            <a:r>
              <a:rPr lang="it-IT" sz="3200" dirty="0" err="1"/>
              <a:t>preclusion</a:t>
            </a:r>
            <a:r>
              <a:rPr lang="it-IT" sz="3200" dirty="0"/>
              <a:t> in </a:t>
            </a:r>
            <a:r>
              <a:rPr lang="it-IT" sz="3200" dirty="0" err="1"/>
              <a:t>various</a:t>
            </a:r>
            <a:r>
              <a:rPr lang="it-IT" sz="3200" dirty="0"/>
              <a:t> </a:t>
            </a:r>
            <a:r>
              <a:rPr lang="it-IT" sz="3200" dirty="0" err="1"/>
              <a:t>domains</a:t>
            </a:r>
            <a:endParaRPr lang="it-IT" sz="3200" dirty="0"/>
          </a:p>
          <a:p>
            <a:endParaRPr lang="it-IT" sz="3200" i="0" dirty="0"/>
          </a:p>
          <a:p>
            <a:pPr lvl="1"/>
            <a:endParaRPr lang="it-IT" sz="3200" i="0" dirty="0"/>
          </a:p>
          <a:p>
            <a:pPr lvl="1"/>
            <a:endParaRPr lang="it-IT" sz="2800" dirty="0"/>
          </a:p>
          <a:p>
            <a:endParaRPr lang="it-IT" i="1" dirty="0"/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B8FCFE4A-5A73-EA40-AB87-B6FC3150A4B4}"/>
              </a:ext>
            </a:extLst>
          </p:cNvPr>
          <p:cNvSpPr/>
          <p:nvPr/>
        </p:nvSpPr>
        <p:spPr bwMode="auto">
          <a:xfrm>
            <a:off x="2917289" y="3844073"/>
            <a:ext cx="2295580" cy="2285059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Garamond"/>
              </a:rPr>
              <a:t>Loyalty</a:t>
            </a: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id="{EE88EC95-E30A-C74B-A373-4B4D2DAA143B}"/>
              </a:ext>
            </a:extLst>
          </p:cNvPr>
          <p:cNvSpPr/>
          <p:nvPr/>
        </p:nvSpPr>
        <p:spPr bwMode="auto">
          <a:xfrm>
            <a:off x="1148070" y="3844073"/>
            <a:ext cx="2295580" cy="2285059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Garamond"/>
              </a:rPr>
              <a:t>Primacy</a:t>
            </a:r>
          </a:p>
        </p:txBody>
      </p:sp>
      <p:sp>
        <p:nvSpPr>
          <p:cNvPr id="7" name="Oval 3">
            <a:extLst>
              <a:ext uri="{FF2B5EF4-FFF2-40B4-BE49-F238E27FC236}">
                <a16:creationId xmlns:a16="http://schemas.microsoft.com/office/drawing/2014/main" id="{F3044030-16DD-1D45-A122-22AE32CA696B}"/>
              </a:ext>
            </a:extLst>
          </p:cNvPr>
          <p:cNvSpPr/>
          <p:nvPr/>
        </p:nvSpPr>
        <p:spPr bwMode="auto">
          <a:xfrm>
            <a:off x="2032680" y="2460694"/>
            <a:ext cx="2295580" cy="2285059"/>
          </a:xfrm>
          <a:prstGeom prst="ellipse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>
                <a:latin typeface="Garamond"/>
              </a:rPr>
              <a:t>Exclusivity</a:t>
            </a:r>
          </a:p>
        </p:txBody>
      </p:sp>
    </p:spTree>
    <p:extLst>
      <p:ext uri="{BB962C8B-B14F-4D97-AF65-F5344CB8AC3E}">
        <p14:creationId xmlns:p14="http://schemas.microsoft.com/office/powerpoint/2010/main" val="660956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10607040" cy="1485900"/>
          </a:xfrm>
        </p:spPr>
        <p:txBody>
          <a:bodyPr/>
          <a:lstStyle/>
          <a:p>
            <a:r>
              <a:rPr lang="it-IT" dirty="0" err="1"/>
              <a:t>Sources</a:t>
            </a:r>
            <a:r>
              <a:rPr lang="it-IT" dirty="0"/>
              <a:t> of EU </a:t>
            </a:r>
            <a:r>
              <a:rPr lang="it-IT" dirty="0" err="1"/>
              <a:t>Pre-emption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777416" y="2171700"/>
            <a:ext cx="5201224" cy="4054579"/>
          </a:xfrm>
        </p:spPr>
        <p:txBody>
          <a:bodyPr vert="horz">
            <a:normAutofit fontScale="92500" lnSpcReduction="20000"/>
          </a:bodyPr>
          <a:lstStyle/>
          <a:p>
            <a:r>
              <a:rPr lang="it-IT" sz="2800" dirty="0" err="1"/>
              <a:t>Constitutional</a:t>
            </a:r>
            <a:r>
              <a:rPr lang="it-IT" sz="2800" dirty="0"/>
              <a:t> </a:t>
            </a:r>
            <a:r>
              <a:rPr lang="it-IT" sz="2800" dirty="0" err="1"/>
              <a:t>Pre-emption</a:t>
            </a:r>
            <a:endParaRPr lang="it-IT" sz="2800" dirty="0"/>
          </a:p>
          <a:p>
            <a:pPr lvl="1"/>
            <a:r>
              <a:rPr lang="it-IT" sz="2800" i="0" dirty="0"/>
              <a:t>EU </a:t>
            </a:r>
            <a:r>
              <a:rPr lang="it-IT" sz="2800" i="0" dirty="0" err="1"/>
              <a:t>Primary</a:t>
            </a:r>
            <a:r>
              <a:rPr lang="it-IT" sz="2800" i="0" dirty="0"/>
              <a:t> law and MS </a:t>
            </a:r>
            <a:r>
              <a:rPr lang="it-IT" sz="2800" i="0" dirty="0" err="1"/>
              <a:t>internal</a:t>
            </a:r>
            <a:r>
              <a:rPr lang="it-IT" sz="2800" i="0" dirty="0"/>
              <a:t> &amp; </a:t>
            </a:r>
            <a:r>
              <a:rPr lang="it-IT" sz="2800" i="0" dirty="0" err="1"/>
              <a:t>external</a:t>
            </a:r>
            <a:r>
              <a:rPr lang="it-IT" sz="2800" i="0" dirty="0"/>
              <a:t> </a:t>
            </a:r>
            <a:r>
              <a:rPr lang="it-IT" sz="2800" i="0" dirty="0" err="1"/>
              <a:t>acts</a:t>
            </a:r>
            <a:r>
              <a:rPr lang="it-IT" sz="2800" i="0" dirty="0"/>
              <a:t> (</a:t>
            </a:r>
            <a:r>
              <a:rPr lang="it-IT" sz="2800" i="0" dirty="0" err="1"/>
              <a:t>inc</a:t>
            </a:r>
            <a:r>
              <a:rPr lang="it-IT" sz="2800" i="0" dirty="0"/>
              <a:t>. </a:t>
            </a:r>
            <a:r>
              <a:rPr lang="it-IT" sz="2800" dirty="0"/>
              <a:t>inter se</a:t>
            </a:r>
            <a:r>
              <a:rPr lang="it-IT" sz="2800" i="0" dirty="0"/>
              <a:t> </a:t>
            </a:r>
            <a:r>
              <a:rPr lang="it-IT" sz="2800" i="0" dirty="0" err="1"/>
              <a:t>agreements</a:t>
            </a:r>
            <a:r>
              <a:rPr lang="it-IT" sz="2800" i="0" dirty="0"/>
              <a:t>)</a:t>
            </a:r>
            <a:r>
              <a:rPr lang="it-IT" sz="2800" dirty="0"/>
              <a:t>	</a:t>
            </a:r>
          </a:p>
          <a:p>
            <a:r>
              <a:rPr lang="it-IT" sz="2800" i="1" dirty="0"/>
              <a:t>ERTA</a:t>
            </a:r>
            <a:r>
              <a:rPr lang="it-IT" sz="2800" dirty="0"/>
              <a:t> </a:t>
            </a:r>
            <a:r>
              <a:rPr lang="it-IT" sz="2800" dirty="0" err="1"/>
              <a:t>Pre-emption</a:t>
            </a:r>
            <a:endParaRPr lang="it-IT" sz="2800" dirty="0"/>
          </a:p>
          <a:p>
            <a:pPr lvl="1"/>
            <a:r>
              <a:rPr lang="it-IT" sz="2800" i="0" dirty="0"/>
              <a:t>EU </a:t>
            </a:r>
            <a:r>
              <a:rPr lang="it-IT" sz="2800" i="0" dirty="0" err="1"/>
              <a:t>internal</a:t>
            </a:r>
            <a:r>
              <a:rPr lang="it-IT" sz="2800" i="0" dirty="0"/>
              <a:t> </a:t>
            </a:r>
            <a:r>
              <a:rPr lang="it-IT" sz="2800" i="0" dirty="0" err="1"/>
              <a:t>acts</a:t>
            </a:r>
            <a:r>
              <a:rPr lang="it-IT" sz="2800" i="0" dirty="0"/>
              <a:t> and MS </a:t>
            </a:r>
            <a:r>
              <a:rPr lang="it-IT" sz="2800" i="0" dirty="0" err="1"/>
              <a:t>external</a:t>
            </a:r>
            <a:r>
              <a:rPr lang="it-IT" sz="2800" i="0" dirty="0"/>
              <a:t> </a:t>
            </a:r>
            <a:r>
              <a:rPr lang="it-IT" sz="2800" i="0" dirty="0" err="1"/>
              <a:t>acts</a:t>
            </a:r>
            <a:r>
              <a:rPr lang="it-IT" sz="2800" i="0" dirty="0"/>
              <a:t> (</a:t>
            </a:r>
            <a:r>
              <a:rPr lang="it-IT" sz="2800" i="0" dirty="0" err="1"/>
              <a:t>inc</a:t>
            </a:r>
            <a:r>
              <a:rPr lang="it-IT" sz="2800" i="0" dirty="0"/>
              <a:t>. </a:t>
            </a:r>
            <a:r>
              <a:rPr lang="it-IT" sz="2800" dirty="0"/>
              <a:t>inter se</a:t>
            </a:r>
            <a:r>
              <a:rPr lang="it-IT" sz="2800" i="0" dirty="0"/>
              <a:t> </a:t>
            </a:r>
            <a:r>
              <a:rPr lang="it-IT" sz="2800" i="0" dirty="0" err="1"/>
              <a:t>agreements</a:t>
            </a:r>
            <a:r>
              <a:rPr lang="it-IT" sz="2800" i="0" dirty="0"/>
              <a:t>)</a:t>
            </a:r>
          </a:p>
          <a:p>
            <a:r>
              <a:rPr lang="it-IT" sz="2800" i="0" dirty="0"/>
              <a:t>Legislative </a:t>
            </a:r>
            <a:r>
              <a:rPr lang="it-IT" sz="2800" i="0" dirty="0" err="1"/>
              <a:t>Pre-emption</a:t>
            </a:r>
            <a:endParaRPr lang="it-IT" sz="2800" i="0" dirty="0"/>
          </a:p>
          <a:p>
            <a:pPr lvl="1"/>
            <a:r>
              <a:rPr lang="it-IT" sz="2800" i="0" dirty="0"/>
              <a:t>EU </a:t>
            </a:r>
            <a:r>
              <a:rPr lang="it-IT" sz="2800" i="0" dirty="0" err="1"/>
              <a:t>internal</a:t>
            </a:r>
            <a:r>
              <a:rPr lang="it-IT" sz="2800" i="0" dirty="0"/>
              <a:t> &amp; </a:t>
            </a:r>
            <a:r>
              <a:rPr lang="it-IT" sz="2800" i="0" dirty="0" err="1"/>
              <a:t>external</a:t>
            </a:r>
            <a:r>
              <a:rPr lang="it-IT" sz="2800" i="0" dirty="0"/>
              <a:t> </a:t>
            </a:r>
            <a:r>
              <a:rPr lang="it-IT" sz="2800" i="0" dirty="0" err="1"/>
              <a:t>acts</a:t>
            </a:r>
            <a:r>
              <a:rPr lang="it-IT" sz="2800" i="0" dirty="0"/>
              <a:t> v. MS </a:t>
            </a:r>
            <a:r>
              <a:rPr lang="it-IT" sz="2800" i="0" dirty="0" err="1"/>
              <a:t>internal</a:t>
            </a:r>
            <a:r>
              <a:rPr lang="it-IT" sz="2800" i="0" dirty="0"/>
              <a:t> </a:t>
            </a:r>
            <a:r>
              <a:rPr lang="it-IT" sz="2800" i="0" dirty="0" err="1"/>
              <a:t>acts</a:t>
            </a:r>
            <a:endParaRPr lang="it-IT" sz="2800" i="0" dirty="0"/>
          </a:p>
          <a:p>
            <a:pPr lvl="1"/>
            <a:endParaRPr lang="it-IT" sz="2800" dirty="0"/>
          </a:p>
          <a:p>
            <a:endParaRPr lang="it-IT" i="1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89212" y="6497053"/>
            <a:ext cx="7619999" cy="365125"/>
          </a:xfrm>
        </p:spPr>
        <p:txBody>
          <a:bodyPr/>
          <a:lstStyle/>
          <a:p>
            <a:r>
              <a:rPr lang="en-US" dirty="0"/>
              <a:t>© 2019 Amedeo Arena</a:t>
            </a:r>
          </a:p>
        </p:txBody>
      </p:sp>
      <p:pic>
        <p:nvPicPr>
          <p:cNvPr id="24578" name="Picture 2" descr="Risultati immagini per starry night">
            <a:extLst>
              <a:ext uri="{FF2B5EF4-FFF2-40B4-BE49-F238E27FC236}">
                <a16:creationId xmlns:a16="http://schemas.microsoft.com/office/drawing/2014/main" id="{F50C20E7-BDD0-454D-888F-BD2834765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2263509"/>
            <a:ext cx="4836908" cy="38709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181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10607040" cy="1485900"/>
          </a:xfrm>
        </p:spPr>
        <p:txBody>
          <a:bodyPr/>
          <a:lstStyle/>
          <a:p>
            <a:r>
              <a:rPr lang="it-IT" dirty="0" err="1"/>
              <a:t>Types</a:t>
            </a:r>
            <a:r>
              <a:rPr lang="it-IT" dirty="0"/>
              <a:t> of EU </a:t>
            </a:r>
            <a:r>
              <a:rPr lang="it-IT" dirty="0" err="1"/>
              <a:t>Pre-emption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592528" y="1681316"/>
            <a:ext cx="5386111" cy="5176684"/>
          </a:xfrm>
        </p:spPr>
        <p:txBody>
          <a:bodyPr vert="horz">
            <a:normAutofit fontScale="92500" lnSpcReduction="10000"/>
          </a:bodyPr>
          <a:lstStyle/>
          <a:p>
            <a:r>
              <a:rPr lang="it-IT" sz="3000" dirty="0"/>
              <a:t>Scope </a:t>
            </a:r>
            <a:r>
              <a:rPr lang="it-IT" sz="3000" dirty="0" err="1"/>
              <a:t>Overlap</a:t>
            </a:r>
            <a:r>
              <a:rPr lang="it-IT" sz="3000" dirty="0"/>
              <a:t> Test</a:t>
            </a:r>
          </a:p>
          <a:p>
            <a:pPr lvl="1"/>
            <a:r>
              <a:rPr lang="it-IT" sz="3000" i="0" dirty="0" err="1"/>
              <a:t>Comparision</a:t>
            </a:r>
            <a:r>
              <a:rPr lang="it-IT" sz="3000" i="0" dirty="0"/>
              <a:t> </a:t>
            </a:r>
            <a:r>
              <a:rPr lang="it-IT" sz="3000" i="0" dirty="0" err="1"/>
              <a:t>between</a:t>
            </a:r>
            <a:r>
              <a:rPr lang="it-IT" sz="3000" i="0" dirty="0"/>
              <a:t> the scope of the EU and the </a:t>
            </a:r>
            <a:r>
              <a:rPr lang="it-IT" sz="3000" i="0" dirty="0" err="1"/>
              <a:t>national</a:t>
            </a:r>
            <a:r>
              <a:rPr lang="it-IT" sz="3000" i="0" dirty="0"/>
              <a:t> </a:t>
            </a:r>
            <a:r>
              <a:rPr lang="it-IT" sz="3000" i="0" dirty="0" err="1"/>
              <a:t>norm</a:t>
            </a:r>
            <a:endParaRPr lang="it-IT" sz="3000" i="0" dirty="0"/>
          </a:p>
          <a:p>
            <a:r>
              <a:rPr lang="it-IT" sz="3000" dirty="0"/>
              <a:t>Field </a:t>
            </a:r>
            <a:r>
              <a:rPr lang="it-IT" sz="3000" dirty="0" err="1"/>
              <a:t>pre-emption</a:t>
            </a:r>
            <a:endParaRPr lang="it-IT" sz="3000" dirty="0"/>
          </a:p>
          <a:p>
            <a:pPr lvl="1"/>
            <a:r>
              <a:rPr lang="it-IT" sz="3000" i="0" dirty="0"/>
              <a:t>Duty of </a:t>
            </a:r>
            <a:r>
              <a:rPr lang="it-IT" sz="3000" i="0" dirty="0" err="1"/>
              <a:t>abstention</a:t>
            </a:r>
            <a:r>
              <a:rPr lang="it-IT" sz="3000" dirty="0"/>
              <a:t> </a:t>
            </a:r>
            <a:r>
              <a:rPr lang="it-IT" sz="3000" i="0" dirty="0" err="1"/>
              <a:t>arises</a:t>
            </a:r>
            <a:r>
              <a:rPr lang="it-IT" sz="3000" i="0" dirty="0"/>
              <a:t> from a </a:t>
            </a:r>
            <a:r>
              <a:rPr lang="it-IT" sz="3000" i="0" dirty="0" err="1"/>
              <a:t>feature</a:t>
            </a:r>
            <a:r>
              <a:rPr lang="it-IT" sz="3000" i="0" dirty="0"/>
              <a:t> of the area </a:t>
            </a:r>
            <a:r>
              <a:rPr lang="it-IT" sz="3000" i="0" dirty="0" err="1"/>
              <a:t>occupied</a:t>
            </a:r>
            <a:r>
              <a:rPr lang="it-IT" sz="3000" i="0" dirty="0"/>
              <a:t> by the EU </a:t>
            </a:r>
            <a:r>
              <a:rPr lang="it-IT" sz="3000" i="0" dirty="0" err="1"/>
              <a:t>norm</a:t>
            </a:r>
            <a:endParaRPr lang="it-IT" sz="3000" dirty="0"/>
          </a:p>
          <a:p>
            <a:r>
              <a:rPr lang="it-IT" sz="3000" dirty="0" err="1"/>
              <a:t>Conflict</a:t>
            </a:r>
            <a:r>
              <a:rPr lang="it-IT" sz="3000" dirty="0"/>
              <a:t> </a:t>
            </a:r>
            <a:r>
              <a:rPr lang="it-IT" sz="3000" dirty="0" err="1"/>
              <a:t>pre-emption</a:t>
            </a:r>
            <a:endParaRPr lang="it-IT" sz="3000" dirty="0"/>
          </a:p>
          <a:p>
            <a:pPr lvl="1"/>
            <a:r>
              <a:rPr lang="it-IT" sz="3000" i="0" dirty="0"/>
              <a:t>Duty of </a:t>
            </a:r>
            <a:r>
              <a:rPr lang="it-IT" sz="3000" i="0" dirty="0" err="1"/>
              <a:t>abstention</a:t>
            </a:r>
            <a:r>
              <a:rPr lang="it-IT" sz="3000" i="0" dirty="0"/>
              <a:t> </a:t>
            </a:r>
            <a:r>
              <a:rPr lang="it-IT" sz="3000" i="0" dirty="0" err="1"/>
              <a:t>arises</a:t>
            </a:r>
            <a:r>
              <a:rPr lang="it-IT" sz="3000" i="0" dirty="0"/>
              <a:t> from a </a:t>
            </a:r>
            <a:r>
              <a:rPr lang="it-IT" sz="3000" i="0" dirty="0" err="1"/>
              <a:t>conflict</a:t>
            </a:r>
            <a:r>
              <a:rPr lang="it-IT" sz="3000" i="0" dirty="0"/>
              <a:t> with EU </a:t>
            </a:r>
            <a:r>
              <a:rPr lang="it-IT" sz="3000" i="0" dirty="0" err="1"/>
              <a:t>provisions</a:t>
            </a:r>
            <a:endParaRPr lang="it-IT" sz="3000" i="0" dirty="0"/>
          </a:p>
          <a:p>
            <a:pPr lvl="1"/>
            <a:endParaRPr lang="it-IT" sz="2800" dirty="0"/>
          </a:p>
          <a:p>
            <a:endParaRPr lang="it-IT" i="1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89212" y="6497053"/>
            <a:ext cx="7619999" cy="365125"/>
          </a:xfrm>
        </p:spPr>
        <p:txBody>
          <a:bodyPr/>
          <a:lstStyle/>
          <a:p>
            <a:r>
              <a:rPr lang="en-US" dirty="0"/>
              <a:t>© 2019 Amedeo Arena</a:t>
            </a:r>
          </a:p>
        </p:txBody>
      </p:sp>
      <p:sp>
        <p:nvSpPr>
          <p:cNvPr id="6" name="Rombo 5">
            <a:extLst>
              <a:ext uri="{FF2B5EF4-FFF2-40B4-BE49-F238E27FC236}">
                <a16:creationId xmlns:a16="http://schemas.microsoft.com/office/drawing/2014/main" id="{71656B78-C7F5-1445-8DB6-B698AADAA204}"/>
              </a:ext>
            </a:extLst>
          </p:cNvPr>
          <p:cNvSpPr/>
          <p:nvPr/>
        </p:nvSpPr>
        <p:spPr>
          <a:xfrm>
            <a:off x="2791568" y="2164326"/>
            <a:ext cx="1533832" cy="100289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S.O.T.</a:t>
            </a:r>
          </a:p>
        </p:txBody>
      </p:sp>
      <p:sp>
        <p:nvSpPr>
          <p:cNvPr id="8" name="Rombo 7">
            <a:extLst>
              <a:ext uri="{FF2B5EF4-FFF2-40B4-BE49-F238E27FC236}">
                <a16:creationId xmlns:a16="http://schemas.microsoft.com/office/drawing/2014/main" id="{D533C483-2A38-A54D-AA24-14EA1769AC18}"/>
              </a:ext>
            </a:extLst>
          </p:cNvPr>
          <p:cNvSpPr/>
          <p:nvPr/>
        </p:nvSpPr>
        <p:spPr>
          <a:xfrm>
            <a:off x="2791568" y="5040261"/>
            <a:ext cx="1533832" cy="100289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Co.Pr</a:t>
            </a:r>
            <a:r>
              <a:rPr lang="it-IT" dirty="0"/>
              <a:t>.</a:t>
            </a:r>
          </a:p>
        </p:txBody>
      </p:sp>
      <p:sp>
        <p:nvSpPr>
          <p:cNvPr id="9" name="Rombo 8">
            <a:extLst>
              <a:ext uri="{FF2B5EF4-FFF2-40B4-BE49-F238E27FC236}">
                <a16:creationId xmlns:a16="http://schemas.microsoft.com/office/drawing/2014/main" id="{7A6C81AD-3980-DD4B-90F0-E274157D9036}"/>
              </a:ext>
            </a:extLst>
          </p:cNvPr>
          <p:cNvSpPr/>
          <p:nvPr/>
        </p:nvSpPr>
        <p:spPr>
          <a:xfrm>
            <a:off x="2791568" y="3576484"/>
            <a:ext cx="1533832" cy="100289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Fi.Pr</a:t>
            </a:r>
            <a:r>
              <a:rPr lang="it-IT" dirty="0"/>
              <a:t>.</a:t>
            </a:r>
          </a:p>
        </p:txBody>
      </p:sp>
      <p:sp>
        <p:nvSpPr>
          <p:cNvPr id="7" name="Rettangolo arrotondato 6">
            <a:extLst>
              <a:ext uri="{FF2B5EF4-FFF2-40B4-BE49-F238E27FC236}">
                <a16:creationId xmlns:a16="http://schemas.microsoft.com/office/drawing/2014/main" id="{FD0ED863-D5B5-DC48-82BA-768BBEDB2E7A}"/>
              </a:ext>
            </a:extLst>
          </p:cNvPr>
          <p:cNvSpPr/>
          <p:nvPr/>
        </p:nvSpPr>
        <p:spPr>
          <a:xfrm>
            <a:off x="822658" y="4077929"/>
            <a:ext cx="1312606" cy="96233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Pre-emption</a:t>
            </a:r>
            <a:endParaRPr lang="it-IT" dirty="0"/>
          </a:p>
        </p:txBody>
      </p:sp>
      <p:sp>
        <p:nvSpPr>
          <p:cNvPr id="11" name="Rettangolo arrotondato 10">
            <a:extLst>
              <a:ext uri="{FF2B5EF4-FFF2-40B4-BE49-F238E27FC236}">
                <a16:creationId xmlns:a16="http://schemas.microsoft.com/office/drawing/2014/main" id="{84BC5FED-6BD6-F040-8D78-2F9BF3DCAAC1}"/>
              </a:ext>
            </a:extLst>
          </p:cNvPr>
          <p:cNvSpPr/>
          <p:nvPr/>
        </p:nvSpPr>
        <p:spPr>
          <a:xfrm>
            <a:off x="4742478" y="4098208"/>
            <a:ext cx="1312606" cy="96233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No </a:t>
            </a:r>
            <a:r>
              <a:rPr lang="it-IT" dirty="0" err="1"/>
              <a:t>Pre-emption</a:t>
            </a:r>
            <a:endParaRPr lang="it-IT" dirty="0"/>
          </a:p>
        </p:txBody>
      </p:sp>
      <p:cxnSp>
        <p:nvCxnSpPr>
          <p:cNvPr id="12" name="Connettore 4 11">
            <a:extLst>
              <a:ext uri="{FF2B5EF4-FFF2-40B4-BE49-F238E27FC236}">
                <a16:creationId xmlns:a16="http://schemas.microsoft.com/office/drawing/2014/main" id="{4F030030-3072-3B42-BB31-6F7D840EFAD1}"/>
              </a:ext>
            </a:extLst>
          </p:cNvPr>
          <p:cNvCxnSpPr>
            <a:endCxn id="11" idx="0"/>
          </p:cNvCxnSpPr>
          <p:nvPr/>
        </p:nvCxnSpPr>
        <p:spPr>
          <a:xfrm rot="16200000" flipH="1">
            <a:off x="4145872" y="2845298"/>
            <a:ext cx="1432437" cy="1073381"/>
          </a:xfrm>
          <a:prstGeom prst="bentConnector3">
            <a:avLst>
              <a:gd name="adj1" fmla="val 579"/>
            </a:avLst>
          </a:prstGeom>
          <a:ln w="381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4 14">
            <a:extLst>
              <a:ext uri="{FF2B5EF4-FFF2-40B4-BE49-F238E27FC236}">
                <a16:creationId xmlns:a16="http://schemas.microsoft.com/office/drawing/2014/main" id="{1AB508A3-88FD-9248-8A38-FAA47491247A}"/>
              </a:ext>
            </a:extLst>
          </p:cNvPr>
          <p:cNvCxnSpPr>
            <a:cxnSpLocks/>
            <a:stCxn id="8" idx="3"/>
            <a:endCxn id="11" idx="2"/>
          </p:cNvCxnSpPr>
          <p:nvPr/>
        </p:nvCxnSpPr>
        <p:spPr>
          <a:xfrm flipV="1">
            <a:off x="4325400" y="5060540"/>
            <a:ext cx="1073381" cy="481166"/>
          </a:xfrm>
          <a:prstGeom prst="bentConnector2">
            <a:avLst/>
          </a:prstGeom>
          <a:ln w="381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4 16">
            <a:extLst>
              <a:ext uri="{FF2B5EF4-FFF2-40B4-BE49-F238E27FC236}">
                <a16:creationId xmlns:a16="http://schemas.microsoft.com/office/drawing/2014/main" id="{F9411A0B-41C4-8446-AF94-992C4DF60216}"/>
              </a:ext>
            </a:extLst>
          </p:cNvPr>
          <p:cNvCxnSpPr>
            <a:stCxn id="9" idx="3"/>
            <a:endCxn id="11" idx="1"/>
          </p:cNvCxnSpPr>
          <p:nvPr/>
        </p:nvCxnSpPr>
        <p:spPr>
          <a:xfrm>
            <a:off x="4325400" y="4077929"/>
            <a:ext cx="417078" cy="501445"/>
          </a:xfrm>
          <a:prstGeom prst="bentConnector3">
            <a:avLst/>
          </a:prstGeom>
          <a:ln w="381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4 21">
            <a:extLst>
              <a:ext uri="{FF2B5EF4-FFF2-40B4-BE49-F238E27FC236}">
                <a16:creationId xmlns:a16="http://schemas.microsoft.com/office/drawing/2014/main" id="{6FF0ED07-035E-0C40-BCE8-54870B44D02D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2791568" y="2695267"/>
            <a:ext cx="766916" cy="2374490"/>
          </a:xfrm>
          <a:prstGeom prst="bentConnector4">
            <a:avLst>
              <a:gd name="adj1" fmla="val -41346"/>
              <a:gd name="adj2" fmla="val 88509"/>
            </a:avLst>
          </a:prstGeom>
          <a:ln w="381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4 24">
            <a:extLst>
              <a:ext uri="{FF2B5EF4-FFF2-40B4-BE49-F238E27FC236}">
                <a16:creationId xmlns:a16="http://schemas.microsoft.com/office/drawing/2014/main" id="{D3A9D07B-FB0E-C040-A745-C79F767B9013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2477729" y="3303249"/>
            <a:ext cx="1080755" cy="273235"/>
          </a:xfrm>
          <a:prstGeom prst="bentConnector2">
            <a:avLst/>
          </a:prstGeom>
          <a:ln w="381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4 40">
            <a:extLst>
              <a:ext uri="{FF2B5EF4-FFF2-40B4-BE49-F238E27FC236}">
                <a16:creationId xmlns:a16="http://schemas.microsoft.com/office/drawing/2014/main" id="{83805EFF-1F7A-444A-81EA-92DB0E7C6D3C}"/>
              </a:ext>
            </a:extLst>
          </p:cNvPr>
          <p:cNvCxnSpPr>
            <a:stCxn id="9" idx="1"/>
          </p:cNvCxnSpPr>
          <p:nvPr/>
        </p:nvCxnSpPr>
        <p:spPr>
          <a:xfrm rot="10800000" flipV="1">
            <a:off x="2135264" y="4077928"/>
            <a:ext cx="656304" cy="501445"/>
          </a:xfrm>
          <a:prstGeom prst="bentConnector3">
            <a:avLst>
              <a:gd name="adj1" fmla="val 27528"/>
            </a:avLst>
          </a:prstGeom>
          <a:ln w="381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4 45">
            <a:extLst>
              <a:ext uri="{FF2B5EF4-FFF2-40B4-BE49-F238E27FC236}">
                <a16:creationId xmlns:a16="http://schemas.microsoft.com/office/drawing/2014/main" id="{5C26902D-77D5-214A-9C51-B254299D50B0}"/>
              </a:ext>
            </a:extLst>
          </p:cNvPr>
          <p:cNvCxnSpPr>
            <a:stCxn id="8" idx="1"/>
            <a:endCxn id="7" idx="2"/>
          </p:cNvCxnSpPr>
          <p:nvPr/>
        </p:nvCxnSpPr>
        <p:spPr>
          <a:xfrm rot="10800000">
            <a:off x="1478962" y="5040262"/>
            <a:ext cx="1312607" cy="501445"/>
          </a:xfrm>
          <a:prstGeom prst="bentConnector2">
            <a:avLst/>
          </a:prstGeom>
          <a:ln w="381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87C2C96F-0F77-3E48-B29B-AFAE8723D8F7}"/>
              </a:ext>
            </a:extLst>
          </p:cNvPr>
          <p:cNvCxnSpPr/>
          <p:nvPr/>
        </p:nvCxnSpPr>
        <p:spPr>
          <a:xfrm>
            <a:off x="3558484" y="1738466"/>
            <a:ext cx="0" cy="425860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BFA13C42-3762-0844-ADCD-22B19C50EE46}"/>
              </a:ext>
            </a:extLst>
          </p:cNvPr>
          <p:cNvSpPr txBox="1"/>
          <p:nvPr/>
        </p:nvSpPr>
        <p:spPr>
          <a:xfrm>
            <a:off x="2648207" y="3695583"/>
            <a:ext cx="357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5A17A04F-7888-CE48-AAE7-5FA51C6CD4B5}"/>
              </a:ext>
            </a:extLst>
          </p:cNvPr>
          <p:cNvSpPr txBox="1"/>
          <p:nvPr/>
        </p:nvSpPr>
        <p:spPr>
          <a:xfrm>
            <a:off x="2623629" y="2284659"/>
            <a:ext cx="357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48E67615-72A6-2E46-9B15-458F13D57FCB}"/>
              </a:ext>
            </a:extLst>
          </p:cNvPr>
          <p:cNvSpPr txBox="1"/>
          <p:nvPr/>
        </p:nvSpPr>
        <p:spPr>
          <a:xfrm>
            <a:off x="2599047" y="5150754"/>
            <a:ext cx="357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7FB89735-CDC0-1342-8A64-23CD99D79C2E}"/>
              </a:ext>
            </a:extLst>
          </p:cNvPr>
          <p:cNvSpPr txBox="1"/>
          <p:nvPr/>
        </p:nvSpPr>
        <p:spPr>
          <a:xfrm>
            <a:off x="4152542" y="3680838"/>
            <a:ext cx="357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✗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48475E18-3198-0E42-B6F1-F15C6A0FF415}"/>
              </a:ext>
            </a:extLst>
          </p:cNvPr>
          <p:cNvSpPr txBox="1"/>
          <p:nvPr/>
        </p:nvSpPr>
        <p:spPr>
          <a:xfrm>
            <a:off x="4127962" y="5101597"/>
            <a:ext cx="357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✗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96128F20-2D3E-E742-9AFB-42CD022F48F0}"/>
              </a:ext>
            </a:extLst>
          </p:cNvPr>
          <p:cNvSpPr txBox="1"/>
          <p:nvPr/>
        </p:nvSpPr>
        <p:spPr>
          <a:xfrm>
            <a:off x="4177123" y="2245331"/>
            <a:ext cx="357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✗</a:t>
            </a:r>
          </a:p>
        </p:txBody>
      </p:sp>
    </p:spTree>
    <p:extLst>
      <p:ext uri="{BB962C8B-B14F-4D97-AF65-F5344CB8AC3E}">
        <p14:creationId xmlns:p14="http://schemas.microsoft.com/office/powerpoint/2010/main" val="1587892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981735" y="2630760"/>
            <a:ext cx="8228013" cy="1927225"/>
          </a:xfrm>
        </p:spPr>
        <p:txBody>
          <a:bodyPr/>
          <a:lstStyle/>
          <a:p>
            <a:r>
              <a:rPr lang="it-IT" dirty="0">
                <a:solidFill>
                  <a:schemeClr val="accent1"/>
                </a:solidFill>
              </a:rPr>
              <a:t>II. LEGISLATIVE </a:t>
            </a:r>
            <a:br>
              <a:rPr lang="it-IT" dirty="0">
                <a:solidFill>
                  <a:schemeClr val="accent1"/>
                </a:solidFill>
              </a:rPr>
            </a:br>
            <a:r>
              <a:rPr lang="it-IT" dirty="0" err="1">
                <a:solidFill>
                  <a:schemeClr val="accent1"/>
                </a:solidFill>
              </a:rPr>
              <a:t>pre-emption</a:t>
            </a:r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75406E8-3FFF-2549-85DE-59AFC5277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2019 Amedeo Arena</a:t>
            </a:r>
          </a:p>
        </p:txBody>
      </p:sp>
    </p:spTree>
    <p:extLst>
      <p:ext uri="{BB962C8B-B14F-4D97-AF65-F5344CB8AC3E}">
        <p14:creationId xmlns:p14="http://schemas.microsoft.com/office/powerpoint/2010/main" val="4177863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981735" y="3093898"/>
            <a:ext cx="8228013" cy="1927225"/>
          </a:xfrm>
        </p:spPr>
        <p:txBody>
          <a:bodyPr/>
          <a:lstStyle/>
          <a:p>
            <a:r>
              <a:rPr lang="it-IT" dirty="0">
                <a:solidFill>
                  <a:schemeClr val="accent1"/>
                </a:solidFill>
              </a:rPr>
              <a:t>I. EU </a:t>
            </a:r>
            <a:r>
              <a:rPr lang="it-IT" dirty="0" err="1">
                <a:solidFill>
                  <a:schemeClr val="accent1"/>
                </a:solidFill>
              </a:rPr>
              <a:t>pre-emption</a:t>
            </a:r>
            <a:r>
              <a:rPr lang="it-IT" dirty="0">
                <a:solidFill>
                  <a:schemeClr val="accent1"/>
                </a:solidFill>
              </a:rPr>
              <a:t>:</a:t>
            </a:r>
            <a:br>
              <a:rPr lang="it-IT" dirty="0">
                <a:solidFill>
                  <a:schemeClr val="accent1"/>
                </a:solidFill>
              </a:rPr>
            </a:br>
            <a:r>
              <a:rPr lang="it-IT" dirty="0" err="1">
                <a:solidFill>
                  <a:schemeClr val="accent1"/>
                </a:solidFill>
              </a:rPr>
              <a:t>notion</a:t>
            </a:r>
            <a:r>
              <a:rPr lang="it-IT" dirty="0">
                <a:solidFill>
                  <a:schemeClr val="accent1"/>
                </a:solidFill>
              </a:rPr>
              <a:t> and </a:t>
            </a:r>
            <a:r>
              <a:rPr lang="it-IT" dirty="0" err="1">
                <a:solidFill>
                  <a:schemeClr val="accent1"/>
                </a:solidFill>
              </a:rPr>
              <a:t>rationale</a:t>
            </a:r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75406E8-3FFF-2549-85DE-59AFC5277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2019 Amedeo Arena</a:t>
            </a:r>
          </a:p>
        </p:txBody>
      </p:sp>
    </p:spTree>
    <p:extLst>
      <p:ext uri="{BB962C8B-B14F-4D97-AF65-F5344CB8AC3E}">
        <p14:creationId xmlns:p14="http://schemas.microsoft.com/office/powerpoint/2010/main" val="3127278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Legislative </a:t>
            </a:r>
            <a:r>
              <a:rPr lang="it-IT" dirty="0" err="1"/>
              <a:t>Pre-emption</a:t>
            </a:r>
            <a:r>
              <a:rPr lang="it-IT" dirty="0"/>
              <a:t>: </a:t>
            </a:r>
            <a:r>
              <a:rPr lang="it-IT" dirty="0" err="1"/>
              <a:t>Overview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15668" y="1501943"/>
            <a:ext cx="4766734" cy="5246577"/>
          </a:xfrm>
        </p:spPr>
        <p:txBody>
          <a:bodyPr vert="horz">
            <a:normAutofit/>
          </a:bodyPr>
          <a:lstStyle/>
          <a:p>
            <a:r>
              <a:rPr lang="it-IT" sz="2800" dirty="0"/>
              <a:t>Scope </a:t>
            </a:r>
            <a:r>
              <a:rPr lang="it-IT" sz="2800" dirty="0" err="1"/>
              <a:t>overlap</a:t>
            </a:r>
            <a:r>
              <a:rPr lang="it-IT" sz="2800" dirty="0"/>
              <a:t> test</a:t>
            </a:r>
          </a:p>
          <a:p>
            <a:pPr marL="530352" lvl="1" indent="0">
              <a:buNone/>
            </a:pPr>
            <a:r>
              <a:rPr lang="it-IT" sz="2800" dirty="0"/>
              <a:t>+	Positive</a:t>
            </a:r>
          </a:p>
          <a:p>
            <a:pPr lvl="1"/>
            <a:r>
              <a:rPr lang="it-IT" sz="2800" dirty="0"/>
              <a:t>Negative</a:t>
            </a:r>
          </a:p>
          <a:p>
            <a:r>
              <a:rPr lang="it-IT" sz="2800" dirty="0"/>
              <a:t>Field </a:t>
            </a:r>
            <a:r>
              <a:rPr lang="it-IT" sz="2800" dirty="0" err="1"/>
              <a:t>pre-emption</a:t>
            </a:r>
            <a:endParaRPr lang="it-IT" sz="2800" dirty="0"/>
          </a:p>
          <a:p>
            <a:pPr marL="530352" lvl="1" indent="0">
              <a:buNone/>
            </a:pPr>
            <a:r>
              <a:rPr lang="it-IT" sz="2800" dirty="0"/>
              <a:t>+ </a:t>
            </a:r>
            <a:r>
              <a:rPr lang="it-IT" sz="2800" dirty="0" err="1"/>
              <a:t>Exhaustiveness</a:t>
            </a:r>
            <a:endParaRPr lang="it-IT" sz="2800" dirty="0"/>
          </a:p>
          <a:p>
            <a:pPr marL="530352" lvl="1" indent="0">
              <a:buNone/>
            </a:pPr>
            <a:r>
              <a:rPr lang="it-IT" sz="2800" dirty="0"/>
              <a:t>– Minimum </a:t>
            </a:r>
            <a:r>
              <a:rPr lang="it-IT" sz="2800" dirty="0" err="1"/>
              <a:t>Harmonisation</a:t>
            </a:r>
            <a:endParaRPr lang="it-IT" sz="2800" dirty="0"/>
          </a:p>
          <a:p>
            <a:pPr marL="530352" lvl="1" indent="0">
              <a:buNone/>
            </a:pPr>
            <a:r>
              <a:rPr lang="it-IT" sz="2800" dirty="0"/>
              <a:t>– </a:t>
            </a:r>
            <a:r>
              <a:rPr lang="it-IT" sz="2800" dirty="0" err="1"/>
              <a:t>Partial</a:t>
            </a:r>
            <a:r>
              <a:rPr lang="it-IT" sz="2800" dirty="0"/>
              <a:t> </a:t>
            </a:r>
            <a:r>
              <a:rPr lang="it-IT" sz="2800" dirty="0" err="1"/>
              <a:t>Harmonisation</a:t>
            </a:r>
            <a:endParaRPr lang="it-IT" sz="2800" dirty="0"/>
          </a:p>
          <a:p>
            <a:pPr marL="384048" lvl="1">
              <a:spcBef>
                <a:spcPts val="1000"/>
              </a:spcBef>
              <a:buFont typeface="Franklin Gothic Book" panose="020B0503020102020204" pitchFamily="34" charset="0"/>
              <a:buChar char="■"/>
            </a:pPr>
            <a:r>
              <a:rPr lang="it-IT" sz="2800" i="0" dirty="0" err="1"/>
              <a:t>Conflict</a:t>
            </a:r>
            <a:r>
              <a:rPr lang="it-IT" sz="2800" i="0" dirty="0"/>
              <a:t> </a:t>
            </a:r>
            <a:r>
              <a:rPr lang="it-IT" sz="2800" i="0" dirty="0" err="1"/>
              <a:t>pre-emption</a:t>
            </a:r>
            <a:endParaRPr lang="it-IT" sz="2800" i="0" dirty="0"/>
          </a:p>
          <a:p>
            <a:pPr marL="841248" lvl="2">
              <a:spcBef>
                <a:spcPts val="1000"/>
              </a:spcBef>
            </a:pPr>
            <a:r>
              <a:rPr lang="it-IT" sz="2800" dirty="0" err="1"/>
              <a:t>Rule</a:t>
            </a:r>
            <a:r>
              <a:rPr lang="it-IT" sz="2800" dirty="0"/>
              <a:t> </a:t>
            </a:r>
            <a:r>
              <a:rPr lang="it-IT" sz="2800" dirty="0" err="1"/>
              <a:t>pre-emption</a:t>
            </a:r>
            <a:endParaRPr lang="it-IT" sz="2800" dirty="0"/>
          </a:p>
          <a:p>
            <a:pPr marL="841248" lvl="2">
              <a:spcBef>
                <a:spcPts val="1000"/>
              </a:spcBef>
            </a:pPr>
            <a:r>
              <a:rPr lang="it-IT" sz="2800" i="0" dirty="0" err="1"/>
              <a:t>O</a:t>
            </a:r>
            <a:r>
              <a:rPr lang="it-IT" sz="2800" dirty="0" err="1"/>
              <a:t>bstacle</a:t>
            </a:r>
            <a:r>
              <a:rPr lang="it-IT" sz="2800" dirty="0"/>
              <a:t> </a:t>
            </a:r>
            <a:r>
              <a:rPr lang="it-IT" sz="2800" dirty="0" err="1"/>
              <a:t>pre-emption</a:t>
            </a:r>
            <a:endParaRPr lang="it-IT" sz="2800" i="0" dirty="0"/>
          </a:p>
          <a:p>
            <a:endParaRPr lang="it-IT" i="1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89212" y="6497053"/>
            <a:ext cx="7619999" cy="365125"/>
          </a:xfrm>
        </p:spPr>
        <p:txBody>
          <a:bodyPr/>
          <a:lstStyle/>
          <a:p>
            <a:r>
              <a:rPr lang="en-US" dirty="0"/>
              <a:t>© 2019 Amedeo Arena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E2EB6FE-E761-E34A-AA33-17B28FD084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832" b="22196"/>
          <a:stretch/>
        </p:blipFill>
        <p:spPr>
          <a:xfrm>
            <a:off x="1068076" y="2293055"/>
            <a:ext cx="5392101" cy="338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79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3853" y="411391"/>
            <a:ext cx="9601200" cy="1485900"/>
          </a:xfrm>
        </p:spPr>
        <p:txBody>
          <a:bodyPr/>
          <a:lstStyle/>
          <a:p>
            <a:r>
              <a:rPr lang="it-IT" dirty="0"/>
              <a:t>Legislative </a:t>
            </a:r>
            <a:r>
              <a:rPr lang="it-IT" dirty="0" err="1"/>
              <a:t>Pre-emption</a:t>
            </a:r>
            <a:r>
              <a:rPr lang="it-IT" dirty="0"/>
              <a:t>: </a:t>
            </a:r>
            <a:br>
              <a:rPr lang="it-IT" dirty="0"/>
            </a:br>
            <a:r>
              <a:rPr lang="it-IT" dirty="0"/>
              <a:t>Scope </a:t>
            </a:r>
            <a:r>
              <a:rPr lang="it-IT" dirty="0" err="1"/>
              <a:t>overlap</a:t>
            </a:r>
            <a:r>
              <a:rPr lang="it-IT" dirty="0"/>
              <a:t> test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391991" y="1549400"/>
            <a:ext cx="5499653" cy="5174544"/>
          </a:xfrm>
        </p:spPr>
        <p:txBody>
          <a:bodyPr vert="horz">
            <a:normAutofit fontScale="77500" lnSpcReduction="20000"/>
          </a:bodyPr>
          <a:lstStyle/>
          <a:p>
            <a:r>
              <a:rPr lang="it-IT" sz="4100" dirty="0" err="1"/>
              <a:t>Usually</a:t>
            </a:r>
            <a:r>
              <a:rPr lang="it-IT" sz="4100" dirty="0"/>
              <a:t> ECJ </a:t>
            </a:r>
            <a:r>
              <a:rPr lang="it-IT" sz="4100" dirty="0" err="1"/>
              <a:t>only</a:t>
            </a:r>
            <a:r>
              <a:rPr lang="it-IT" sz="4100" dirty="0"/>
              <a:t> reports negative </a:t>
            </a:r>
            <a:r>
              <a:rPr lang="it-IT" sz="4100" dirty="0" err="1"/>
              <a:t>outcomes</a:t>
            </a:r>
            <a:endParaRPr lang="it-IT" sz="4100" dirty="0"/>
          </a:p>
          <a:p>
            <a:r>
              <a:rPr lang="it-IT" sz="4100" dirty="0" err="1"/>
              <a:t>Very</a:t>
            </a:r>
            <a:r>
              <a:rPr lang="it-IT" sz="4100" dirty="0"/>
              <a:t> </a:t>
            </a:r>
            <a:r>
              <a:rPr lang="it-IT" sz="4100" dirty="0" err="1"/>
              <a:t>important</a:t>
            </a:r>
            <a:r>
              <a:rPr lang="it-IT" sz="4100" dirty="0"/>
              <a:t> in legislative </a:t>
            </a:r>
            <a:r>
              <a:rPr lang="it-IT" sz="4100" dirty="0" err="1"/>
              <a:t>field</a:t>
            </a:r>
            <a:r>
              <a:rPr lang="it-IT" sz="4100" dirty="0"/>
              <a:t> </a:t>
            </a:r>
            <a:r>
              <a:rPr lang="it-IT" sz="4100" dirty="0" err="1"/>
              <a:t>pre-emption</a:t>
            </a:r>
            <a:r>
              <a:rPr lang="it-IT" sz="4100" dirty="0"/>
              <a:t> </a:t>
            </a:r>
            <a:r>
              <a:rPr lang="it-IT" sz="4100" dirty="0" err="1"/>
              <a:t>cases</a:t>
            </a:r>
            <a:endParaRPr lang="it-IT" sz="4100" dirty="0"/>
          </a:p>
          <a:p>
            <a:r>
              <a:rPr lang="it-IT" sz="4100" dirty="0"/>
              <a:t>Positive </a:t>
            </a:r>
          </a:p>
          <a:p>
            <a:pPr lvl="1"/>
            <a:r>
              <a:rPr lang="it-IT" sz="4100" dirty="0"/>
              <a:t>e.g. </a:t>
            </a:r>
            <a:r>
              <a:rPr lang="it-IT" sz="4100" dirty="0" err="1"/>
              <a:t>Cindu</a:t>
            </a:r>
            <a:r>
              <a:rPr lang="it-IT" sz="4100" dirty="0"/>
              <a:t> </a:t>
            </a:r>
            <a:r>
              <a:rPr lang="it-IT" sz="4100" dirty="0" err="1"/>
              <a:t>Chemicals</a:t>
            </a:r>
            <a:r>
              <a:rPr lang="it-IT" sz="4100" dirty="0"/>
              <a:t>: </a:t>
            </a:r>
            <a:r>
              <a:rPr lang="it-IT" sz="4100" i="0" dirty="0" err="1"/>
              <a:t>chemicals</a:t>
            </a:r>
            <a:r>
              <a:rPr lang="it-IT" sz="4100" i="0" dirty="0"/>
              <a:t> are </a:t>
            </a:r>
            <a:r>
              <a:rPr lang="it-IT" sz="4100" i="0" dirty="0" err="1"/>
              <a:t>subject</a:t>
            </a:r>
            <a:r>
              <a:rPr lang="it-IT" sz="4100" i="0" dirty="0"/>
              <a:t> to Dir. 76/769</a:t>
            </a:r>
          </a:p>
          <a:p>
            <a:r>
              <a:rPr lang="it-IT" sz="4100" dirty="0"/>
              <a:t>Negative</a:t>
            </a:r>
          </a:p>
          <a:p>
            <a:pPr lvl="1"/>
            <a:r>
              <a:rPr lang="it-IT" sz="4100" i="0" dirty="0"/>
              <a:t>E.g. </a:t>
            </a:r>
            <a:r>
              <a:rPr lang="it-IT" sz="4100" dirty="0"/>
              <a:t>Amsterdam </a:t>
            </a:r>
            <a:r>
              <a:rPr lang="it-IT" sz="4100" dirty="0" err="1"/>
              <a:t>Bulb</a:t>
            </a:r>
            <a:r>
              <a:rPr lang="it-IT" sz="4100" dirty="0"/>
              <a:t>: </a:t>
            </a:r>
            <a:r>
              <a:rPr lang="it-IT" sz="4100" i="0" dirty="0" err="1"/>
              <a:t>products</a:t>
            </a:r>
            <a:r>
              <a:rPr lang="it-IT" sz="4100" i="0" dirty="0"/>
              <a:t> </a:t>
            </a:r>
            <a:r>
              <a:rPr lang="it-IT" sz="4100" i="0" dirty="0" err="1"/>
              <a:t>lie</a:t>
            </a:r>
            <a:r>
              <a:rPr lang="it-IT" sz="4100" i="0" dirty="0"/>
              <a:t> </a:t>
            </a:r>
            <a:r>
              <a:rPr lang="it-IT" sz="4100" i="0" dirty="0" err="1"/>
              <a:t>outside</a:t>
            </a:r>
            <a:r>
              <a:rPr lang="it-IT" sz="4100" i="0" dirty="0"/>
              <a:t> </a:t>
            </a:r>
            <a:r>
              <a:rPr lang="it-IT" sz="4100" i="0" dirty="0" err="1"/>
              <a:t>flowers</a:t>
            </a:r>
            <a:r>
              <a:rPr lang="it-IT" sz="4100" i="0" dirty="0"/>
              <a:t> CMO</a:t>
            </a:r>
          </a:p>
          <a:p>
            <a:endParaRPr lang="it-IT" i="1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89212" y="6497053"/>
            <a:ext cx="7619999" cy="365125"/>
          </a:xfrm>
        </p:spPr>
        <p:txBody>
          <a:bodyPr/>
          <a:lstStyle/>
          <a:p>
            <a:r>
              <a:rPr lang="en-US" dirty="0"/>
              <a:t>© 2019 Amedeo Arena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54A33CBA-C3DA-E846-9745-B4C048313F87}"/>
              </a:ext>
            </a:extLst>
          </p:cNvPr>
          <p:cNvGrpSpPr>
            <a:grpSpLocks/>
          </p:cNvGrpSpPr>
          <p:nvPr/>
        </p:nvGrpSpPr>
        <p:grpSpPr bwMode="auto">
          <a:xfrm>
            <a:off x="1393505" y="2209439"/>
            <a:ext cx="3870237" cy="1927225"/>
            <a:chOff x="3980384" y="3187700"/>
            <a:chExt cx="2953490" cy="1524000"/>
          </a:xfrm>
        </p:grpSpPr>
        <p:sp>
          <p:nvSpPr>
            <p:cNvPr id="8" name="Oval 3">
              <a:extLst>
                <a:ext uri="{FF2B5EF4-FFF2-40B4-BE49-F238E27FC236}">
                  <a16:creationId xmlns:a16="http://schemas.microsoft.com/office/drawing/2014/main" id="{C1129134-1EEB-A940-9917-0D013F7DD89B}"/>
                </a:ext>
              </a:extLst>
            </p:cNvPr>
            <p:cNvSpPr/>
            <p:nvPr/>
          </p:nvSpPr>
          <p:spPr>
            <a:xfrm>
              <a:off x="3980384" y="3187700"/>
              <a:ext cx="1660190" cy="15240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latin typeface="Garamond"/>
                </a:rPr>
                <a:t>EU act</a:t>
              </a:r>
            </a:p>
          </p:txBody>
        </p:sp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523AB48F-DBD0-F040-A1F1-D33FAB4CC59D}"/>
                </a:ext>
              </a:extLst>
            </p:cNvPr>
            <p:cNvSpPr/>
            <p:nvPr/>
          </p:nvSpPr>
          <p:spPr>
            <a:xfrm>
              <a:off x="5253719" y="3187700"/>
              <a:ext cx="1680155" cy="1524000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latin typeface="Garamond"/>
                </a:rPr>
                <a:t>MS act</a:t>
              </a:r>
            </a:p>
          </p:txBody>
        </p:sp>
      </p:grpSp>
      <p:grpSp>
        <p:nvGrpSpPr>
          <p:cNvPr id="10" name="Group 7">
            <a:extLst>
              <a:ext uri="{FF2B5EF4-FFF2-40B4-BE49-F238E27FC236}">
                <a16:creationId xmlns:a16="http://schemas.microsoft.com/office/drawing/2014/main" id="{6F398646-D334-7A41-83FE-741A2D9E362B}"/>
              </a:ext>
            </a:extLst>
          </p:cNvPr>
          <p:cNvGrpSpPr>
            <a:grpSpLocks/>
          </p:cNvGrpSpPr>
          <p:nvPr/>
        </p:nvGrpSpPr>
        <p:grpSpPr bwMode="auto">
          <a:xfrm>
            <a:off x="1093853" y="4353245"/>
            <a:ext cx="4556201" cy="1927226"/>
            <a:chOff x="3980384" y="3187699"/>
            <a:chExt cx="3476969" cy="1524001"/>
          </a:xfrm>
        </p:grpSpPr>
        <p:sp>
          <p:nvSpPr>
            <p:cNvPr id="11" name="Oval 3">
              <a:extLst>
                <a:ext uri="{FF2B5EF4-FFF2-40B4-BE49-F238E27FC236}">
                  <a16:creationId xmlns:a16="http://schemas.microsoft.com/office/drawing/2014/main" id="{30F0EF12-D1C1-3049-B00E-8DFE3879DA0F}"/>
                </a:ext>
              </a:extLst>
            </p:cNvPr>
            <p:cNvSpPr/>
            <p:nvPr/>
          </p:nvSpPr>
          <p:spPr>
            <a:xfrm>
              <a:off x="3980384" y="3187700"/>
              <a:ext cx="1660190" cy="15240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latin typeface="Garamond"/>
                </a:rPr>
                <a:t>EU act</a:t>
              </a:r>
            </a:p>
          </p:txBody>
        </p:sp>
        <p:sp>
          <p:nvSpPr>
            <p:cNvPr id="12" name="Oval 9">
              <a:extLst>
                <a:ext uri="{FF2B5EF4-FFF2-40B4-BE49-F238E27FC236}">
                  <a16:creationId xmlns:a16="http://schemas.microsoft.com/office/drawing/2014/main" id="{AF731278-0610-724D-91FE-2E5DF7E94E5D}"/>
                </a:ext>
              </a:extLst>
            </p:cNvPr>
            <p:cNvSpPr/>
            <p:nvPr/>
          </p:nvSpPr>
          <p:spPr>
            <a:xfrm>
              <a:off x="5777199" y="3187699"/>
              <a:ext cx="1680154" cy="1524000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latin typeface="Garamond"/>
                </a:rPr>
                <a:t>MS act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3786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8C5894C-8D68-564A-A9CD-0CBB823D7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Legislative </a:t>
            </a:r>
            <a:r>
              <a:rPr lang="it-IT" dirty="0" err="1"/>
              <a:t>Pre-emption</a:t>
            </a:r>
            <a:br>
              <a:rPr lang="it-IT" dirty="0"/>
            </a:br>
            <a:r>
              <a:rPr lang="it-IT" dirty="0"/>
              <a:t>Field </a:t>
            </a:r>
            <a:r>
              <a:rPr lang="it-IT" dirty="0" err="1"/>
              <a:t>Preemption</a:t>
            </a:r>
            <a:r>
              <a:rPr lang="it-IT" dirty="0"/>
              <a:t> 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it-IT" dirty="0" err="1"/>
              <a:t>Exhaustiveness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6943F5-601D-EC46-BEFE-85884E820F67}"/>
              </a:ext>
            </a:extLst>
          </p:cNvPr>
          <p:cNvSpPr txBox="1"/>
          <p:nvPr/>
        </p:nvSpPr>
        <p:spPr>
          <a:xfrm>
            <a:off x="816575" y="2171700"/>
            <a:ext cx="11336097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2600" dirty="0">
                <a:solidFill>
                  <a:schemeClr val="tx2"/>
                </a:solidFill>
              </a:rPr>
              <a:t>E.g. </a:t>
            </a:r>
            <a:r>
              <a:rPr lang="it-IT" sz="2600" i="1" dirty="0">
                <a:solidFill>
                  <a:schemeClr val="tx2"/>
                </a:solidFill>
              </a:rPr>
              <a:t>Wilson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it-IT" sz="2600" dirty="0">
                <a:solidFill>
                  <a:schemeClr val="tx2"/>
                </a:solidFill>
              </a:rPr>
              <a:t>Dir.  98/5 </a:t>
            </a:r>
            <a:r>
              <a:rPr lang="it-IT" sz="2600" dirty="0" err="1">
                <a:solidFill>
                  <a:schemeClr val="tx2"/>
                </a:solidFill>
              </a:rPr>
              <a:t>completely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harmonised</a:t>
            </a:r>
            <a:r>
              <a:rPr lang="it-IT" sz="2600" dirty="0">
                <a:solidFill>
                  <a:schemeClr val="tx2"/>
                </a:solidFill>
              </a:rPr>
              <a:t> entry </a:t>
            </a:r>
            <a:r>
              <a:rPr lang="it-IT" sz="2600" dirty="0" err="1">
                <a:solidFill>
                  <a:schemeClr val="tx2"/>
                </a:solidFill>
              </a:rPr>
              <a:t>requirements</a:t>
            </a:r>
            <a:endParaRPr lang="it-IT" sz="2600" dirty="0">
              <a:solidFill>
                <a:schemeClr val="tx2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it-IT" sz="2600" dirty="0" err="1">
                <a:solidFill>
                  <a:schemeClr val="tx2"/>
                </a:solidFill>
              </a:rPr>
              <a:t>Absence</a:t>
            </a:r>
            <a:r>
              <a:rPr lang="it-IT" sz="2600" dirty="0">
                <a:solidFill>
                  <a:schemeClr val="tx2"/>
                </a:solidFill>
              </a:rPr>
              <a:t> of </a:t>
            </a:r>
            <a:r>
              <a:rPr lang="it-IT" sz="2600" dirty="0" err="1">
                <a:solidFill>
                  <a:schemeClr val="tx2"/>
                </a:solidFill>
              </a:rPr>
              <a:t>prior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tests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is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accompained</a:t>
            </a:r>
            <a:r>
              <a:rPr lang="it-IT" sz="2600" dirty="0">
                <a:solidFill>
                  <a:schemeClr val="tx2"/>
                </a:solidFill>
              </a:rPr>
              <a:t> by </a:t>
            </a:r>
            <a:r>
              <a:rPr lang="it-IT" sz="2600" dirty="0" err="1">
                <a:solidFill>
                  <a:schemeClr val="tx2"/>
                </a:solidFill>
              </a:rPr>
              <a:t>arrangements</a:t>
            </a:r>
            <a:r>
              <a:rPr lang="it-IT" sz="2600" dirty="0">
                <a:solidFill>
                  <a:schemeClr val="tx2"/>
                </a:solidFill>
              </a:rPr>
              <a:t> to </a:t>
            </a:r>
            <a:r>
              <a:rPr lang="it-IT" sz="2600" dirty="0" err="1">
                <a:solidFill>
                  <a:schemeClr val="tx2"/>
                </a:solidFill>
              </a:rPr>
              <a:t>protect</a:t>
            </a:r>
            <a:r>
              <a:rPr lang="it-IT" sz="2600" dirty="0">
                <a:solidFill>
                  <a:schemeClr val="tx2"/>
                </a:solidFill>
              </a:rPr>
              <a:t> consumers and the </a:t>
            </a:r>
            <a:r>
              <a:rPr lang="it-IT" sz="2600" dirty="0" err="1">
                <a:solidFill>
                  <a:schemeClr val="tx2"/>
                </a:solidFill>
              </a:rPr>
              <a:t>proper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administration</a:t>
            </a:r>
            <a:r>
              <a:rPr lang="it-IT" sz="2600" dirty="0">
                <a:solidFill>
                  <a:schemeClr val="tx2"/>
                </a:solidFill>
              </a:rPr>
              <a:t> of </a:t>
            </a:r>
            <a:r>
              <a:rPr lang="it-IT" sz="2600" dirty="0" err="1">
                <a:solidFill>
                  <a:schemeClr val="tx2"/>
                </a:solidFill>
              </a:rPr>
              <a:t>justice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2600" dirty="0">
                <a:solidFill>
                  <a:schemeClr val="tx2"/>
                </a:solidFill>
              </a:rPr>
              <a:t>E.g. </a:t>
            </a:r>
            <a:r>
              <a:rPr lang="it-IT" sz="2600" i="1" dirty="0">
                <a:solidFill>
                  <a:schemeClr val="tx2"/>
                </a:solidFill>
              </a:rPr>
              <a:t>Melloni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it-IT" sz="2600" dirty="0">
                <a:solidFill>
                  <a:schemeClr val="tx2"/>
                </a:solidFill>
              </a:rPr>
              <a:t>The EAW FD </a:t>
            </a:r>
            <a:r>
              <a:rPr lang="it-IT" sz="2600" dirty="0" err="1">
                <a:solidFill>
                  <a:schemeClr val="tx2"/>
                </a:solidFill>
              </a:rPr>
              <a:t>carried</a:t>
            </a:r>
            <a:r>
              <a:rPr lang="it-IT" sz="2600" dirty="0">
                <a:solidFill>
                  <a:schemeClr val="tx2"/>
                </a:solidFill>
              </a:rPr>
              <a:t> out a(</a:t>
            </a:r>
            <a:r>
              <a:rPr lang="it-IT" sz="2600" dirty="0" err="1">
                <a:solidFill>
                  <a:schemeClr val="tx2"/>
                </a:solidFill>
              </a:rPr>
              <a:t>n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exhaustive</a:t>
            </a:r>
            <a:r>
              <a:rPr lang="it-IT" sz="2600" dirty="0">
                <a:solidFill>
                  <a:schemeClr val="tx2"/>
                </a:solidFill>
              </a:rPr>
              <a:t>) ‘</a:t>
            </a:r>
            <a:r>
              <a:rPr lang="it-IT" sz="2600" dirty="0" err="1">
                <a:solidFill>
                  <a:schemeClr val="tx2"/>
                </a:solidFill>
              </a:rPr>
              <a:t>harmonisation</a:t>
            </a:r>
            <a:r>
              <a:rPr lang="it-IT" sz="2600" dirty="0">
                <a:solidFill>
                  <a:schemeClr val="tx2"/>
                </a:solidFill>
              </a:rPr>
              <a:t> of the </a:t>
            </a:r>
            <a:r>
              <a:rPr lang="it-IT" sz="2600" dirty="0" err="1">
                <a:solidFill>
                  <a:schemeClr val="tx2"/>
                </a:solidFill>
              </a:rPr>
              <a:t>conditions</a:t>
            </a:r>
            <a:r>
              <a:rPr lang="it-IT" sz="2600" dirty="0">
                <a:solidFill>
                  <a:schemeClr val="tx2"/>
                </a:solidFill>
              </a:rPr>
              <a:t> of </a:t>
            </a:r>
            <a:r>
              <a:rPr lang="it-IT" sz="2600" dirty="0" err="1">
                <a:solidFill>
                  <a:schemeClr val="tx2"/>
                </a:solidFill>
              </a:rPr>
              <a:t>execution</a:t>
            </a:r>
            <a:r>
              <a:rPr lang="it-IT" sz="2600" dirty="0">
                <a:solidFill>
                  <a:schemeClr val="tx2"/>
                </a:solidFill>
              </a:rPr>
              <a:t> of an EAW in the </a:t>
            </a:r>
            <a:r>
              <a:rPr lang="it-IT" sz="2600" dirty="0" err="1">
                <a:solidFill>
                  <a:schemeClr val="tx2"/>
                </a:solidFill>
              </a:rPr>
              <a:t>event</a:t>
            </a:r>
            <a:r>
              <a:rPr lang="it-IT" sz="2600" dirty="0">
                <a:solidFill>
                  <a:schemeClr val="tx2"/>
                </a:solidFill>
              </a:rPr>
              <a:t> of a </a:t>
            </a:r>
            <a:r>
              <a:rPr lang="it-IT" sz="2600" dirty="0" err="1">
                <a:solidFill>
                  <a:schemeClr val="tx2"/>
                </a:solidFill>
              </a:rPr>
              <a:t>conviction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rendered</a:t>
            </a:r>
            <a:r>
              <a:rPr lang="it-IT" sz="2600" dirty="0">
                <a:solidFill>
                  <a:schemeClr val="tx2"/>
                </a:solidFill>
              </a:rPr>
              <a:t> in </a:t>
            </a:r>
            <a:r>
              <a:rPr lang="it-IT" sz="2600" dirty="0" err="1">
                <a:solidFill>
                  <a:schemeClr val="tx2"/>
                </a:solidFill>
              </a:rPr>
              <a:t>absentia</a:t>
            </a:r>
            <a:r>
              <a:rPr lang="it-IT" sz="2600" dirty="0">
                <a:solidFill>
                  <a:schemeClr val="tx2"/>
                </a:solidFill>
              </a:rPr>
              <a:t>’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it-IT" sz="2600" dirty="0" err="1">
                <a:solidFill>
                  <a:schemeClr val="tx2"/>
                </a:solidFill>
              </a:rPr>
              <a:t>Making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surrender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conditional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upon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further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requirements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would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undermine</a:t>
            </a:r>
            <a:r>
              <a:rPr lang="it-IT" sz="2600" dirty="0">
                <a:solidFill>
                  <a:schemeClr val="tx2"/>
                </a:solidFill>
              </a:rPr>
              <a:t> the EU FR </a:t>
            </a:r>
            <a:r>
              <a:rPr lang="it-IT" sz="2600" dirty="0" err="1">
                <a:solidFill>
                  <a:schemeClr val="tx2"/>
                </a:solidFill>
              </a:rPr>
              <a:t>protection</a:t>
            </a:r>
            <a:r>
              <a:rPr lang="it-IT" sz="2600" dirty="0">
                <a:solidFill>
                  <a:schemeClr val="tx2"/>
                </a:solidFill>
              </a:rPr>
              <a:t> standard </a:t>
            </a:r>
            <a:r>
              <a:rPr lang="it-IT" sz="2600" dirty="0" err="1">
                <a:solidFill>
                  <a:schemeClr val="tx2"/>
                </a:solidFill>
              </a:rPr>
              <a:t>that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reflects</a:t>
            </a:r>
            <a:r>
              <a:rPr lang="it-IT" sz="2600" dirty="0">
                <a:solidFill>
                  <a:schemeClr val="tx2"/>
                </a:solidFill>
              </a:rPr>
              <a:t> the </a:t>
            </a:r>
            <a:r>
              <a:rPr lang="it-IT" sz="2600" dirty="0" err="1">
                <a:solidFill>
                  <a:schemeClr val="tx2"/>
                </a:solidFill>
              </a:rPr>
              <a:t>consensus</a:t>
            </a:r>
            <a:r>
              <a:rPr lang="it-IT" sz="2600" dirty="0">
                <a:solidFill>
                  <a:schemeClr val="tx2"/>
                </a:solidFill>
              </a:rPr>
              <a:t> of </a:t>
            </a:r>
            <a:r>
              <a:rPr lang="it-IT" sz="2600" dirty="0" err="1">
                <a:solidFill>
                  <a:schemeClr val="tx2"/>
                </a:solidFill>
              </a:rPr>
              <a:t>all</a:t>
            </a:r>
            <a:r>
              <a:rPr lang="it-IT" sz="2600" dirty="0">
                <a:solidFill>
                  <a:schemeClr val="tx2"/>
                </a:solidFill>
              </a:rPr>
              <a:t> the MS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it-IT" sz="28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FAFEC99-61D2-2D4C-8462-69DA919F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575" y="192627"/>
            <a:ext cx="3430588" cy="365125"/>
          </a:xfrm>
        </p:spPr>
        <p:txBody>
          <a:bodyPr/>
          <a:lstStyle/>
          <a:p>
            <a:pPr algn="l"/>
            <a:r>
              <a:rPr lang="en-US" sz="1400" dirty="0"/>
              <a:t>© 2019 Amedeo Arena</a:t>
            </a:r>
          </a:p>
        </p:txBody>
      </p:sp>
    </p:spTree>
    <p:extLst>
      <p:ext uri="{BB962C8B-B14F-4D97-AF65-F5344CB8AC3E}">
        <p14:creationId xmlns:p14="http://schemas.microsoft.com/office/powerpoint/2010/main" val="3843793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6943F5-601D-EC46-BEFE-85884E820F67}"/>
              </a:ext>
            </a:extLst>
          </p:cNvPr>
          <p:cNvSpPr txBox="1"/>
          <p:nvPr/>
        </p:nvSpPr>
        <p:spPr>
          <a:xfrm>
            <a:off x="4851668" y="2364058"/>
            <a:ext cx="69974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r>
              <a:rPr lang="it-IT" sz="2600" dirty="0">
                <a:solidFill>
                  <a:schemeClr val="tx2"/>
                </a:solidFill>
              </a:rPr>
              <a:t>E.g. </a:t>
            </a:r>
            <a:r>
              <a:rPr lang="it-IT" sz="2600" i="1" dirty="0">
                <a:solidFill>
                  <a:schemeClr val="tx2"/>
                </a:solidFill>
              </a:rPr>
              <a:t>Hans </a:t>
            </a:r>
            <a:r>
              <a:rPr lang="it-IT" sz="2600" i="1" dirty="0" err="1">
                <a:solidFill>
                  <a:schemeClr val="tx2"/>
                </a:solidFill>
              </a:rPr>
              <a:t>Hoenig</a:t>
            </a:r>
            <a:r>
              <a:rPr lang="it-IT" sz="2600" i="1" dirty="0">
                <a:solidFill>
                  <a:schemeClr val="tx2"/>
                </a:solidFill>
              </a:rPr>
              <a:t> 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it-IT" sz="2600" dirty="0">
                <a:solidFill>
                  <a:schemeClr val="tx2"/>
                </a:solidFill>
              </a:rPr>
              <a:t>Dir. 88/166 set the minimum </a:t>
            </a:r>
            <a:r>
              <a:rPr lang="it-IT" sz="2600" dirty="0" err="1">
                <a:solidFill>
                  <a:schemeClr val="tx2"/>
                </a:solidFill>
              </a:rPr>
              <a:t>size</a:t>
            </a:r>
            <a:r>
              <a:rPr lang="it-IT" sz="2600" dirty="0">
                <a:solidFill>
                  <a:schemeClr val="tx2"/>
                </a:solidFill>
              </a:rPr>
              <a:t> of </a:t>
            </a:r>
            <a:r>
              <a:rPr lang="it-IT" sz="2600" dirty="0" err="1">
                <a:solidFill>
                  <a:schemeClr val="tx2"/>
                </a:solidFill>
              </a:rPr>
              <a:t>hen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cages</a:t>
            </a:r>
            <a:endParaRPr lang="it-IT" sz="2600" dirty="0">
              <a:solidFill>
                <a:schemeClr val="tx2"/>
              </a:solidFill>
            </a:endParaRP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it-IT" sz="2600" dirty="0">
                <a:solidFill>
                  <a:schemeClr val="tx2"/>
                </a:solidFill>
              </a:rPr>
              <a:t>MS </a:t>
            </a:r>
            <a:r>
              <a:rPr lang="it-IT" sz="2600" dirty="0" err="1">
                <a:solidFill>
                  <a:schemeClr val="tx2"/>
                </a:solidFill>
              </a:rPr>
              <a:t>could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require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bigger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cages</a:t>
            </a:r>
            <a:endParaRPr lang="it-IT" sz="2600" dirty="0">
              <a:solidFill>
                <a:schemeClr val="tx2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it-IT" sz="2600" dirty="0">
                <a:solidFill>
                  <a:schemeClr val="tx2"/>
                </a:solidFill>
              </a:rPr>
              <a:t>E.g. </a:t>
            </a:r>
            <a:r>
              <a:rPr lang="it-IT" sz="2600" i="1" dirty="0" err="1">
                <a:solidFill>
                  <a:schemeClr val="tx2"/>
                </a:solidFill>
              </a:rPr>
              <a:t>Sky</a:t>
            </a:r>
            <a:r>
              <a:rPr lang="it-IT" sz="2600" i="1" dirty="0">
                <a:solidFill>
                  <a:schemeClr val="tx2"/>
                </a:solidFill>
              </a:rPr>
              <a:t> Italia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it-IT" sz="2600" i="1" dirty="0">
                <a:solidFill>
                  <a:schemeClr val="tx2"/>
                </a:solidFill>
              </a:rPr>
              <a:t>Dir. 2010/13 </a:t>
            </a:r>
            <a:r>
              <a:rPr lang="it-IT" sz="2600" dirty="0">
                <a:solidFill>
                  <a:schemeClr val="tx2"/>
                </a:solidFill>
              </a:rPr>
              <a:t>set minimum </a:t>
            </a:r>
            <a:r>
              <a:rPr lang="it-IT" sz="2600" dirty="0" err="1">
                <a:solidFill>
                  <a:schemeClr val="tx2"/>
                </a:solidFill>
              </a:rPr>
              <a:t>rules</a:t>
            </a:r>
            <a:r>
              <a:rPr lang="it-IT" sz="2600" dirty="0">
                <a:solidFill>
                  <a:schemeClr val="tx2"/>
                </a:solidFill>
              </a:rPr>
              <a:t> on TV advertising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it-IT" sz="2600" dirty="0">
                <a:solidFill>
                  <a:schemeClr val="tx2"/>
                </a:solidFill>
              </a:rPr>
              <a:t>MS </a:t>
            </a:r>
            <a:r>
              <a:rPr lang="it-IT" sz="2600" dirty="0" err="1">
                <a:solidFill>
                  <a:schemeClr val="tx2"/>
                </a:solidFill>
              </a:rPr>
              <a:t>could</a:t>
            </a:r>
            <a:r>
              <a:rPr lang="it-IT" sz="2600" dirty="0">
                <a:solidFill>
                  <a:schemeClr val="tx2"/>
                </a:solidFill>
              </a:rPr>
              <a:t> impose </a:t>
            </a:r>
            <a:r>
              <a:rPr lang="it-IT" sz="2600" dirty="0" err="1">
                <a:solidFill>
                  <a:schemeClr val="tx2"/>
                </a:solidFill>
              </a:rPr>
              <a:t>stricter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limits</a:t>
            </a:r>
            <a:r>
              <a:rPr lang="it-IT" sz="2600" dirty="0">
                <a:solidFill>
                  <a:schemeClr val="tx2"/>
                </a:solidFill>
              </a:rPr>
              <a:t> on </a:t>
            </a:r>
            <a:r>
              <a:rPr lang="it-IT" sz="2600" dirty="0" err="1">
                <a:solidFill>
                  <a:schemeClr val="tx2"/>
                </a:solidFill>
              </a:rPr>
              <a:t>Pay-TV</a:t>
            </a:r>
            <a:endParaRPr lang="it-IT" sz="2600" dirty="0">
              <a:solidFill>
                <a:schemeClr val="tx2"/>
              </a:solidFill>
            </a:endParaRPr>
          </a:p>
        </p:txBody>
      </p:sp>
      <p:pic>
        <p:nvPicPr>
          <p:cNvPr id="10242" name="Picture 2" descr="Risultati immagini per gabbia gallina">
            <a:extLst>
              <a:ext uri="{FF2B5EF4-FFF2-40B4-BE49-F238E27FC236}">
                <a16:creationId xmlns:a16="http://schemas.microsoft.com/office/drawing/2014/main" id="{C2E6D513-0A83-AA47-A8DC-6E916E447B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7572" y="2335964"/>
            <a:ext cx="2495473" cy="30910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7EBEE-1146-BD42-A57F-C6782AD85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969" y="156411"/>
            <a:ext cx="3430588" cy="365125"/>
          </a:xfrm>
        </p:spPr>
        <p:txBody>
          <a:bodyPr/>
          <a:lstStyle/>
          <a:p>
            <a:pPr algn="l"/>
            <a:r>
              <a:rPr lang="en-US" sz="1400" dirty="0"/>
              <a:t>© 2019 Amedeo Arena</a:t>
            </a:r>
          </a:p>
        </p:txBody>
      </p:sp>
      <p:sp>
        <p:nvSpPr>
          <p:cNvPr id="8" name="Titolo 3">
            <a:extLst>
              <a:ext uri="{FF2B5EF4-FFF2-40B4-BE49-F238E27FC236}">
                <a16:creationId xmlns:a16="http://schemas.microsoft.com/office/drawing/2014/main" id="{1158A576-26A9-9640-9D86-F77A42002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10185400" cy="1485900"/>
          </a:xfrm>
        </p:spPr>
        <p:txBody>
          <a:bodyPr>
            <a:normAutofit/>
          </a:bodyPr>
          <a:lstStyle/>
          <a:p>
            <a:r>
              <a:rPr lang="it-IT" sz="4000" dirty="0"/>
              <a:t>Legislative </a:t>
            </a:r>
            <a:r>
              <a:rPr lang="it-IT" sz="4000" dirty="0" err="1"/>
              <a:t>Pre-emption</a:t>
            </a:r>
            <a:br>
              <a:rPr lang="it-IT" sz="4000" dirty="0"/>
            </a:br>
            <a:r>
              <a:rPr lang="it-IT" sz="4000" dirty="0"/>
              <a:t>Field </a:t>
            </a:r>
            <a:r>
              <a:rPr lang="it-IT" sz="4000" dirty="0" err="1"/>
              <a:t>Preemption</a:t>
            </a:r>
            <a:r>
              <a:rPr lang="it-IT" sz="4000" dirty="0"/>
              <a:t> </a:t>
            </a:r>
            <a:r>
              <a:rPr lang="it-IT" sz="4000" dirty="0">
                <a:sym typeface="Wingdings" pitchFamily="2" charset="2"/>
              </a:rPr>
              <a:t> </a:t>
            </a:r>
            <a:r>
              <a:rPr lang="it-IT" sz="4000" dirty="0"/>
              <a:t>Minimum </a:t>
            </a:r>
            <a:r>
              <a:rPr lang="it-IT" sz="4000" dirty="0" err="1"/>
              <a:t>harmonisation</a:t>
            </a:r>
            <a:endParaRPr lang="it-IT" sz="4000" dirty="0"/>
          </a:p>
        </p:txBody>
      </p:sp>
      <p:pic>
        <p:nvPicPr>
          <p:cNvPr id="3074" name="Picture 2" descr="Risultati immagini per sky italia">
            <a:extLst>
              <a:ext uri="{FF2B5EF4-FFF2-40B4-BE49-F238E27FC236}">
                <a16:creationId xmlns:a16="http://schemas.microsoft.com/office/drawing/2014/main" id="{4B437C3A-48F6-2D4C-895B-4475BB57E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30453">
            <a:off x="3199822" y="4087788"/>
            <a:ext cx="2225469" cy="22254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74185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8C5894C-8D68-564A-A9CD-0CBB823D7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10515600" cy="1485900"/>
          </a:xfrm>
        </p:spPr>
        <p:txBody>
          <a:bodyPr>
            <a:normAutofit/>
          </a:bodyPr>
          <a:lstStyle/>
          <a:p>
            <a:r>
              <a:rPr lang="it-IT" dirty="0"/>
              <a:t>Legislative </a:t>
            </a:r>
            <a:r>
              <a:rPr lang="it-IT" dirty="0" err="1"/>
              <a:t>Pre-emption</a:t>
            </a:r>
            <a:br>
              <a:rPr lang="it-IT" dirty="0"/>
            </a:br>
            <a:r>
              <a:rPr lang="it-IT" dirty="0"/>
              <a:t>Field </a:t>
            </a:r>
            <a:r>
              <a:rPr lang="it-IT" dirty="0" err="1"/>
              <a:t>Preemption</a:t>
            </a:r>
            <a:r>
              <a:rPr lang="it-IT" dirty="0"/>
              <a:t> 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it-IT" dirty="0" err="1"/>
              <a:t>Partial</a:t>
            </a:r>
            <a:r>
              <a:rPr lang="it-IT" dirty="0"/>
              <a:t> </a:t>
            </a:r>
            <a:r>
              <a:rPr lang="it-IT" dirty="0" err="1"/>
              <a:t>harmonisation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6943F5-601D-EC46-BEFE-85884E820F67}"/>
              </a:ext>
            </a:extLst>
          </p:cNvPr>
          <p:cNvSpPr txBox="1"/>
          <p:nvPr/>
        </p:nvSpPr>
        <p:spPr>
          <a:xfrm>
            <a:off x="4114799" y="2533732"/>
            <a:ext cx="797560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it-IT" sz="2600" dirty="0">
                <a:solidFill>
                  <a:schemeClr val="tx2"/>
                </a:solidFill>
              </a:rPr>
              <a:t>E.g. </a:t>
            </a:r>
            <a:r>
              <a:rPr lang="it-IT" sz="2600" i="1" dirty="0">
                <a:solidFill>
                  <a:schemeClr val="tx2"/>
                </a:solidFill>
              </a:rPr>
              <a:t>De Agostini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it-IT" sz="2600" dirty="0">
                <a:solidFill>
                  <a:schemeClr val="tx2"/>
                </a:solidFill>
              </a:rPr>
              <a:t>Dir. 89/552 </a:t>
            </a:r>
            <a:r>
              <a:rPr lang="it-IT" sz="2600" dirty="0" err="1">
                <a:solidFill>
                  <a:schemeClr val="tx2"/>
                </a:solidFill>
              </a:rPr>
              <a:t>partially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harmonised</a:t>
            </a:r>
            <a:r>
              <a:rPr lang="it-IT" sz="2600" dirty="0">
                <a:solidFill>
                  <a:schemeClr val="tx2"/>
                </a:solidFill>
              </a:rPr>
              <a:t> TV advertising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it-IT" sz="2600" dirty="0">
                <a:solidFill>
                  <a:schemeClr val="tx2"/>
                </a:solidFill>
              </a:rPr>
              <a:t>MS </a:t>
            </a:r>
            <a:r>
              <a:rPr lang="it-IT" sz="2600" dirty="0" err="1">
                <a:solidFill>
                  <a:schemeClr val="tx2"/>
                </a:solidFill>
              </a:rPr>
              <a:t>could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regulate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deceptive</a:t>
            </a:r>
            <a:r>
              <a:rPr lang="it-IT" sz="2600" dirty="0">
                <a:solidFill>
                  <a:schemeClr val="tx2"/>
                </a:solidFill>
              </a:rPr>
              <a:t> advertising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it-IT" sz="2600" dirty="0">
                <a:solidFill>
                  <a:schemeClr val="tx2"/>
                </a:solidFill>
              </a:rPr>
              <a:t>E.g. </a:t>
            </a:r>
            <a:r>
              <a:rPr lang="it-IT" sz="2600" i="1" dirty="0">
                <a:solidFill>
                  <a:schemeClr val="tx2"/>
                </a:solidFill>
              </a:rPr>
              <a:t>Amatori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it-IT" sz="2600" dirty="0">
                <a:solidFill>
                  <a:schemeClr val="tx2"/>
                </a:solidFill>
              </a:rPr>
              <a:t>Dir. 2001/23 </a:t>
            </a:r>
            <a:r>
              <a:rPr lang="it-IT" sz="2600" dirty="0" err="1">
                <a:solidFill>
                  <a:schemeClr val="tx2"/>
                </a:solidFill>
              </a:rPr>
              <a:t>protected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workers</a:t>
            </a:r>
            <a:r>
              <a:rPr lang="it-IT" sz="2600" dirty="0">
                <a:solidFill>
                  <a:schemeClr val="tx2"/>
                </a:solidFill>
              </a:rPr>
              <a:t> in the </a:t>
            </a:r>
            <a:r>
              <a:rPr lang="it-IT" sz="2600" dirty="0" err="1">
                <a:solidFill>
                  <a:schemeClr val="tx2"/>
                </a:solidFill>
              </a:rPr>
              <a:t>event</a:t>
            </a:r>
            <a:r>
              <a:rPr lang="it-IT" sz="2600" dirty="0">
                <a:solidFill>
                  <a:schemeClr val="tx2"/>
                </a:solidFill>
              </a:rPr>
              <a:t> of </a:t>
            </a:r>
            <a:r>
              <a:rPr lang="it-IT" sz="2600" dirty="0" err="1">
                <a:solidFill>
                  <a:schemeClr val="tx2"/>
                </a:solidFill>
              </a:rPr>
              <a:t>transfers</a:t>
            </a:r>
            <a:r>
              <a:rPr lang="it-IT" sz="2600" dirty="0">
                <a:solidFill>
                  <a:schemeClr val="tx2"/>
                </a:solidFill>
              </a:rPr>
              <a:t> of </a:t>
            </a:r>
            <a:r>
              <a:rPr lang="it-IT" sz="2600" dirty="0" err="1">
                <a:solidFill>
                  <a:schemeClr val="tx2"/>
                </a:solidFill>
              </a:rPr>
              <a:t>undertakings</a:t>
            </a:r>
            <a:endParaRPr lang="it-IT" sz="2600" dirty="0">
              <a:solidFill>
                <a:schemeClr val="tx2"/>
              </a:solidFill>
            </a:endParaRP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it-IT" sz="2600" dirty="0">
                <a:solidFill>
                  <a:schemeClr val="tx2"/>
                </a:solidFill>
              </a:rPr>
              <a:t>MS </a:t>
            </a:r>
            <a:r>
              <a:rPr lang="it-IT" sz="2600" dirty="0" err="1">
                <a:solidFill>
                  <a:schemeClr val="tx2"/>
                </a:solidFill>
              </a:rPr>
              <a:t>could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lay</a:t>
            </a:r>
            <a:r>
              <a:rPr lang="it-IT" sz="2600" dirty="0">
                <a:solidFill>
                  <a:schemeClr val="tx2"/>
                </a:solidFill>
              </a:rPr>
              <a:t> down </a:t>
            </a:r>
            <a:r>
              <a:rPr lang="it-IT" sz="2600" dirty="0" err="1">
                <a:solidFill>
                  <a:schemeClr val="tx2"/>
                </a:solidFill>
              </a:rPr>
              <a:t>rules</a:t>
            </a:r>
            <a:r>
              <a:rPr lang="it-IT" sz="2600" dirty="0">
                <a:solidFill>
                  <a:schemeClr val="tx2"/>
                </a:solidFill>
              </a:rPr>
              <a:t> to </a:t>
            </a:r>
            <a:r>
              <a:rPr lang="it-IT" sz="2600" dirty="0" err="1">
                <a:solidFill>
                  <a:schemeClr val="tx2"/>
                </a:solidFill>
              </a:rPr>
              <a:t>protect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workers</a:t>
            </a:r>
            <a:r>
              <a:rPr lang="it-IT" sz="2600" dirty="0">
                <a:solidFill>
                  <a:schemeClr val="tx2"/>
                </a:solidFill>
              </a:rPr>
              <a:t> in the </a:t>
            </a:r>
            <a:r>
              <a:rPr lang="it-IT" sz="2600" dirty="0" err="1">
                <a:solidFill>
                  <a:schemeClr val="tx2"/>
                </a:solidFill>
              </a:rPr>
              <a:t>event</a:t>
            </a:r>
            <a:r>
              <a:rPr lang="it-IT" sz="2600" dirty="0">
                <a:solidFill>
                  <a:schemeClr val="tx2"/>
                </a:solidFill>
              </a:rPr>
              <a:t> of </a:t>
            </a:r>
            <a:r>
              <a:rPr lang="it-IT" sz="2600" dirty="0" err="1">
                <a:solidFill>
                  <a:schemeClr val="tx2"/>
                </a:solidFill>
              </a:rPr>
              <a:t>transfers</a:t>
            </a:r>
            <a:r>
              <a:rPr lang="it-IT" sz="2600" dirty="0">
                <a:solidFill>
                  <a:schemeClr val="tx2"/>
                </a:solidFill>
              </a:rPr>
              <a:t> of </a:t>
            </a:r>
            <a:r>
              <a:rPr lang="it-IT" sz="2600" dirty="0" err="1">
                <a:solidFill>
                  <a:schemeClr val="tx2"/>
                </a:solidFill>
              </a:rPr>
              <a:t>parts</a:t>
            </a:r>
            <a:r>
              <a:rPr lang="it-IT" sz="2600" dirty="0">
                <a:solidFill>
                  <a:schemeClr val="tx2"/>
                </a:solidFill>
              </a:rPr>
              <a:t> of </a:t>
            </a:r>
            <a:r>
              <a:rPr lang="it-IT" sz="2600" dirty="0" err="1">
                <a:solidFill>
                  <a:schemeClr val="tx2"/>
                </a:solidFill>
              </a:rPr>
              <a:t>undertakings</a:t>
            </a:r>
            <a:endParaRPr lang="it-IT" sz="26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A823DB3-6E20-0E49-9D60-54C649019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969" y="139659"/>
            <a:ext cx="3430588" cy="365125"/>
          </a:xfrm>
        </p:spPr>
        <p:txBody>
          <a:bodyPr/>
          <a:lstStyle/>
          <a:p>
            <a:pPr algn="l"/>
            <a:r>
              <a:rPr lang="en-US" sz="1400" dirty="0"/>
              <a:t>© 2019 Amedeo Arena</a:t>
            </a:r>
          </a:p>
        </p:txBody>
      </p:sp>
      <p:pic>
        <p:nvPicPr>
          <p:cNvPr id="36866" name="Picture 2" descr="Risultati immagini per tv advertising">
            <a:extLst>
              <a:ext uri="{FF2B5EF4-FFF2-40B4-BE49-F238E27FC236}">
                <a16:creationId xmlns:a16="http://schemas.microsoft.com/office/drawing/2014/main" id="{651E27EB-B65D-FB45-95D0-39ADD7FFB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650" y="2961196"/>
            <a:ext cx="4381500" cy="323850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012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8C5894C-8D68-564A-A9CD-0CBB823D7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10515600" cy="1485900"/>
          </a:xfrm>
        </p:spPr>
        <p:txBody>
          <a:bodyPr>
            <a:normAutofit/>
          </a:bodyPr>
          <a:lstStyle/>
          <a:p>
            <a:r>
              <a:rPr lang="it-IT" dirty="0"/>
              <a:t>Legislative </a:t>
            </a:r>
            <a:r>
              <a:rPr lang="it-IT" dirty="0" err="1"/>
              <a:t>Pre-emption</a:t>
            </a:r>
            <a:br>
              <a:rPr lang="it-IT" dirty="0"/>
            </a:br>
            <a:r>
              <a:rPr lang="it-IT" dirty="0"/>
              <a:t>Field </a:t>
            </a:r>
            <a:r>
              <a:rPr lang="it-IT" dirty="0" err="1"/>
              <a:t>Preemption</a:t>
            </a:r>
            <a:r>
              <a:rPr lang="it-IT" dirty="0"/>
              <a:t> 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it-IT" dirty="0" err="1"/>
              <a:t>Type</a:t>
            </a:r>
            <a:r>
              <a:rPr lang="it-IT" dirty="0"/>
              <a:t> of </a:t>
            </a:r>
            <a:r>
              <a:rPr lang="it-IT" dirty="0" err="1"/>
              <a:t>act</a:t>
            </a:r>
            <a:r>
              <a:rPr lang="it-IT" dirty="0"/>
              <a:t>?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6943F5-601D-EC46-BEFE-85884E820F67}"/>
              </a:ext>
            </a:extLst>
          </p:cNvPr>
          <p:cNvSpPr txBox="1"/>
          <p:nvPr/>
        </p:nvSpPr>
        <p:spPr>
          <a:xfrm>
            <a:off x="4507345" y="2913742"/>
            <a:ext cx="768465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it-IT" sz="2600" dirty="0" err="1">
                <a:solidFill>
                  <a:schemeClr val="tx2"/>
                </a:solidFill>
              </a:rPr>
              <a:t>Article</a:t>
            </a:r>
            <a:r>
              <a:rPr lang="it-IT" sz="2600" dirty="0">
                <a:solidFill>
                  <a:schemeClr val="tx2"/>
                </a:solidFill>
              </a:rPr>
              <a:t> 288 TFEU </a:t>
            </a:r>
            <a:r>
              <a:rPr lang="it-IT" sz="2600" dirty="0" err="1">
                <a:solidFill>
                  <a:schemeClr val="tx2"/>
                </a:solidFill>
              </a:rPr>
              <a:t>suggests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that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regulations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have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broader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pre-emptive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effects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than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directives</a:t>
            </a:r>
            <a:endParaRPr lang="it-IT" sz="2600" dirty="0">
              <a:solidFill>
                <a:schemeClr val="tx2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it-IT" sz="2600" dirty="0" err="1">
                <a:solidFill>
                  <a:schemeClr val="tx2"/>
                </a:solidFill>
              </a:rPr>
              <a:t>Yet</a:t>
            </a:r>
            <a:r>
              <a:rPr lang="it-IT" sz="2600" dirty="0">
                <a:solidFill>
                  <a:schemeClr val="tx2"/>
                </a:solidFill>
              </a:rPr>
              <a:t> complete </a:t>
            </a:r>
            <a:r>
              <a:rPr lang="it-IT" sz="2600" dirty="0" err="1">
                <a:solidFill>
                  <a:schemeClr val="tx2"/>
                </a:solidFill>
              </a:rPr>
              <a:t>harmonisation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directives</a:t>
            </a:r>
            <a:r>
              <a:rPr lang="it-IT" sz="2600" dirty="0">
                <a:solidFill>
                  <a:schemeClr val="tx2"/>
                </a:solidFill>
              </a:rPr>
              <a:t> (e.g. 98/5) </a:t>
            </a:r>
            <a:r>
              <a:rPr lang="it-IT" sz="2600" dirty="0" err="1">
                <a:solidFill>
                  <a:schemeClr val="tx2"/>
                </a:solidFill>
              </a:rPr>
              <a:t>have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broader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pre-emptive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effects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than</a:t>
            </a:r>
            <a:r>
              <a:rPr lang="it-IT" sz="2600" dirty="0">
                <a:solidFill>
                  <a:schemeClr val="tx2"/>
                </a:solidFill>
              </a:rPr>
              <a:t> minimum </a:t>
            </a:r>
            <a:r>
              <a:rPr lang="it-IT" sz="2600" dirty="0" err="1">
                <a:solidFill>
                  <a:schemeClr val="tx2"/>
                </a:solidFill>
              </a:rPr>
              <a:t>harmonisation</a:t>
            </a:r>
            <a:r>
              <a:rPr lang="it-IT" sz="2600" dirty="0">
                <a:solidFill>
                  <a:schemeClr val="tx2"/>
                </a:solidFill>
              </a:rPr>
              <a:t> </a:t>
            </a:r>
            <a:r>
              <a:rPr lang="it-IT" sz="2600" dirty="0" err="1">
                <a:solidFill>
                  <a:schemeClr val="tx2"/>
                </a:solidFill>
              </a:rPr>
              <a:t>regulations</a:t>
            </a:r>
            <a:r>
              <a:rPr lang="it-IT" sz="2600" dirty="0">
                <a:solidFill>
                  <a:schemeClr val="tx2"/>
                </a:solidFill>
              </a:rPr>
              <a:t> (e.g. for common </a:t>
            </a:r>
            <a:r>
              <a:rPr lang="it-IT" sz="2600" dirty="0" err="1">
                <a:solidFill>
                  <a:schemeClr val="tx2"/>
                </a:solidFill>
              </a:rPr>
              <a:t>wheat</a:t>
            </a:r>
            <a:r>
              <a:rPr lang="it-IT" sz="2600" dirty="0">
                <a:solidFill>
                  <a:schemeClr val="tx2"/>
                </a:solidFill>
              </a:rPr>
              <a:t>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it-IT" sz="26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A823DB3-6E20-0E49-9D60-54C649019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969" y="139659"/>
            <a:ext cx="3430588" cy="365125"/>
          </a:xfrm>
        </p:spPr>
        <p:txBody>
          <a:bodyPr/>
          <a:lstStyle/>
          <a:p>
            <a:pPr algn="l"/>
            <a:r>
              <a:rPr lang="en-US" sz="1400" dirty="0"/>
              <a:t>© 2019 Amedeo Arena</a:t>
            </a:r>
          </a:p>
        </p:txBody>
      </p:sp>
      <p:pic>
        <p:nvPicPr>
          <p:cNvPr id="2050" name="Picture 2" descr="Risultati immagini per official journal of the european union">
            <a:extLst>
              <a:ext uri="{FF2B5EF4-FFF2-40B4-BE49-F238E27FC236}">
                <a16:creationId xmlns:a16="http://schemas.microsoft.com/office/drawing/2014/main" id="{15520ED0-4703-DF4B-A68F-E75DB5BA4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4900" y="2794716"/>
            <a:ext cx="44958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0126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981735" y="2630760"/>
            <a:ext cx="8228013" cy="1927225"/>
          </a:xfrm>
        </p:spPr>
        <p:txBody>
          <a:bodyPr/>
          <a:lstStyle/>
          <a:p>
            <a:r>
              <a:rPr lang="it-IT" dirty="0">
                <a:solidFill>
                  <a:schemeClr val="accent1"/>
                </a:solidFill>
              </a:rPr>
              <a:t>III. </a:t>
            </a:r>
            <a:r>
              <a:rPr lang="it-IT" i="1" dirty="0">
                <a:solidFill>
                  <a:schemeClr val="accent1"/>
                </a:solidFill>
              </a:rPr>
              <a:t>ERTA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br>
              <a:rPr lang="it-IT" dirty="0">
                <a:solidFill>
                  <a:schemeClr val="accent1"/>
                </a:solidFill>
              </a:rPr>
            </a:br>
            <a:r>
              <a:rPr lang="it-IT" dirty="0" err="1">
                <a:solidFill>
                  <a:schemeClr val="accent1"/>
                </a:solidFill>
              </a:rPr>
              <a:t>pre-emption</a:t>
            </a:r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75406E8-3FFF-2549-85DE-59AFC5277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2019 Amedeo Arena</a:t>
            </a:r>
          </a:p>
        </p:txBody>
      </p:sp>
    </p:spTree>
    <p:extLst>
      <p:ext uri="{BB962C8B-B14F-4D97-AF65-F5344CB8AC3E}">
        <p14:creationId xmlns:p14="http://schemas.microsoft.com/office/powerpoint/2010/main" val="1866954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/>
              <a:t>ERTA</a:t>
            </a:r>
            <a:r>
              <a:rPr lang="it-IT" dirty="0"/>
              <a:t> </a:t>
            </a:r>
            <a:r>
              <a:rPr lang="it-IT" dirty="0" err="1"/>
              <a:t>Pre-emption</a:t>
            </a:r>
            <a:r>
              <a:rPr lang="it-IT" dirty="0"/>
              <a:t>: </a:t>
            </a:r>
            <a:r>
              <a:rPr lang="it-IT" dirty="0" err="1"/>
              <a:t>Overview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15668" y="1501943"/>
            <a:ext cx="4766734" cy="5246577"/>
          </a:xfrm>
        </p:spPr>
        <p:txBody>
          <a:bodyPr vert="horz">
            <a:normAutofit fontScale="92500" lnSpcReduction="20000"/>
          </a:bodyPr>
          <a:lstStyle/>
          <a:p>
            <a:r>
              <a:rPr lang="it-IT" sz="2800" dirty="0"/>
              <a:t>Scope </a:t>
            </a:r>
            <a:r>
              <a:rPr lang="it-IT" sz="2800" dirty="0" err="1"/>
              <a:t>overlap</a:t>
            </a:r>
            <a:r>
              <a:rPr lang="it-IT" sz="2800" dirty="0"/>
              <a:t> test</a:t>
            </a:r>
          </a:p>
          <a:p>
            <a:pPr marL="530352" lvl="1" indent="0">
              <a:buNone/>
            </a:pPr>
            <a:r>
              <a:rPr lang="it-IT" sz="2800" dirty="0"/>
              <a:t>+	(Quasi) Positive</a:t>
            </a:r>
          </a:p>
          <a:p>
            <a:pPr lvl="1"/>
            <a:r>
              <a:rPr lang="it-IT" sz="2800" dirty="0"/>
              <a:t>(Quasi) Negative</a:t>
            </a:r>
          </a:p>
          <a:p>
            <a:r>
              <a:rPr lang="it-IT" sz="2800" dirty="0"/>
              <a:t>Field </a:t>
            </a:r>
            <a:r>
              <a:rPr lang="it-IT" sz="2800" dirty="0" err="1"/>
              <a:t>pre-emption</a:t>
            </a:r>
            <a:endParaRPr lang="it-IT" sz="2800" dirty="0"/>
          </a:p>
          <a:p>
            <a:pPr marL="530352" lvl="1" indent="0">
              <a:buNone/>
            </a:pPr>
            <a:r>
              <a:rPr lang="it-IT" sz="2800" dirty="0"/>
              <a:t>+ NMC </a:t>
            </a:r>
            <a:r>
              <a:rPr lang="it-IT" sz="2800" dirty="0" err="1"/>
              <a:t>Provisions</a:t>
            </a:r>
            <a:endParaRPr lang="it-IT" sz="2800" dirty="0"/>
          </a:p>
          <a:p>
            <a:pPr marL="530352" lvl="1" indent="0">
              <a:buNone/>
            </a:pPr>
            <a:r>
              <a:rPr lang="it-IT" sz="2800" dirty="0"/>
              <a:t>+ Scope </a:t>
            </a:r>
            <a:r>
              <a:rPr lang="it-IT" sz="2800" dirty="0" err="1"/>
              <a:t>Alteration</a:t>
            </a:r>
            <a:endParaRPr lang="it-IT" sz="2800" dirty="0"/>
          </a:p>
          <a:p>
            <a:pPr marL="530352" lvl="1" indent="0">
              <a:buNone/>
            </a:pPr>
            <a:r>
              <a:rPr lang="it-IT" sz="2800" dirty="0"/>
              <a:t>+ </a:t>
            </a:r>
            <a:r>
              <a:rPr lang="it-IT" sz="2800" dirty="0" err="1"/>
              <a:t>Exhaustiveness</a:t>
            </a:r>
            <a:endParaRPr lang="it-IT" sz="2800" dirty="0"/>
          </a:p>
          <a:p>
            <a:pPr marL="530352" lvl="1" indent="0">
              <a:buNone/>
            </a:pPr>
            <a:r>
              <a:rPr lang="it-IT" sz="2800" dirty="0"/>
              <a:t>– Minimum </a:t>
            </a:r>
            <a:r>
              <a:rPr lang="it-IT" sz="2800" dirty="0" err="1"/>
              <a:t>Harmonisation</a:t>
            </a:r>
            <a:endParaRPr lang="it-IT" sz="2800" dirty="0"/>
          </a:p>
          <a:p>
            <a:pPr marL="530352" lvl="1" indent="0">
              <a:buNone/>
            </a:pPr>
            <a:r>
              <a:rPr lang="it-IT" sz="2800" dirty="0"/>
              <a:t>– </a:t>
            </a:r>
            <a:r>
              <a:rPr lang="it-IT" sz="2800" dirty="0" err="1"/>
              <a:t>Partial</a:t>
            </a:r>
            <a:r>
              <a:rPr lang="it-IT" sz="2800" dirty="0"/>
              <a:t> </a:t>
            </a:r>
            <a:r>
              <a:rPr lang="it-IT" sz="2800" dirty="0" err="1"/>
              <a:t>Harmonisation</a:t>
            </a:r>
            <a:endParaRPr lang="it-IT" sz="2800" dirty="0"/>
          </a:p>
          <a:p>
            <a:pPr marL="384048" lvl="1">
              <a:spcBef>
                <a:spcPts val="1000"/>
              </a:spcBef>
              <a:buFont typeface="Franklin Gothic Book" panose="020B0503020102020204" pitchFamily="34" charset="0"/>
              <a:buChar char="■"/>
            </a:pPr>
            <a:r>
              <a:rPr lang="it-IT" sz="2800" i="0" dirty="0" err="1"/>
              <a:t>Conflict</a:t>
            </a:r>
            <a:r>
              <a:rPr lang="it-IT" sz="2800" i="0" dirty="0"/>
              <a:t> </a:t>
            </a:r>
            <a:r>
              <a:rPr lang="it-IT" sz="2800" i="0" dirty="0" err="1"/>
              <a:t>pre-emption</a:t>
            </a:r>
            <a:endParaRPr lang="it-IT" sz="2800" i="0" dirty="0"/>
          </a:p>
          <a:p>
            <a:pPr marL="841248" lvl="2">
              <a:spcBef>
                <a:spcPts val="1000"/>
              </a:spcBef>
            </a:pPr>
            <a:r>
              <a:rPr lang="it-IT" sz="2800" dirty="0" err="1"/>
              <a:t>Rule</a:t>
            </a:r>
            <a:r>
              <a:rPr lang="it-IT" sz="2800" dirty="0"/>
              <a:t> </a:t>
            </a:r>
            <a:r>
              <a:rPr lang="it-IT" sz="2800" dirty="0" err="1"/>
              <a:t>pre-emption</a:t>
            </a:r>
            <a:endParaRPr lang="it-IT" sz="2800" dirty="0"/>
          </a:p>
          <a:p>
            <a:pPr marL="841248" lvl="2">
              <a:spcBef>
                <a:spcPts val="1000"/>
              </a:spcBef>
            </a:pPr>
            <a:r>
              <a:rPr lang="it-IT" sz="2800" i="0" dirty="0" err="1"/>
              <a:t>O</a:t>
            </a:r>
            <a:r>
              <a:rPr lang="it-IT" sz="2800" dirty="0" err="1"/>
              <a:t>bstacle</a:t>
            </a:r>
            <a:r>
              <a:rPr lang="it-IT" sz="2800" dirty="0"/>
              <a:t> </a:t>
            </a:r>
            <a:r>
              <a:rPr lang="it-IT" sz="2800" dirty="0" err="1"/>
              <a:t>pre-emption</a:t>
            </a:r>
            <a:endParaRPr lang="it-IT" sz="2800" i="0" dirty="0"/>
          </a:p>
          <a:p>
            <a:endParaRPr lang="it-IT" i="1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89212" y="6497053"/>
            <a:ext cx="7619999" cy="365125"/>
          </a:xfrm>
        </p:spPr>
        <p:txBody>
          <a:bodyPr/>
          <a:lstStyle/>
          <a:p>
            <a:r>
              <a:rPr lang="en-US" dirty="0"/>
              <a:t>© 2019 Amedeo Arena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AFDA195-ADF7-9447-84CB-DEBCB3620A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86" t="9300" r="18328" b="20411"/>
          <a:stretch/>
        </p:blipFill>
        <p:spPr>
          <a:xfrm>
            <a:off x="1371600" y="1501943"/>
            <a:ext cx="3991206" cy="4870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7199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3853" y="411391"/>
            <a:ext cx="9601200" cy="1485900"/>
          </a:xfrm>
        </p:spPr>
        <p:txBody>
          <a:bodyPr/>
          <a:lstStyle/>
          <a:p>
            <a:r>
              <a:rPr lang="it-IT" i="1" dirty="0"/>
              <a:t>ERTA</a:t>
            </a:r>
            <a:r>
              <a:rPr lang="it-IT" dirty="0"/>
              <a:t> </a:t>
            </a:r>
            <a:r>
              <a:rPr lang="it-IT" dirty="0" err="1"/>
              <a:t>Pre-emption</a:t>
            </a:r>
            <a:r>
              <a:rPr lang="it-IT" dirty="0"/>
              <a:t>: </a:t>
            </a:r>
            <a:br>
              <a:rPr lang="it-IT" dirty="0"/>
            </a:br>
            <a:r>
              <a:rPr lang="it-IT" dirty="0"/>
              <a:t>Scope </a:t>
            </a:r>
            <a:r>
              <a:rPr lang="it-IT" dirty="0" err="1"/>
              <a:t>overlap</a:t>
            </a:r>
            <a:r>
              <a:rPr lang="it-IT" dirty="0"/>
              <a:t> test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692689" y="1549400"/>
            <a:ext cx="5198955" cy="5174544"/>
          </a:xfrm>
        </p:spPr>
        <p:txBody>
          <a:bodyPr vert="horz">
            <a:normAutofit fontScale="92500" lnSpcReduction="20000"/>
          </a:bodyPr>
          <a:lstStyle/>
          <a:p>
            <a:r>
              <a:rPr lang="it-IT" sz="2800" dirty="0" err="1"/>
              <a:t>Prospective</a:t>
            </a:r>
            <a:r>
              <a:rPr lang="it-IT" sz="2800" dirty="0"/>
              <a:t> </a:t>
            </a:r>
            <a:r>
              <a:rPr lang="it-IT" sz="2800" dirty="0" err="1"/>
              <a:t>assessment</a:t>
            </a:r>
            <a:endParaRPr lang="it-IT" sz="2800" dirty="0"/>
          </a:p>
          <a:p>
            <a:pPr lvl="1"/>
            <a:r>
              <a:rPr lang="it-IT" sz="2800" i="0" dirty="0"/>
              <a:t>of EU law (Op. 1/13 </a:t>
            </a:r>
            <a:r>
              <a:rPr lang="it-IT" sz="2800" dirty="0"/>
              <a:t>Child </a:t>
            </a:r>
            <a:r>
              <a:rPr lang="it-IT" sz="2800" dirty="0" err="1"/>
              <a:t>Abduction</a:t>
            </a:r>
            <a:r>
              <a:rPr lang="it-IT" sz="2800" i="0" dirty="0"/>
              <a:t>)</a:t>
            </a:r>
          </a:p>
          <a:p>
            <a:pPr lvl="1"/>
            <a:r>
              <a:rPr lang="it-IT" sz="2800" i="0" dirty="0"/>
              <a:t>of MS </a:t>
            </a:r>
            <a:r>
              <a:rPr lang="it-IT" sz="2800" i="0" dirty="0" err="1"/>
              <a:t>act</a:t>
            </a:r>
            <a:r>
              <a:rPr lang="it-IT" sz="2800" i="0" dirty="0"/>
              <a:t> (</a:t>
            </a:r>
            <a:r>
              <a:rPr lang="it-IT" sz="2800" dirty="0"/>
              <a:t>Green Network</a:t>
            </a:r>
            <a:r>
              <a:rPr lang="it-IT" sz="2800" i="0" dirty="0"/>
              <a:t>)</a:t>
            </a:r>
            <a:r>
              <a:rPr lang="it-IT" sz="2800" dirty="0"/>
              <a:t> </a:t>
            </a:r>
          </a:p>
          <a:p>
            <a:r>
              <a:rPr lang="it-IT" sz="2800" dirty="0"/>
              <a:t>Positive: «</a:t>
            </a:r>
            <a:r>
              <a:rPr lang="it-IT" sz="2800" dirty="0" err="1"/>
              <a:t>falls</a:t>
            </a:r>
            <a:r>
              <a:rPr lang="it-IT" sz="2800" dirty="0"/>
              <a:t> </a:t>
            </a:r>
            <a:r>
              <a:rPr lang="it-IT" sz="2800" dirty="0" err="1"/>
              <a:t>within</a:t>
            </a:r>
            <a:r>
              <a:rPr lang="it-IT" sz="2800" dirty="0"/>
              <a:t> the scope» (</a:t>
            </a:r>
            <a:r>
              <a:rPr lang="it-IT" sz="2800" i="1" dirty="0"/>
              <a:t>ERTA</a:t>
            </a:r>
            <a:r>
              <a:rPr lang="it-IT" sz="2800" dirty="0"/>
              <a:t>)</a:t>
            </a:r>
          </a:p>
          <a:p>
            <a:r>
              <a:rPr lang="it-IT" sz="2800" dirty="0"/>
              <a:t>Quasi Positive: </a:t>
            </a:r>
            <a:r>
              <a:rPr lang="it-IT" sz="2800" dirty="0" err="1"/>
              <a:t>is</a:t>
            </a:r>
            <a:r>
              <a:rPr lang="it-IT" sz="2800" dirty="0"/>
              <a:t> «</a:t>
            </a:r>
            <a:r>
              <a:rPr lang="it-IT" sz="2800" dirty="0" err="1"/>
              <a:t>largely</a:t>
            </a:r>
            <a:r>
              <a:rPr lang="it-IT" sz="2800" dirty="0"/>
              <a:t> </a:t>
            </a:r>
            <a:r>
              <a:rPr lang="it-IT" sz="2800" dirty="0" err="1"/>
              <a:t>covered</a:t>
            </a:r>
            <a:r>
              <a:rPr lang="it-IT" sz="2800" dirty="0"/>
              <a:t>» (Op. 1/03 </a:t>
            </a:r>
            <a:r>
              <a:rPr lang="it-IT" sz="2800" i="1" dirty="0"/>
              <a:t>Lugano</a:t>
            </a:r>
            <a:r>
              <a:rPr lang="it-IT" sz="2800" dirty="0"/>
              <a:t>)</a:t>
            </a:r>
          </a:p>
          <a:p>
            <a:r>
              <a:rPr lang="it-IT" sz="2800" dirty="0"/>
              <a:t>Negative: </a:t>
            </a:r>
            <a:r>
              <a:rPr lang="it-IT" sz="2800" dirty="0" err="1"/>
              <a:t>doesn’t</a:t>
            </a:r>
            <a:r>
              <a:rPr lang="it-IT" sz="2800" dirty="0"/>
              <a:t> «</a:t>
            </a:r>
            <a:r>
              <a:rPr lang="it-IT" sz="2800" dirty="0" err="1"/>
              <a:t>fall</a:t>
            </a:r>
            <a:r>
              <a:rPr lang="it-IT" sz="2800" dirty="0"/>
              <a:t> in an area </a:t>
            </a:r>
            <a:r>
              <a:rPr lang="it-IT" sz="2800" dirty="0" err="1"/>
              <a:t>covered</a:t>
            </a:r>
            <a:r>
              <a:rPr lang="it-IT" sz="2800" dirty="0"/>
              <a:t>» (</a:t>
            </a:r>
            <a:r>
              <a:rPr lang="it-IT" sz="2800" i="1" dirty="0"/>
              <a:t>Open </a:t>
            </a:r>
            <a:r>
              <a:rPr lang="it-IT" sz="2800" i="1" dirty="0" err="1"/>
              <a:t>skies</a:t>
            </a:r>
            <a:r>
              <a:rPr lang="it-IT" sz="2800" dirty="0"/>
              <a:t>)</a:t>
            </a:r>
          </a:p>
          <a:p>
            <a:r>
              <a:rPr lang="it-IT" sz="2800" dirty="0"/>
              <a:t>Quasi-Negative: </a:t>
            </a:r>
            <a:r>
              <a:rPr lang="it-IT" sz="2800" dirty="0" err="1"/>
              <a:t>covers</a:t>
            </a:r>
            <a:r>
              <a:rPr lang="it-IT" sz="2800" dirty="0"/>
              <a:t> </a:t>
            </a:r>
            <a:r>
              <a:rPr lang="it-IT" sz="2800" dirty="0" err="1"/>
              <a:t>only</a:t>
            </a:r>
            <a:r>
              <a:rPr lang="it-IT" sz="2800" dirty="0"/>
              <a:t> «a </a:t>
            </a:r>
            <a:r>
              <a:rPr lang="it-IT" sz="2800" dirty="0" err="1"/>
              <a:t>very</a:t>
            </a:r>
            <a:r>
              <a:rPr lang="it-IT" sz="2800" dirty="0"/>
              <a:t> small part» (Op. 2/00 </a:t>
            </a:r>
            <a:r>
              <a:rPr lang="it-IT" sz="2800" i="1" dirty="0"/>
              <a:t>Cartagena</a:t>
            </a:r>
            <a:r>
              <a:rPr lang="it-IT" sz="2800" dirty="0"/>
              <a:t>)</a:t>
            </a:r>
          </a:p>
          <a:p>
            <a:endParaRPr lang="it-IT" sz="2800" i="0" dirty="0"/>
          </a:p>
          <a:p>
            <a:endParaRPr lang="it-IT" i="1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89212" y="6497053"/>
            <a:ext cx="7619999" cy="365125"/>
          </a:xfrm>
        </p:spPr>
        <p:txBody>
          <a:bodyPr/>
          <a:lstStyle/>
          <a:p>
            <a:r>
              <a:rPr lang="en-US" dirty="0"/>
              <a:t>© 2019 Amedeo Arena</a:t>
            </a:r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BB80DAB9-1144-6545-A718-4C0409F7391F}"/>
              </a:ext>
            </a:extLst>
          </p:cNvPr>
          <p:cNvGrpSpPr>
            <a:grpSpLocks/>
          </p:cNvGrpSpPr>
          <p:nvPr/>
        </p:nvGrpSpPr>
        <p:grpSpPr bwMode="auto">
          <a:xfrm>
            <a:off x="1393505" y="2209439"/>
            <a:ext cx="3870237" cy="1927225"/>
            <a:chOff x="3980384" y="3187700"/>
            <a:chExt cx="2953490" cy="1524000"/>
          </a:xfrm>
        </p:grpSpPr>
        <p:sp>
          <p:nvSpPr>
            <p:cNvPr id="7" name="Oval 3">
              <a:extLst>
                <a:ext uri="{FF2B5EF4-FFF2-40B4-BE49-F238E27FC236}">
                  <a16:creationId xmlns:a16="http://schemas.microsoft.com/office/drawing/2014/main" id="{742BE8A7-8580-1443-BAA1-8F4980E5B90A}"/>
                </a:ext>
              </a:extLst>
            </p:cNvPr>
            <p:cNvSpPr/>
            <p:nvPr/>
          </p:nvSpPr>
          <p:spPr>
            <a:xfrm>
              <a:off x="3980384" y="3187700"/>
              <a:ext cx="1660190" cy="1524000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tint val="50000"/>
                    <a:shade val="100000"/>
                    <a:satMod val="150000"/>
                    <a:alpha val="53000"/>
                  </a:schemeClr>
                </a:gs>
                <a:gs pos="40000">
                  <a:schemeClr val="accent3">
                    <a:tint val="70000"/>
                    <a:shade val="100000"/>
                    <a:satMod val="150000"/>
                    <a:alpha val="53000"/>
                  </a:schemeClr>
                </a:gs>
                <a:gs pos="100000">
                  <a:schemeClr val="accent3">
                    <a:shade val="90000"/>
                    <a:satMod val="110000"/>
                    <a:alpha val="53000"/>
                  </a:schemeClr>
                </a:gs>
              </a:gsLst>
              <a:lin ang="5400000" scaled="0"/>
              <a:tileRect/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latin typeface="Garamond"/>
                </a:rPr>
                <a:t>EU act</a:t>
              </a:r>
            </a:p>
          </p:txBody>
        </p:sp>
        <p:sp>
          <p:nvSpPr>
            <p:cNvPr id="8" name="Oval 9">
              <a:extLst>
                <a:ext uri="{FF2B5EF4-FFF2-40B4-BE49-F238E27FC236}">
                  <a16:creationId xmlns:a16="http://schemas.microsoft.com/office/drawing/2014/main" id="{58FFC4E2-C0BF-6A48-B77A-3372534F5374}"/>
                </a:ext>
              </a:extLst>
            </p:cNvPr>
            <p:cNvSpPr/>
            <p:nvPr/>
          </p:nvSpPr>
          <p:spPr>
            <a:xfrm>
              <a:off x="5253719" y="3187700"/>
              <a:ext cx="1680155" cy="15240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tint val="50000"/>
                    <a:shade val="100000"/>
                    <a:satMod val="150000"/>
                    <a:alpha val="52000"/>
                  </a:schemeClr>
                </a:gs>
                <a:gs pos="40000">
                  <a:schemeClr val="accent2">
                    <a:tint val="70000"/>
                    <a:shade val="100000"/>
                    <a:satMod val="150000"/>
                    <a:alpha val="52000"/>
                  </a:schemeClr>
                </a:gs>
                <a:gs pos="100000">
                  <a:schemeClr val="accent2">
                    <a:shade val="90000"/>
                    <a:satMod val="110000"/>
                    <a:alpha val="52000"/>
                  </a:schemeClr>
                </a:gs>
              </a:gsLst>
              <a:lin ang="5400000" scaled="0"/>
              <a:tileRect/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latin typeface="Garamond"/>
                </a:rPr>
                <a:t>MS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latin typeface="Garamond"/>
                </a:rPr>
                <a:t>treaty</a:t>
              </a:r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94CB3325-CA09-074E-97AB-7F6391196375}"/>
              </a:ext>
            </a:extLst>
          </p:cNvPr>
          <p:cNvGrpSpPr>
            <a:grpSpLocks/>
          </p:cNvGrpSpPr>
          <p:nvPr/>
        </p:nvGrpSpPr>
        <p:grpSpPr bwMode="auto">
          <a:xfrm>
            <a:off x="1093853" y="4353246"/>
            <a:ext cx="4556201" cy="1927226"/>
            <a:chOff x="3980384" y="3187699"/>
            <a:chExt cx="3476969" cy="1524001"/>
          </a:xfrm>
        </p:grpSpPr>
        <p:sp>
          <p:nvSpPr>
            <p:cNvPr id="10" name="Oval 3">
              <a:extLst>
                <a:ext uri="{FF2B5EF4-FFF2-40B4-BE49-F238E27FC236}">
                  <a16:creationId xmlns:a16="http://schemas.microsoft.com/office/drawing/2014/main" id="{280E1E0E-F806-A043-BD03-290EB99AD039}"/>
                </a:ext>
              </a:extLst>
            </p:cNvPr>
            <p:cNvSpPr/>
            <p:nvPr/>
          </p:nvSpPr>
          <p:spPr>
            <a:xfrm>
              <a:off x="3980384" y="3187700"/>
              <a:ext cx="1660190" cy="1524000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tint val="50000"/>
                    <a:shade val="100000"/>
                    <a:satMod val="150000"/>
                    <a:alpha val="53000"/>
                  </a:schemeClr>
                </a:gs>
                <a:gs pos="40000">
                  <a:schemeClr val="accent3">
                    <a:tint val="70000"/>
                    <a:shade val="100000"/>
                    <a:satMod val="150000"/>
                    <a:alpha val="53000"/>
                  </a:schemeClr>
                </a:gs>
                <a:gs pos="100000">
                  <a:schemeClr val="accent3">
                    <a:shade val="90000"/>
                    <a:satMod val="110000"/>
                    <a:alpha val="53000"/>
                  </a:schemeClr>
                </a:gs>
              </a:gsLst>
              <a:lin ang="5400000" scaled="0"/>
              <a:tileRect/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latin typeface="Garamond"/>
                </a:rPr>
                <a:t>EU act</a:t>
              </a:r>
            </a:p>
          </p:txBody>
        </p:sp>
        <p:sp>
          <p:nvSpPr>
            <p:cNvPr id="11" name="Oval 9">
              <a:extLst>
                <a:ext uri="{FF2B5EF4-FFF2-40B4-BE49-F238E27FC236}">
                  <a16:creationId xmlns:a16="http://schemas.microsoft.com/office/drawing/2014/main" id="{DA045682-13E3-3245-ACD3-C633E776A74D}"/>
                </a:ext>
              </a:extLst>
            </p:cNvPr>
            <p:cNvSpPr/>
            <p:nvPr/>
          </p:nvSpPr>
          <p:spPr>
            <a:xfrm>
              <a:off x="5777199" y="3187699"/>
              <a:ext cx="1680154" cy="15240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tint val="50000"/>
                    <a:shade val="100000"/>
                    <a:satMod val="150000"/>
                    <a:alpha val="52000"/>
                  </a:schemeClr>
                </a:gs>
                <a:gs pos="40000">
                  <a:schemeClr val="accent2">
                    <a:tint val="70000"/>
                    <a:shade val="100000"/>
                    <a:satMod val="150000"/>
                    <a:alpha val="52000"/>
                  </a:schemeClr>
                </a:gs>
                <a:gs pos="100000">
                  <a:schemeClr val="accent2">
                    <a:shade val="90000"/>
                    <a:satMod val="110000"/>
                    <a:alpha val="52000"/>
                  </a:schemeClr>
                </a:gs>
              </a:gsLst>
              <a:lin ang="5400000" scaled="0"/>
              <a:tileRect/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latin typeface="Garamond"/>
                </a:rPr>
                <a:t>MS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latin typeface="Garamond"/>
                </a:rPr>
                <a:t>treaty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2415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8C5894C-8D68-564A-A9CD-0CBB823D7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i="1" dirty="0"/>
              <a:t>ERTA </a:t>
            </a:r>
            <a:r>
              <a:rPr lang="it-IT" dirty="0" err="1"/>
              <a:t>Pre-emption</a:t>
            </a:r>
            <a:r>
              <a:rPr lang="it-IT" dirty="0"/>
              <a:t>:</a:t>
            </a:r>
            <a:br>
              <a:rPr lang="it-IT" dirty="0"/>
            </a:br>
            <a:r>
              <a:rPr lang="it-IT" dirty="0"/>
              <a:t>Field </a:t>
            </a:r>
            <a:r>
              <a:rPr lang="it-IT" dirty="0" err="1"/>
              <a:t>Pre-emption</a:t>
            </a:r>
            <a:r>
              <a:rPr lang="it-IT" dirty="0"/>
              <a:t> </a:t>
            </a:r>
            <a:r>
              <a:rPr lang="it-IT" dirty="0">
                <a:sym typeface="Wingdings" pitchFamily="2" charset="2"/>
              </a:rPr>
              <a:t></a:t>
            </a:r>
            <a:r>
              <a:rPr lang="it-IT" dirty="0"/>
              <a:t> NMC </a:t>
            </a:r>
            <a:r>
              <a:rPr lang="it-IT" dirty="0" err="1"/>
              <a:t>Provisions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6943F5-601D-EC46-BEFE-85884E820F67}"/>
              </a:ext>
            </a:extLst>
          </p:cNvPr>
          <p:cNvSpPr txBox="1"/>
          <p:nvPr/>
        </p:nvSpPr>
        <p:spPr>
          <a:xfrm>
            <a:off x="5071420" y="2338909"/>
            <a:ext cx="67945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endParaRPr lang="it-IT" sz="28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tx2"/>
                </a:solidFill>
              </a:rPr>
              <a:t>Art. 3(2) TFEU, 1st part (</a:t>
            </a:r>
            <a:r>
              <a:rPr lang="it-IT" sz="2800" i="1" dirty="0">
                <a:solidFill>
                  <a:schemeClr val="tx2"/>
                </a:solidFill>
              </a:rPr>
              <a:t>WTO </a:t>
            </a:r>
            <a:r>
              <a:rPr lang="it-IT" sz="2800" dirty="0" err="1">
                <a:solidFill>
                  <a:schemeClr val="tx2"/>
                </a:solidFill>
              </a:rPr>
              <a:t>doctrine</a:t>
            </a:r>
            <a:r>
              <a:rPr lang="it-IT" sz="2800" dirty="0">
                <a:solidFill>
                  <a:schemeClr val="tx2"/>
                </a:solidFill>
              </a:rPr>
              <a:t> Op. 1/94). MS </a:t>
            </a:r>
            <a:r>
              <a:rPr lang="it-IT" sz="2800" dirty="0" err="1">
                <a:solidFill>
                  <a:schemeClr val="tx2"/>
                </a:solidFill>
              </a:rPr>
              <a:t>extenal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action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is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preempted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when</a:t>
            </a:r>
            <a:r>
              <a:rPr lang="it-IT" sz="2800" dirty="0">
                <a:solidFill>
                  <a:schemeClr val="tx2"/>
                </a:solidFill>
              </a:rPr>
              <a:t> EU </a:t>
            </a:r>
            <a:r>
              <a:rPr lang="it-IT" sz="2800" dirty="0" err="1">
                <a:solidFill>
                  <a:schemeClr val="tx2"/>
                </a:solidFill>
              </a:rPr>
              <a:t>act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empowers</a:t>
            </a:r>
            <a:r>
              <a:rPr lang="it-IT" sz="2800" dirty="0">
                <a:solidFill>
                  <a:schemeClr val="tx2"/>
                </a:solidFill>
              </a:rPr>
              <a:t> EU </a:t>
            </a:r>
            <a:r>
              <a:rPr lang="it-IT" sz="2800" dirty="0" err="1">
                <a:solidFill>
                  <a:schemeClr val="tx2"/>
                </a:solidFill>
              </a:rPr>
              <a:t>institutions</a:t>
            </a:r>
            <a:r>
              <a:rPr lang="it-IT" sz="2800" dirty="0">
                <a:solidFill>
                  <a:schemeClr val="tx2"/>
                </a:solidFill>
              </a:rPr>
              <a:t> to </a:t>
            </a:r>
            <a:r>
              <a:rPr lang="it-IT" sz="2800" dirty="0" err="1">
                <a:solidFill>
                  <a:schemeClr val="tx2"/>
                </a:solidFill>
              </a:rPr>
              <a:t>enter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agreements</a:t>
            </a:r>
            <a:r>
              <a:rPr lang="it-IT" sz="2800" dirty="0">
                <a:solidFill>
                  <a:schemeClr val="tx2"/>
                </a:solidFill>
              </a:rPr>
              <a:t> with NMC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tx2"/>
                </a:solidFill>
              </a:rPr>
              <a:t>E.g. </a:t>
            </a:r>
            <a:r>
              <a:rPr lang="it-IT" sz="2800" i="1" dirty="0">
                <a:solidFill>
                  <a:schemeClr val="tx2"/>
                </a:solidFill>
              </a:rPr>
              <a:t>ERTA</a:t>
            </a:r>
            <a:r>
              <a:rPr lang="it-IT" sz="2800" dirty="0">
                <a:solidFill>
                  <a:schemeClr val="tx2"/>
                </a:solidFill>
              </a:rPr>
              <a:t>: reg. 543/69 </a:t>
            </a:r>
            <a:r>
              <a:rPr lang="it-IT" sz="2800" dirty="0" err="1">
                <a:solidFill>
                  <a:schemeClr val="tx2"/>
                </a:solidFill>
              </a:rPr>
              <a:t>empowered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Council</a:t>
            </a:r>
            <a:r>
              <a:rPr lang="it-IT" sz="2800" dirty="0">
                <a:solidFill>
                  <a:schemeClr val="tx2"/>
                </a:solidFill>
              </a:rPr>
              <a:t> to </a:t>
            </a:r>
            <a:r>
              <a:rPr lang="it-IT" sz="2800" dirty="0" err="1">
                <a:solidFill>
                  <a:schemeClr val="tx2"/>
                </a:solidFill>
              </a:rPr>
              <a:t>negotiate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agreements</a:t>
            </a:r>
            <a:r>
              <a:rPr lang="it-IT" sz="2800" dirty="0">
                <a:solidFill>
                  <a:schemeClr val="tx2"/>
                </a:solidFill>
              </a:rPr>
              <a:t> with NMC </a:t>
            </a:r>
            <a:r>
              <a:rPr lang="it-IT" sz="2800" dirty="0" err="1">
                <a:solidFill>
                  <a:schemeClr val="tx2"/>
                </a:solidFill>
              </a:rPr>
              <a:t>concerning</a:t>
            </a:r>
            <a:r>
              <a:rPr lang="it-IT" sz="2800" dirty="0">
                <a:solidFill>
                  <a:schemeClr val="tx2"/>
                </a:solidFill>
              </a:rPr>
              <a:t> road </a:t>
            </a:r>
            <a:r>
              <a:rPr lang="it-IT" sz="2800" dirty="0" err="1">
                <a:solidFill>
                  <a:schemeClr val="tx2"/>
                </a:solidFill>
              </a:rPr>
              <a:t>safety</a:t>
            </a:r>
            <a:endParaRPr lang="it-IT" sz="2800" dirty="0">
              <a:solidFill>
                <a:schemeClr val="tx2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it-IT" sz="2800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FAFEC99-61D2-2D4C-8462-69DA919F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795" y="153466"/>
            <a:ext cx="3430588" cy="365125"/>
          </a:xfrm>
        </p:spPr>
        <p:txBody>
          <a:bodyPr/>
          <a:lstStyle/>
          <a:p>
            <a:pPr algn="l"/>
            <a:r>
              <a:rPr lang="en-US" sz="1400" dirty="0"/>
              <a:t>© 2019 Amedeo Arena</a:t>
            </a:r>
          </a:p>
        </p:txBody>
      </p:sp>
      <p:pic>
        <p:nvPicPr>
          <p:cNvPr id="13314" name="Picture 2" descr="Immagine correlata">
            <a:extLst>
              <a:ext uri="{FF2B5EF4-FFF2-40B4-BE49-F238E27FC236}">
                <a16:creationId xmlns:a16="http://schemas.microsoft.com/office/drawing/2014/main" id="{4D293541-2598-D241-800D-5207954F9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6295" y="3136457"/>
            <a:ext cx="4272005" cy="28480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59222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pre-emption</a:t>
            </a:r>
            <a:r>
              <a:rPr lang="it-IT" dirty="0"/>
              <a:t>? 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727701" y="1701801"/>
            <a:ext cx="5898206" cy="4796688"/>
          </a:xfrm>
        </p:spPr>
        <p:txBody>
          <a:bodyPr vert="horz">
            <a:normAutofit fontScale="92500" lnSpcReduction="20000"/>
          </a:bodyPr>
          <a:lstStyle/>
          <a:p>
            <a:r>
              <a:rPr lang="it-IT" sz="3200" dirty="0"/>
              <a:t>A </a:t>
            </a:r>
            <a:r>
              <a:rPr lang="it-IT" sz="3200" dirty="0" err="1"/>
              <a:t>Theory</a:t>
            </a:r>
            <a:r>
              <a:rPr lang="it-IT" sz="3200" dirty="0"/>
              <a:t> of Normative </a:t>
            </a:r>
            <a:r>
              <a:rPr lang="it-IT" sz="3200" dirty="0" err="1"/>
              <a:t>Conflict</a:t>
            </a:r>
            <a:endParaRPr lang="it-IT" sz="3000" dirty="0"/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it-IT" sz="2800" i="0" dirty="0" err="1"/>
              <a:t>Determines</a:t>
            </a:r>
            <a:r>
              <a:rPr lang="it-IT" sz="2800" i="0" dirty="0"/>
              <a:t> </a:t>
            </a:r>
            <a:r>
              <a:rPr lang="it-IT" sz="2800" b="1" i="0" dirty="0" err="1"/>
              <a:t>when</a:t>
            </a:r>
            <a:r>
              <a:rPr lang="it-IT" sz="2800" i="0" dirty="0"/>
              <a:t> EU law </a:t>
            </a:r>
            <a:r>
              <a:rPr lang="it-IT" sz="2800" i="0" dirty="0" err="1"/>
              <a:t>is</a:t>
            </a:r>
            <a:r>
              <a:rPr lang="it-IT" sz="2800" i="0" dirty="0"/>
              <a:t> in </a:t>
            </a:r>
            <a:r>
              <a:rPr lang="it-IT" sz="2800" i="0" dirty="0" err="1"/>
              <a:t>conflict</a:t>
            </a:r>
            <a:r>
              <a:rPr lang="it-IT" sz="2800" i="0" dirty="0"/>
              <a:t> with MS law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it-IT" sz="2800" i="0" dirty="0"/>
              <a:t>So </a:t>
            </a:r>
            <a:r>
              <a:rPr lang="it-IT" sz="2800" i="0" dirty="0" err="1"/>
              <a:t>that</a:t>
            </a:r>
            <a:r>
              <a:rPr lang="it-IT" sz="2800" i="0" dirty="0"/>
              <a:t> </a:t>
            </a:r>
            <a:r>
              <a:rPr lang="it-IT" sz="2800" i="0" dirty="0" err="1"/>
              <a:t>primacy</a:t>
            </a:r>
            <a:r>
              <a:rPr lang="it-IT" sz="2800" i="0" dirty="0"/>
              <a:t> can solve the </a:t>
            </a:r>
            <a:r>
              <a:rPr lang="it-IT" sz="2800" i="0" dirty="0" err="1"/>
              <a:t>conflict</a:t>
            </a:r>
            <a:endParaRPr lang="it-IT" sz="2800" i="0" dirty="0"/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it-IT" sz="2800" i="0" dirty="0" err="1"/>
              <a:t>Indicator</a:t>
            </a:r>
            <a:r>
              <a:rPr lang="it-IT" sz="2800" i="0" dirty="0"/>
              <a:t> of the </a:t>
            </a:r>
            <a:r>
              <a:rPr lang="it-IT" sz="2800" i="0" dirty="0" err="1"/>
              <a:t>residual</a:t>
            </a:r>
            <a:r>
              <a:rPr lang="it-IT" sz="2800" i="0" dirty="0"/>
              <a:t> law-</a:t>
            </a:r>
            <a:r>
              <a:rPr lang="it-IT" sz="2800" i="0" dirty="0" err="1"/>
              <a:t>making</a:t>
            </a:r>
            <a:r>
              <a:rPr lang="it-IT" sz="2800" i="0" dirty="0"/>
              <a:t> and </a:t>
            </a:r>
            <a:r>
              <a:rPr lang="it-IT" sz="2800" i="0" dirty="0" err="1"/>
              <a:t>treaty-making</a:t>
            </a:r>
            <a:r>
              <a:rPr lang="it-IT" sz="2800" i="0" dirty="0"/>
              <a:t> </a:t>
            </a:r>
            <a:r>
              <a:rPr lang="it-IT" sz="2800" i="0" dirty="0" err="1"/>
              <a:t>power</a:t>
            </a:r>
            <a:r>
              <a:rPr lang="it-IT" sz="2800" i="0" dirty="0"/>
              <a:t> of MS</a:t>
            </a:r>
          </a:p>
          <a:p>
            <a:r>
              <a:rPr lang="it-IT" sz="3200" dirty="0" err="1"/>
              <a:t>Never</a:t>
            </a:r>
            <a:r>
              <a:rPr lang="it-IT" sz="3200" dirty="0"/>
              <a:t> </a:t>
            </a:r>
            <a:r>
              <a:rPr lang="it-IT" sz="3200" dirty="0" err="1"/>
              <a:t>explicitly</a:t>
            </a:r>
            <a:r>
              <a:rPr lang="it-IT" sz="3200" dirty="0"/>
              <a:t> </a:t>
            </a:r>
            <a:r>
              <a:rPr lang="it-IT" sz="3200" dirty="0" err="1"/>
              <a:t>endorsed</a:t>
            </a:r>
            <a:r>
              <a:rPr lang="it-IT" sz="3200" dirty="0"/>
              <a:t> by the ECJ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it-IT" sz="2800" i="0" dirty="0" err="1"/>
              <a:t>But</a:t>
            </a:r>
            <a:r>
              <a:rPr lang="it-IT" sz="2800" i="0" dirty="0"/>
              <a:t> </a:t>
            </a:r>
            <a:r>
              <a:rPr lang="it-IT" sz="2800" i="0" dirty="0" err="1"/>
              <a:t>mentioned</a:t>
            </a:r>
            <a:r>
              <a:rPr lang="it-IT" sz="2800" i="0" dirty="0"/>
              <a:t> </a:t>
            </a:r>
            <a:r>
              <a:rPr lang="it-IT" sz="2800" i="0" dirty="0" err="1"/>
              <a:t>since</a:t>
            </a:r>
            <a:r>
              <a:rPr lang="it-IT" sz="2800" i="0" dirty="0"/>
              <a:t> 2009 by </a:t>
            </a:r>
            <a:r>
              <a:rPr lang="it-IT" sz="2800" i="0"/>
              <a:t>AGs </a:t>
            </a:r>
            <a:r>
              <a:rPr lang="it-IT" sz="2800" i="0" dirty="0" err="1"/>
              <a:t>Colomer</a:t>
            </a:r>
            <a:r>
              <a:rPr lang="it-IT" sz="2800" i="0" dirty="0"/>
              <a:t>, </a:t>
            </a:r>
            <a:r>
              <a:rPr lang="it-IT" sz="2800" i="0" dirty="0" err="1"/>
              <a:t>Jääskinen</a:t>
            </a:r>
            <a:r>
              <a:rPr lang="it-IT" sz="2800" i="0" dirty="0"/>
              <a:t>, </a:t>
            </a:r>
            <a:r>
              <a:rPr lang="it-IT" sz="2800" i="0" dirty="0" err="1"/>
              <a:t>Mengozzi</a:t>
            </a:r>
            <a:r>
              <a:rPr lang="it-IT" sz="2800" i="0" dirty="0"/>
              <a:t>, </a:t>
            </a:r>
            <a:r>
              <a:rPr lang="it-IT" sz="2800" i="0" dirty="0" err="1"/>
              <a:t>Sharpston</a:t>
            </a:r>
            <a:r>
              <a:rPr lang="it-IT" sz="2800" i="0" dirty="0"/>
              <a:t>, </a:t>
            </a:r>
            <a:r>
              <a:rPr lang="it-IT" sz="2800" i="0" dirty="0" err="1"/>
              <a:t>Szpunar</a:t>
            </a:r>
            <a:r>
              <a:rPr lang="it-IT" sz="2800" i="0" dirty="0"/>
              <a:t>, &amp;</a:t>
            </a:r>
            <a:r>
              <a:rPr lang="it-IT" sz="2800" dirty="0"/>
              <a:t> </a:t>
            </a:r>
            <a:r>
              <a:rPr lang="it-IT" sz="2800" i="0" dirty="0" err="1"/>
              <a:t>Bobek</a:t>
            </a:r>
            <a:endParaRPr lang="it-IT" sz="2800" i="0" dirty="0"/>
          </a:p>
          <a:p>
            <a:endParaRPr lang="it-IT" i="1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89212" y="6497053"/>
            <a:ext cx="7619999" cy="365125"/>
          </a:xfrm>
        </p:spPr>
        <p:txBody>
          <a:bodyPr/>
          <a:lstStyle/>
          <a:p>
            <a:r>
              <a:rPr lang="en-US" dirty="0"/>
              <a:t>© 2019 Amedeo Arena</a:t>
            </a:r>
          </a:p>
        </p:txBody>
      </p:sp>
      <p:pic>
        <p:nvPicPr>
          <p:cNvPr id="9" name="Picture 4" descr="Immagine correlata">
            <a:extLst>
              <a:ext uri="{FF2B5EF4-FFF2-40B4-BE49-F238E27FC236}">
                <a16:creationId xmlns:a16="http://schemas.microsoft.com/office/drawing/2014/main" id="{CE066AED-ED1E-B849-B183-581C991B6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0664" y1="25781" x2="27930" y2="29688"/>
                        <a14:foregroundMark x1="17773" y1="38477" x2="25781" y2="50195"/>
                        <a14:foregroundMark x1="67188" y1="43555" x2="52734" y2="46484"/>
                        <a14:foregroundMark x1="39258" y1="37500" x2="60352" y2="37109"/>
                        <a14:foregroundMark x1="46289" y1="41992" x2="43359" y2="44727"/>
                        <a14:foregroundMark x1="29297" y1="29492" x2="38672" y2="21289"/>
                        <a14:foregroundMark x1="38672" y1="21289" x2="38672" y2="20508"/>
                        <a14:foregroundMark x1="49023" y1="57227" x2="52344" y2="6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943101"/>
            <a:ext cx="4006850" cy="4006850"/>
          </a:xfrm>
          <a:prstGeom prst="rect">
            <a:avLst/>
          </a:prstGeom>
          <a:ln>
            <a:noFill/>
          </a:ln>
          <a:effectLst>
            <a:outerShdw blurRad="50800" dist="88900" dir="2700000" algn="tl" rotWithShape="0">
              <a:prstClr val="black">
                <a:alpha val="8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720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8C5894C-8D68-564A-A9CD-0CBB823D7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i="1" dirty="0"/>
              <a:t>ERTA</a:t>
            </a:r>
            <a:r>
              <a:rPr lang="it-IT" dirty="0"/>
              <a:t> </a:t>
            </a:r>
            <a:r>
              <a:rPr lang="it-IT" dirty="0" err="1"/>
              <a:t>Pre-emption</a:t>
            </a:r>
            <a:r>
              <a:rPr lang="it-IT" dirty="0"/>
              <a:t>: </a:t>
            </a:r>
            <a:br>
              <a:rPr lang="it-IT" dirty="0"/>
            </a:br>
            <a:r>
              <a:rPr lang="it-IT" dirty="0"/>
              <a:t>Field </a:t>
            </a:r>
            <a:r>
              <a:rPr lang="it-IT" dirty="0" err="1"/>
              <a:t>Pre-emption</a:t>
            </a:r>
            <a:r>
              <a:rPr lang="it-IT" dirty="0"/>
              <a:t> 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it-IT" dirty="0"/>
              <a:t>Scope </a:t>
            </a:r>
            <a:r>
              <a:rPr lang="it-IT" dirty="0" err="1"/>
              <a:t>alteration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6943F5-601D-EC46-BEFE-85884E820F67}"/>
              </a:ext>
            </a:extLst>
          </p:cNvPr>
          <p:cNvSpPr txBox="1"/>
          <p:nvPr/>
        </p:nvSpPr>
        <p:spPr>
          <a:xfrm>
            <a:off x="4240696" y="2420689"/>
            <a:ext cx="79513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tx2"/>
                </a:solidFill>
              </a:rPr>
              <a:t>Art. 3(2) TFEU, </a:t>
            </a:r>
            <a:r>
              <a:rPr lang="it-IT" sz="2800" dirty="0" err="1">
                <a:solidFill>
                  <a:schemeClr val="tx2"/>
                </a:solidFill>
              </a:rPr>
              <a:t>agreement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may</a:t>
            </a:r>
            <a:r>
              <a:rPr lang="it-IT" sz="2800" dirty="0">
                <a:solidFill>
                  <a:schemeClr val="tx2"/>
                </a:solidFill>
              </a:rPr>
              <a:t> «alter the scope» of the common </a:t>
            </a:r>
            <a:r>
              <a:rPr lang="it-IT" sz="2800" dirty="0" err="1">
                <a:solidFill>
                  <a:schemeClr val="tx2"/>
                </a:solidFill>
              </a:rPr>
              <a:t>rules</a:t>
            </a:r>
            <a:endParaRPr lang="it-IT" sz="2800" dirty="0">
              <a:solidFill>
                <a:schemeClr val="tx2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tx2"/>
                </a:solidFill>
              </a:rPr>
              <a:t>E.g. </a:t>
            </a:r>
            <a:r>
              <a:rPr lang="it-IT" sz="2800" i="1" dirty="0">
                <a:solidFill>
                  <a:schemeClr val="tx2"/>
                </a:solidFill>
              </a:rPr>
              <a:t>Opinion 1/03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tx2"/>
                </a:solidFill>
              </a:rPr>
              <a:t>The Lugano Convention </a:t>
            </a:r>
            <a:r>
              <a:rPr lang="it-IT" sz="2800" dirty="0" err="1">
                <a:solidFill>
                  <a:schemeClr val="tx2"/>
                </a:solidFill>
              </a:rPr>
              <a:t>would</a:t>
            </a:r>
            <a:r>
              <a:rPr lang="it-IT" sz="2800" dirty="0">
                <a:solidFill>
                  <a:schemeClr val="tx2"/>
                </a:solidFill>
              </a:rPr>
              <a:t> «</a:t>
            </a:r>
            <a:r>
              <a:rPr lang="it-IT" sz="2800" dirty="0" err="1">
                <a:solidFill>
                  <a:schemeClr val="tx2"/>
                </a:solidFill>
              </a:rPr>
              <a:t>enlarge</a:t>
            </a:r>
            <a:r>
              <a:rPr lang="it-IT" sz="2800" dirty="0">
                <a:solidFill>
                  <a:schemeClr val="tx2"/>
                </a:solidFill>
              </a:rPr>
              <a:t> the scope of </a:t>
            </a:r>
            <a:r>
              <a:rPr lang="it-IT" sz="2800" dirty="0" err="1">
                <a:solidFill>
                  <a:schemeClr val="tx2"/>
                </a:solidFill>
              </a:rPr>
              <a:t>recognition</a:t>
            </a:r>
            <a:r>
              <a:rPr lang="it-IT" sz="2800" dirty="0">
                <a:solidFill>
                  <a:schemeClr val="tx2"/>
                </a:solidFill>
              </a:rPr>
              <a:t> of </a:t>
            </a:r>
            <a:r>
              <a:rPr lang="it-IT" sz="2800" dirty="0" err="1">
                <a:solidFill>
                  <a:schemeClr val="tx2"/>
                </a:solidFill>
              </a:rPr>
              <a:t>judicial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decisions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without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any</a:t>
            </a:r>
            <a:r>
              <a:rPr lang="it-IT" sz="2800" dirty="0">
                <a:solidFill>
                  <a:schemeClr val="tx2"/>
                </a:solidFill>
              </a:rPr>
              <a:t> special procedure, </a:t>
            </a:r>
            <a:r>
              <a:rPr lang="it-IT" sz="2800" dirty="0" err="1">
                <a:solidFill>
                  <a:schemeClr val="tx2"/>
                </a:solidFill>
              </a:rPr>
              <a:t>thus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increasing</a:t>
            </a:r>
            <a:r>
              <a:rPr lang="it-IT" sz="2800" dirty="0">
                <a:solidFill>
                  <a:schemeClr val="tx2"/>
                </a:solidFill>
              </a:rPr>
              <a:t> the </a:t>
            </a:r>
            <a:r>
              <a:rPr lang="it-IT" sz="2800" dirty="0" err="1">
                <a:solidFill>
                  <a:schemeClr val="tx2"/>
                </a:solidFill>
              </a:rPr>
              <a:t>number</a:t>
            </a:r>
            <a:r>
              <a:rPr lang="it-IT" sz="2800" dirty="0">
                <a:solidFill>
                  <a:schemeClr val="tx2"/>
                </a:solidFill>
              </a:rPr>
              <a:t> of </a:t>
            </a:r>
            <a:r>
              <a:rPr lang="it-IT" sz="2800" dirty="0" err="1">
                <a:solidFill>
                  <a:schemeClr val="tx2"/>
                </a:solidFill>
              </a:rPr>
              <a:t>cases</a:t>
            </a:r>
            <a:r>
              <a:rPr lang="it-IT" sz="2800" dirty="0">
                <a:solidFill>
                  <a:schemeClr val="tx2"/>
                </a:solidFill>
              </a:rPr>
              <a:t> in </a:t>
            </a:r>
            <a:r>
              <a:rPr lang="it-IT" sz="2800" dirty="0" err="1">
                <a:solidFill>
                  <a:schemeClr val="tx2"/>
                </a:solidFill>
              </a:rPr>
              <a:t>which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judgments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delivered</a:t>
            </a:r>
            <a:r>
              <a:rPr lang="it-IT" sz="2800" dirty="0">
                <a:solidFill>
                  <a:schemeClr val="tx2"/>
                </a:solidFill>
              </a:rPr>
              <a:t> by NMC </a:t>
            </a:r>
            <a:r>
              <a:rPr lang="it-IT" sz="2800" dirty="0" err="1">
                <a:solidFill>
                  <a:schemeClr val="tx2"/>
                </a:solidFill>
              </a:rPr>
              <a:t>courts</a:t>
            </a:r>
            <a:r>
              <a:rPr lang="it-IT" sz="2800" dirty="0">
                <a:solidFill>
                  <a:schemeClr val="tx2"/>
                </a:solidFill>
              </a:rPr>
              <a:t> can be </a:t>
            </a:r>
            <a:r>
              <a:rPr lang="it-IT" sz="2800" dirty="0" err="1">
                <a:solidFill>
                  <a:schemeClr val="tx2"/>
                </a:solidFill>
              </a:rPr>
              <a:t>recognised</a:t>
            </a:r>
            <a:r>
              <a:rPr lang="it-IT" sz="28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FAFEC99-61D2-2D4C-8462-69DA919F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108" y="196180"/>
            <a:ext cx="3430588" cy="365125"/>
          </a:xfrm>
        </p:spPr>
        <p:txBody>
          <a:bodyPr/>
          <a:lstStyle/>
          <a:p>
            <a:pPr algn="l"/>
            <a:r>
              <a:rPr lang="en-US" sz="1400" dirty="0"/>
              <a:t>© 2019 Amedeo Arena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B3BF686-DDF3-A949-A270-80E80A734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641" y="2171700"/>
            <a:ext cx="3626727" cy="4323363"/>
          </a:xfrm>
          <a:prstGeom prst="rect">
            <a:avLst/>
          </a:prstGeom>
          <a:effectLst>
            <a:outerShdw blurRad="50800" dist="139700" dir="2700000" algn="tl" rotWithShape="0">
              <a:prstClr val="black">
                <a:alpha val="7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92841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8C5894C-8D68-564A-A9CD-0CBB823D7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i="1" dirty="0"/>
              <a:t>ERTA</a:t>
            </a:r>
            <a:r>
              <a:rPr lang="it-IT" dirty="0"/>
              <a:t> </a:t>
            </a:r>
            <a:r>
              <a:rPr lang="it-IT" dirty="0" err="1"/>
              <a:t>Pre-emption</a:t>
            </a:r>
            <a:br>
              <a:rPr lang="it-IT" dirty="0"/>
            </a:br>
            <a:r>
              <a:rPr lang="it-IT" dirty="0"/>
              <a:t>Field </a:t>
            </a:r>
            <a:r>
              <a:rPr lang="it-IT" dirty="0" err="1"/>
              <a:t>Preemption</a:t>
            </a:r>
            <a:r>
              <a:rPr lang="it-IT" dirty="0"/>
              <a:t> 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it-IT" dirty="0" err="1"/>
              <a:t>Exhaustiveness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6943F5-601D-EC46-BEFE-85884E820F67}"/>
              </a:ext>
            </a:extLst>
          </p:cNvPr>
          <p:cNvSpPr txBox="1"/>
          <p:nvPr/>
        </p:nvSpPr>
        <p:spPr>
          <a:xfrm>
            <a:off x="4893276" y="2228911"/>
            <a:ext cx="72987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tx2"/>
                </a:solidFill>
              </a:rPr>
              <a:t>Art. 3(2) TFEU, </a:t>
            </a:r>
            <a:r>
              <a:rPr lang="it-IT" sz="2800" dirty="0" err="1">
                <a:solidFill>
                  <a:schemeClr val="tx2"/>
                </a:solidFill>
              </a:rPr>
              <a:t>agreement</a:t>
            </a:r>
            <a:r>
              <a:rPr lang="it-IT" sz="2800" dirty="0">
                <a:solidFill>
                  <a:schemeClr val="tx2"/>
                </a:solidFill>
              </a:rPr>
              <a:t> «</a:t>
            </a:r>
            <a:r>
              <a:rPr lang="it-IT" sz="2800" dirty="0" err="1">
                <a:solidFill>
                  <a:schemeClr val="tx2"/>
                </a:solidFill>
              </a:rPr>
              <a:t>may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affect</a:t>
            </a:r>
            <a:r>
              <a:rPr lang="it-IT" sz="2800" dirty="0">
                <a:solidFill>
                  <a:schemeClr val="tx2"/>
                </a:solidFill>
              </a:rPr>
              <a:t> common </a:t>
            </a:r>
            <a:r>
              <a:rPr lang="it-IT" sz="2800" dirty="0" err="1">
                <a:solidFill>
                  <a:schemeClr val="tx2"/>
                </a:solidFill>
              </a:rPr>
              <a:t>rules</a:t>
            </a:r>
            <a:r>
              <a:rPr lang="it-IT" sz="2800" dirty="0">
                <a:solidFill>
                  <a:schemeClr val="tx2"/>
                </a:solidFill>
              </a:rPr>
              <a:t>»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tx2"/>
                </a:solidFill>
              </a:rPr>
              <a:t>E.g. </a:t>
            </a:r>
            <a:r>
              <a:rPr lang="it-IT" sz="2800" i="1" dirty="0">
                <a:solidFill>
                  <a:schemeClr val="tx2"/>
                </a:solidFill>
              </a:rPr>
              <a:t>Opinion 2/91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tx2"/>
                </a:solidFill>
              </a:rPr>
              <a:t>the legislature </a:t>
            </a:r>
            <a:r>
              <a:rPr lang="it-IT" sz="2800" dirty="0" err="1">
                <a:solidFill>
                  <a:schemeClr val="tx2"/>
                </a:solidFill>
              </a:rPr>
              <a:t>adopted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directives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laying</a:t>
            </a:r>
            <a:r>
              <a:rPr lang="it-IT" sz="2800" dirty="0">
                <a:solidFill>
                  <a:schemeClr val="tx2"/>
                </a:solidFill>
              </a:rPr>
              <a:t> down «</a:t>
            </a:r>
            <a:r>
              <a:rPr lang="it-IT" sz="2800" dirty="0" err="1">
                <a:solidFill>
                  <a:schemeClr val="tx2"/>
                </a:solidFill>
              </a:rPr>
              <a:t>very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detailed</a:t>
            </a:r>
            <a:r>
              <a:rPr lang="it-IT" sz="2800" dirty="0">
                <a:solidFill>
                  <a:schemeClr val="tx2"/>
                </a:solidFill>
              </a:rPr>
              <a:t>» </a:t>
            </a:r>
            <a:r>
              <a:rPr lang="it-IT" sz="2800" dirty="0" err="1">
                <a:solidFill>
                  <a:schemeClr val="tx2"/>
                </a:solidFill>
              </a:rPr>
              <a:t>rules</a:t>
            </a:r>
            <a:r>
              <a:rPr lang="it-IT" sz="2800" dirty="0">
                <a:solidFill>
                  <a:schemeClr val="tx2"/>
                </a:solidFill>
              </a:rPr>
              <a:t> on the </a:t>
            </a:r>
            <a:r>
              <a:rPr lang="it-IT" sz="2800" dirty="0" err="1">
                <a:solidFill>
                  <a:schemeClr val="tx2"/>
                </a:solidFill>
              </a:rPr>
              <a:t>labelling</a:t>
            </a:r>
            <a:r>
              <a:rPr lang="it-IT" sz="2800" dirty="0">
                <a:solidFill>
                  <a:schemeClr val="tx2"/>
                </a:solidFill>
              </a:rPr>
              <a:t> of </a:t>
            </a:r>
            <a:r>
              <a:rPr lang="it-IT" sz="2800" dirty="0" err="1">
                <a:solidFill>
                  <a:schemeClr val="tx2"/>
                </a:solidFill>
              </a:rPr>
              <a:t>dangerous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substances</a:t>
            </a:r>
            <a:r>
              <a:rPr lang="it-IT" sz="2800" dirty="0">
                <a:solidFill>
                  <a:schemeClr val="tx2"/>
                </a:solidFill>
              </a:rPr>
              <a:t> and </a:t>
            </a:r>
            <a:r>
              <a:rPr lang="it-IT" sz="2800" dirty="0" err="1">
                <a:solidFill>
                  <a:schemeClr val="tx2"/>
                </a:solidFill>
              </a:rPr>
              <a:t>preparations</a:t>
            </a:r>
            <a:r>
              <a:rPr lang="it-IT" sz="2800" dirty="0">
                <a:solidFill>
                  <a:schemeClr val="tx2"/>
                </a:solidFill>
              </a:rPr>
              <a:t>, </a:t>
            </a:r>
            <a:r>
              <a:rPr lang="it-IT" sz="2800" dirty="0" err="1">
                <a:solidFill>
                  <a:schemeClr val="tx2"/>
                </a:solidFill>
              </a:rPr>
              <a:t>pursuing</a:t>
            </a:r>
            <a:r>
              <a:rPr lang="it-IT" sz="2800" dirty="0">
                <a:solidFill>
                  <a:schemeClr val="tx2"/>
                </a:solidFill>
              </a:rPr>
              <a:t> «an </a:t>
            </a:r>
            <a:r>
              <a:rPr lang="it-IT" sz="2800" dirty="0" err="1">
                <a:solidFill>
                  <a:schemeClr val="tx2"/>
                </a:solidFill>
              </a:rPr>
              <a:t>ever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greater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degree</a:t>
            </a:r>
            <a:r>
              <a:rPr lang="it-IT" sz="2800" dirty="0">
                <a:solidFill>
                  <a:schemeClr val="tx2"/>
                </a:solidFill>
              </a:rPr>
              <a:t> of </a:t>
            </a:r>
            <a:r>
              <a:rPr lang="it-IT" sz="2800" dirty="0" err="1">
                <a:solidFill>
                  <a:schemeClr val="tx2"/>
                </a:solidFill>
              </a:rPr>
              <a:t>harmonization</a:t>
            </a:r>
            <a:r>
              <a:rPr lang="it-IT" sz="2800" dirty="0">
                <a:solidFill>
                  <a:schemeClr val="tx2"/>
                </a:solidFill>
              </a:rPr>
              <a:t>» of MS </a:t>
            </a:r>
            <a:r>
              <a:rPr lang="it-IT" sz="2800" dirty="0" err="1">
                <a:solidFill>
                  <a:schemeClr val="tx2"/>
                </a:solidFill>
              </a:rPr>
              <a:t>laws</a:t>
            </a:r>
            <a:r>
              <a:rPr lang="it-IT" sz="28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FAFEC99-61D2-2D4C-8462-69DA919F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575" y="192627"/>
            <a:ext cx="3430588" cy="365125"/>
          </a:xfrm>
        </p:spPr>
        <p:txBody>
          <a:bodyPr/>
          <a:lstStyle/>
          <a:p>
            <a:pPr algn="l"/>
            <a:r>
              <a:rPr lang="en-US" sz="1400" dirty="0"/>
              <a:t>© 2019 Amedeo Arena</a:t>
            </a:r>
          </a:p>
        </p:txBody>
      </p:sp>
      <p:pic>
        <p:nvPicPr>
          <p:cNvPr id="11266" name="Picture 2" descr="Risultati immagini per labelling dangerous substances">
            <a:extLst>
              <a:ext uri="{FF2B5EF4-FFF2-40B4-BE49-F238E27FC236}">
                <a16:creationId xmlns:a16="http://schemas.microsoft.com/office/drawing/2014/main" id="{EAE5245B-E513-CD47-822D-52488CF66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9475" y="2381250"/>
            <a:ext cx="4360108" cy="38179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69064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8C5894C-8D68-564A-A9CD-0CBB823D7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10071100" cy="1485900"/>
          </a:xfrm>
        </p:spPr>
        <p:txBody>
          <a:bodyPr>
            <a:normAutofit fontScale="90000"/>
          </a:bodyPr>
          <a:lstStyle/>
          <a:p>
            <a:r>
              <a:rPr lang="it-IT" i="1" dirty="0"/>
              <a:t>ERTA</a:t>
            </a:r>
            <a:r>
              <a:rPr lang="it-IT" dirty="0"/>
              <a:t> </a:t>
            </a:r>
            <a:r>
              <a:rPr lang="it-IT" dirty="0" err="1"/>
              <a:t>Pre-emption</a:t>
            </a:r>
            <a:br>
              <a:rPr lang="it-IT" dirty="0"/>
            </a:br>
            <a:r>
              <a:rPr lang="it-IT" dirty="0"/>
              <a:t>Field </a:t>
            </a:r>
            <a:r>
              <a:rPr lang="it-IT" dirty="0" err="1"/>
              <a:t>Preemption</a:t>
            </a:r>
            <a:r>
              <a:rPr lang="it-IT" dirty="0"/>
              <a:t> 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it-IT" dirty="0"/>
              <a:t>Minimum </a:t>
            </a:r>
            <a:r>
              <a:rPr lang="it-IT" dirty="0" err="1"/>
              <a:t>Harmonisation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6943F5-601D-EC46-BEFE-85884E820F67}"/>
              </a:ext>
            </a:extLst>
          </p:cNvPr>
          <p:cNvSpPr txBox="1"/>
          <p:nvPr/>
        </p:nvSpPr>
        <p:spPr>
          <a:xfrm>
            <a:off x="5143500" y="1765819"/>
            <a:ext cx="67945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endParaRPr lang="it-IT" sz="28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2800" i="1" dirty="0">
                <a:solidFill>
                  <a:schemeClr val="tx2"/>
                </a:solidFill>
              </a:rPr>
              <a:t>Opinion 2/91</a:t>
            </a:r>
            <a:r>
              <a:rPr lang="it-IT" sz="2800" dirty="0">
                <a:solidFill>
                  <a:schemeClr val="tx2"/>
                </a:solidFill>
              </a:rPr>
              <a:t>: ILO convention </a:t>
            </a:r>
            <a:r>
              <a:rPr lang="it-IT" sz="2800" dirty="0" err="1">
                <a:solidFill>
                  <a:schemeClr val="tx2"/>
                </a:solidFill>
              </a:rPr>
              <a:t>imposed</a:t>
            </a:r>
            <a:r>
              <a:rPr lang="it-IT" sz="2800" dirty="0">
                <a:solidFill>
                  <a:schemeClr val="tx2"/>
                </a:solidFill>
              </a:rPr>
              <a:t> minimum </a:t>
            </a:r>
            <a:r>
              <a:rPr lang="it-IT" sz="2800" dirty="0" err="1">
                <a:solidFill>
                  <a:schemeClr val="tx2"/>
                </a:solidFill>
              </a:rPr>
              <a:t>standards</a:t>
            </a:r>
            <a:r>
              <a:rPr lang="it-IT" sz="2800" dirty="0">
                <a:solidFill>
                  <a:schemeClr val="tx2"/>
                </a:solidFill>
              </a:rPr>
              <a:t> for </a:t>
            </a:r>
            <a:r>
              <a:rPr lang="it-IT" sz="2800" dirty="0" err="1">
                <a:solidFill>
                  <a:schemeClr val="tx2"/>
                </a:solidFill>
              </a:rPr>
              <a:t>workers</a:t>
            </a:r>
            <a:r>
              <a:rPr lang="it-IT" sz="2800" dirty="0">
                <a:solidFill>
                  <a:schemeClr val="tx2"/>
                </a:solidFill>
              </a:rPr>
              <a:t>’ </a:t>
            </a:r>
            <a:r>
              <a:rPr lang="it-IT" sz="2800" dirty="0" err="1">
                <a:solidFill>
                  <a:schemeClr val="tx2"/>
                </a:solidFill>
              </a:rPr>
              <a:t>protection</a:t>
            </a:r>
            <a:r>
              <a:rPr lang="it-IT" sz="2800" dirty="0">
                <a:solidFill>
                  <a:schemeClr val="tx2"/>
                </a:solidFill>
              </a:rPr>
              <a:t> in an area </a:t>
            </a:r>
            <a:r>
              <a:rPr lang="it-IT" sz="2800" dirty="0" err="1">
                <a:solidFill>
                  <a:schemeClr val="tx2"/>
                </a:solidFill>
              </a:rPr>
              <a:t>where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directives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also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imposed</a:t>
            </a:r>
            <a:r>
              <a:rPr lang="it-IT" sz="2800" dirty="0">
                <a:solidFill>
                  <a:schemeClr val="tx2"/>
                </a:solidFill>
              </a:rPr>
              <a:t> minimum </a:t>
            </a:r>
            <a:r>
              <a:rPr lang="it-IT" sz="2800" dirty="0" err="1">
                <a:solidFill>
                  <a:schemeClr val="tx2"/>
                </a:solidFill>
              </a:rPr>
              <a:t>standards</a:t>
            </a:r>
            <a:endParaRPr lang="it-IT" sz="2800" dirty="0">
              <a:solidFill>
                <a:schemeClr val="tx2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2800" i="1" dirty="0" err="1">
                <a:solidFill>
                  <a:schemeClr val="tx2"/>
                </a:solidFill>
              </a:rPr>
              <a:t>Mox</a:t>
            </a:r>
            <a:r>
              <a:rPr lang="it-IT" sz="2800" i="1" dirty="0">
                <a:solidFill>
                  <a:schemeClr val="tx2"/>
                </a:solidFill>
              </a:rPr>
              <a:t> </a:t>
            </a:r>
            <a:r>
              <a:rPr lang="it-IT" sz="2800" i="1" dirty="0" err="1">
                <a:solidFill>
                  <a:schemeClr val="tx2"/>
                </a:solidFill>
              </a:rPr>
              <a:t>Plant</a:t>
            </a:r>
            <a:r>
              <a:rPr lang="it-IT" sz="2800" i="1" dirty="0">
                <a:solidFill>
                  <a:schemeClr val="tx2"/>
                </a:solidFill>
              </a:rPr>
              <a:t>: </a:t>
            </a:r>
            <a:r>
              <a:rPr lang="it-IT" sz="2800" dirty="0" err="1">
                <a:solidFill>
                  <a:schemeClr val="tx2"/>
                </a:solidFill>
              </a:rPr>
              <a:t>external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competence</a:t>
            </a:r>
            <a:r>
              <a:rPr lang="it-IT" sz="2800" dirty="0">
                <a:solidFill>
                  <a:schemeClr val="tx2"/>
                </a:solidFill>
              </a:rPr>
              <a:t> in the </a:t>
            </a:r>
            <a:r>
              <a:rPr lang="it-IT" sz="2800" dirty="0" err="1">
                <a:solidFill>
                  <a:schemeClr val="tx2"/>
                </a:solidFill>
              </a:rPr>
              <a:t>field</a:t>
            </a:r>
            <a:r>
              <a:rPr lang="it-IT" sz="2800" dirty="0">
                <a:solidFill>
                  <a:schemeClr val="tx2"/>
                </a:solidFill>
              </a:rPr>
              <a:t> of the </a:t>
            </a:r>
            <a:r>
              <a:rPr lang="it-IT" sz="2800" dirty="0" err="1">
                <a:solidFill>
                  <a:schemeClr val="tx2"/>
                </a:solidFill>
              </a:rPr>
              <a:t>protection</a:t>
            </a:r>
            <a:r>
              <a:rPr lang="it-IT" sz="2800" dirty="0">
                <a:solidFill>
                  <a:schemeClr val="tx2"/>
                </a:solidFill>
              </a:rPr>
              <a:t> of marine </a:t>
            </a:r>
            <a:r>
              <a:rPr lang="it-IT" sz="2800" dirty="0" err="1">
                <a:solidFill>
                  <a:schemeClr val="tx2"/>
                </a:solidFill>
              </a:rPr>
              <a:t>environment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is</a:t>
            </a:r>
            <a:r>
              <a:rPr lang="it-IT" sz="2800" dirty="0">
                <a:solidFill>
                  <a:schemeClr val="tx2"/>
                </a:solidFill>
              </a:rPr>
              <a:t> «in </a:t>
            </a:r>
            <a:r>
              <a:rPr lang="it-IT" sz="2800" dirty="0" err="1">
                <a:solidFill>
                  <a:schemeClr val="tx2"/>
                </a:solidFill>
              </a:rPr>
              <a:t>principle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shared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between</a:t>
            </a:r>
            <a:r>
              <a:rPr lang="it-IT" sz="2800" dirty="0">
                <a:solidFill>
                  <a:schemeClr val="tx2"/>
                </a:solidFill>
              </a:rPr>
              <a:t> the Community and the </a:t>
            </a:r>
            <a:r>
              <a:rPr lang="it-IT" sz="2800" dirty="0" err="1">
                <a:solidFill>
                  <a:schemeClr val="tx2"/>
                </a:solidFill>
              </a:rPr>
              <a:t>Member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States</a:t>
            </a:r>
            <a:r>
              <a:rPr lang="it-IT" sz="2800" dirty="0">
                <a:solidFill>
                  <a:schemeClr val="tx2"/>
                </a:solidFill>
              </a:rPr>
              <a:t>» (Art. 193 TFEU).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it-IT" sz="2800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FAFEC99-61D2-2D4C-8462-69DA919F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469" y="209114"/>
            <a:ext cx="3430588" cy="365125"/>
          </a:xfrm>
        </p:spPr>
        <p:txBody>
          <a:bodyPr/>
          <a:lstStyle/>
          <a:p>
            <a:pPr algn="l"/>
            <a:r>
              <a:rPr lang="en-US" sz="1400" dirty="0"/>
              <a:t>© 2019 Amedeo Arena</a:t>
            </a:r>
          </a:p>
        </p:txBody>
      </p:sp>
      <p:pic>
        <p:nvPicPr>
          <p:cNvPr id="14340" name="Picture 4" descr="Risultati immagini per minimum standards">
            <a:extLst>
              <a:ext uri="{FF2B5EF4-FFF2-40B4-BE49-F238E27FC236}">
                <a16:creationId xmlns:a16="http://schemas.microsoft.com/office/drawing/2014/main" id="{F983FF6F-4711-294F-887B-51C273BE61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84" r="4242"/>
          <a:stretch/>
        </p:blipFill>
        <p:spPr bwMode="auto">
          <a:xfrm>
            <a:off x="992493" y="2759948"/>
            <a:ext cx="4742758" cy="3274723"/>
          </a:xfrm>
          <a:prstGeom prst="rect">
            <a:avLst/>
          </a:prstGeom>
          <a:noFill/>
          <a:effectLst>
            <a:outerShdw blurRad="50800" dist="215900" dir="2700000" algn="tl" rotWithShape="0">
              <a:prstClr val="black">
                <a:alpha val="7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6553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8C5894C-8D68-564A-A9CD-0CBB823D7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i="1" dirty="0"/>
              <a:t>ERTA</a:t>
            </a:r>
            <a:r>
              <a:rPr lang="it-IT" dirty="0"/>
              <a:t> </a:t>
            </a:r>
            <a:r>
              <a:rPr lang="it-IT" dirty="0" err="1"/>
              <a:t>Pre-emption</a:t>
            </a:r>
            <a:br>
              <a:rPr lang="it-IT" dirty="0"/>
            </a:br>
            <a:r>
              <a:rPr lang="it-IT" dirty="0"/>
              <a:t>Field </a:t>
            </a:r>
            <a:r>
              <a:rPr lang="it-IT" dirty="0" err="1"/>
              <a:t>Preemption</a:t>
            </a:r>
            <a:r>
              <a:rPr lang="it-IT" dirty="0"/>
              <a:t>: 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it-IT" dirty="0" err="1"/>
              <a:t>Partial</a:t>
            </a:r>
            <a:r>
              <a:rPr lang="it-IT" dirty="0"/>
              <a:t> </a:t>
            </a:r>
            <a:r>
              <a:rPr lang="it-IT" dirty="0" err="1"/>
              <a:t>Harmonisation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6943F5-601D-EC46-BEFE-85884E820F67}"/>
              </a:ext>
            </a:extLst>
          </p:cNvPr>
          <p:cNvSpPr txBox="1"/>
          <p:nvPr/>
        </p:nvSpPr>
        <p:spPr>
          <a:xfrm>
            <a:off x="5317181" y="2736866"/>
            <a:ext cx="657001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2800" i="1" dirty="0">
                <a:solidFill>
                  <a:schemeClr val="tx2"/>
                </a:solidFill>
              </a:rPr>
              <a:t>Opinion 1/94</a:t>
            </a:r>
            <a:r>
              <a:rPr lang="it-IT" sz="2800" dirty="0">
                <a:solidFill>
                  <a:schemeClr val="tx2"/>
                </a:solidFill>
              </a:rPr>
              <a:t>: Community legislature </a:t>
            </a:r>
            <a:r>
              <a:rPr lang="it-IT" sz="2800" dirty="0" err="1">
                <a:solidFill>
                  <a:schemeClr val="tx2"/>
                </a:solidFill>
              </a:rPr>
              <a:t>had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achieved</a:t>
            </a:r>
            <a:r>
              <a:rPr lang="it-IT" sz="2800" dirty="0">
                <a:solidFill>
                  <a:schemeClr val="tx2"/>
                </a:solidFill>
              </a:rPr>
              <a:t> «</a:t>
            </a:r>
            <a:r>
              <a:rPr lang="it-IT" sz="2800" dirty="0" err="1">
                <a:solidFill>
                  <a:schemeClr val="tx2"/>
                </a:solidFill>
              </a:rPr>
              <a:t>only</a:t>
            </a:r>
            <a:r>
              <a:rPr lang="it-IT" sz="2800" dirty="0">
                <a:solidFill>
                  <a:schemeClr val="tx2"/>
                </a:solidFill>
              </a:rPr>
              <a:t> [a] </a:t>
            </a:r>
            <a:r>
              <a:rPr lang="it-IT" sz="2800" dirty="0" err="1">
                <a:solidFill>
                  <a:schemeClr val="tx2"/>
                </a:solidFill>
              </a:rPr>
              <a:t>partial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harmonization</a:t>
            </a:r>
            <a:r>
              <a:rPr lang="it-IT" sz="2800" dirty="0">
                <a:solidFill>
                  <a:schemeClr val="tx2"/>
                </a:solidFill>
              </a:rPr>
              <a:t>» in the </a:t>
            </a:r>
            <a:r>
              <a:rPr lang="it-IT" sz="2800" dirty="0" err="1">
                <a:solidFill>
                  <a:schemeClr val="tx2"/>
                </a:solidFill>
              </a:rPr>
              <a:t>sectors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falling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within</a:t>
            </a:r>
            <a:r>
              <a:rPr lang="it-IT" sz="2800" dirty="0">
                <a:solidFill>
                  <a:schemeClr val="tx2"/>
                </a:solidFill>
              </a:rPr>
              <a:t> the scope of </a:t>
            </a:r>
            <a:r>
              <a:rPr lang="it-IT" sz="2800" dirty="0" err="1">
                <a:solidFill>
                  <a:schemeClr val="tx2"/>
                </a:solidFill>
              </a:rPr>
              <a:t>TRIPs</a:t>
            </a:r>
            <a:endParaRPr lang="it-IT" sz="2800" dirty="0">
              <a:solidFill>
                <a:schemeClr val="tx2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2800" i="1" dirty="0">
                <a:solidFill>
                  <a:schemeClr val="tx2"/>
                </a:solidFill>
              </a:rPr>
              <a:t>Open </a:t>
            </a:r>
            <a:r>
              <a:rPr lang="it-IT" sz="2800" i="1" dirty="0" err="1">
                <a:solidFill>
                  <a:schemeClr val="tx2"/>
                </a:solidFill>
              </a:rPr>
              <a:t>skies</a:t>
            </a:r>
            <a:r>
              <a:rPr lang="it-IT" sz="2800" i="1" dirty="0">
                <a:solidFill>
                  <a:schemeClr val="tx2"/>
                </a:solidFill>
              </a:rPr>
              <a:t>:</a:t>
            </a:r>
            <a:r>
              <a:rPr lang="it-IT" sz="2800" dirty="0">
                <a:solidFill>
                  <a:schemeClr val="tx2"/>
                </a:solidFill>
              </a:rPr>
              <a:t> Community </a:t>
            </a:r>
            <a:r>
              <a:rPr lang="it-IT" sz="2800" dirty="0" err="1">
                <a:solidFill>
                  <a:schemeClr val="tx2"/>
                </a:solidFill>
              </a:rPr>
              <a:t>legislation</a:t>
            </a:r>
            <a:r>
              <a:rPr lang="it-IT" sz="2800" dirty="0">
                <a:solidFill>
                  <a:schemeClr val="tx2"/>
                </a:solidFill>
              </a:rPr>
              <a:t> on air </a:t>
            </a:r>
            <a:r>
              <a:rPr lang="it-IT" sz="2800" dirty="0" err="1">
                <a:solidFill>
                  <a:schemeClr val="tx2"/>
                </a:solidFill>
              </a:rPr>
              <a:t>transport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was</a:t>
            </a:r>
            <a:r>
              <a:rPr lang="it-IT" sz="2800" dirty="0">
                <a:solidFill>
                  <a:schemeClr val="tx2"/>
                </a:solidFill>
              </a:rPr>
              <a:t> «</a:t>
            </a:r>
            <a:r>
              <a:rPr lang="it-IT" sz="2800" dirty="0" err="1">
                <a:solidFill>
                  <a:schemeClr val="tx2"/>
                </a:solidFill>
              </a:rPr>
              <a:t>not</a:t>
            </a:r>
            <a:r>
              <a:rPr lang="it-IT" sz="2800" dirty="0">
                <a:solidFill>
                  <a:schemeClr val="tx2"/>
                </a:solidFill>
              </a:rPr>
              <a:t> complete in </a:t>
            </a:r>
            <a:r>
              <a:rPr lang="it-IT" sz="2800" dirty="0" err="1">
                <a:solidFill>
                  <a:schemeClr val="tx2"/>
                </a:solidFill>
              </a:rPr>
              <a:t>character</a:t>
            </a:r>
            <a:r>
              <a:rPr lang="it-IT" sz="2800" dirty="0">
                <a:solidFill>
                  <a:schemeClr val="tx2"/>
                </a:solidFill>
              </a:rPr>
              <a:t>»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FAFEC99-61D2-2D4C-8462-69DA919F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247" y="153615"/>
            <a:ext cx="3430588" cy="365125"/>
          </a:xfrm>
        </p:spPr>
        <p:txBody>
          <a:bodyPr/>
          <a:lstStyle/>
          <a:p>
            <a:pPr algn="l"/>
            <a:r>
              <a:rPr lang="en-US" sz="1400" dirty="0"/>
              <a:t>© 2019 Amedeo Arena</a:t>
            </a:r>
          </a:p>
        </p:txBody>
      </p:sp>
      <p:pic>
        <p:nvPicPr>
          <p:cNvPr id="15362" name="Picture 2" descr="Risultati immagini per puzzle missing pieces">
            <a:extLst>
              <a:ext uri="{FF2B5EF4-FFF2-40B4-BE49-F238E27FC236}">
                <a16:creationId xmlns:a16="http://schemas.microsoft.com/office/drawing/2014/main" id="{739800FB-6FCF-8D46-89CD-DE98FB8D0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647" y="2883645"/>
            <a:ext cx="4579553" cy="32458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121922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8C5894C-8D68-564A-A9CD-0CBB823D7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i="1" dirty="0"/>
              <a:t>ERTA </a:t>
            </a:r>
            <a:r>
              <a:rPr lang="it-IT" dirty="0" err="1"/>
              <a:t>Pre-emption</a:t>
            </a:r>
            <a:br>
              <a:rPr lang="it-IT" dirty="0"/>
            </a:br>
            <a:r>
              <a:rPr lang="it-IT" dirty="0" err="1"/>
              <a:t>Conflict</a:t>
            </a:r>
            <a:r>
              <a:rPr lang="it-IT" dirty="0"/>
              <a:t> </a:t>
            </a:r>
            <a:r>
              <a:rPr lang="it-IT" dirty="0" err="1"/>
              <a:t>Preemption</a:t>
            </a:r>
            <a:r>
              <a:rPr lang="it-IT" dirty="0"/>
              <a:t> 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it-IT" dirty="0" err="1"/>
              <a:t>Rule</a:t>
            </a:r>
            <a:r>
              <a:rPr lang="it-IT" dirty="0"/>
              <a:t> </a:t>
            </a:r>
            <a:r>
              <a:rPr lang="it-IT" dirty="0" err="1"/>
              <a:t>Pre-emption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6943F5-601D-EC46-BEFE-85884E820F67}"/>
              </a:ext>
            </a:extLst>
          </p:cNvPr>
          <p:cNvSpPr txBox="1"/>
          <p:nvPr/>
        </p:nvSpPr>
        <p:spPr>
          <a:xfrm>
            <a:off x="4498889" y="2171700"/>
            <a:ext cx="74159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it-IT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tx2"/>
                </a:solidFill>
              </a:rPr>
              <a:t>E.g. </a:t>
            </a:r>
            <a:r>
              <a:rPr lang="it-IT" sz="2800" i="1" dirty="0">
                <a:solidFill>
                  <a:schemeClr val="tx2"/>
                </a:solidFill>
              </a:rPr>
              <a:t>Opinion 1/03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tx2"/>
                </a:solidFill>
              </a:rPr>
              <a:t>Lugano Convention </a:t>
            </a:r>
            <a:r>
              <a:rPr lang="it-IT" sz="2800" dirty="0" err="1">
                <a:solidFill>
                  <a:schemeClr val="tx2"/>
                </a:solidFill>
              </a:rPr>
              <a:t>relies</a:t>
            </a:r>
            <a:r>
              <a:rPr lang="it-IT" sz="2800" dirty="0">
                <a:solidFill>
                  <a:schemeClr val="tx2"/>
                </a:solidFill>
              </a:rPr>
              <a:t> on «</a:t>
            </a:r>
            <a:r>
              <a:rPr lang="it-IT" sz="2800" dirty="0" err="1">
                <a:solidFill>
                  <a:schemeClr val="tx2"/>
                </a:solidFill>
              </a:rPr>
              <a:t>domicile</a:t>
            </a:r>
            <a:r>
              <a:rPr lang="it-IT" sz="2800" dirty="0">
                <a:solidFill>
                  <a:schemeClr val="tx2"/>
                </a:solidFill>
              </a:rPr>
              <a:t> of the </a:t>
            </a:r>
            <a:r>
              <a:rPr lang="it-IT" sz="2800" dirty="0" err="1">
                <a:solidFill>
                  <a:schemeClr val="tx2"/>
                </a:solidFill>
              </a:rPr>
              <a:t>defendant</a:t>
            </a:r>
            <a:r>
              <a:rPr lang="it-IT" sz="2800" dirty="0">
                <a:solidFill>
                  <a:schemeClr val="tx2"/>
                </a:solidFill>
              </a:rPr>
              <a:t>» </a:t>
            </a:r>
            <a:r>
              <a:rPr lang="it-IT" sz="2800" dirty="0" err="1">
                <a:solidFill>
                  <a:schemeClr val="tx2"/>
                </a:solidFill>
              </a:rPr>
              <a:t>criterion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2800" dirty="0" err="1">
                <a:solidFill>
                  <a:schemeClr val="tx2"/>
                </a:solidFill>
              </a:rPr>
              <a:t>This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could</a:t>
            </a:r>
            <a:r>
              <a:rPr lang="it-IT" sz="2800" dirty="0">
                <a:solidFill>
                  <a:schemeClr val="tx2"/>
                </a:solidFill>
              </a:rPr>
              <a:t> «</a:t>
            </a:r>
            <a:r>
              <a:rPr lang="it-IT" sz="2800" dirty="0" err="1">
                <a:solidFill>
                  <a:schemeClr val="tx2"/>
                </a:solidFill>
              </a:rPr>
              <a:t>conflict</a:t>
            </a:r>
            <a:r>
              <a:rPr lang="it-IT" sz="2800" dirty="0">
                <a:solidFill>
                  <a:schemeClr val="tx2"/>
                </a:solidFill>
              </a:rPr>
              <a:t> with the </a:t>
            </a:r>
            <a:r>
              <a:rPr lang="it-IT" sz="2800" dirty="0" err="1">
                <a:solidFill>
                  <a:schemeClr val="tx2"/>
                </a:solidFill>
              </a:rPr>
              <a:t>provisions</a:t>
            </a:r>
            <a:r>
              <a:rPr lang="it-IT" sz="2800" dirty="0">
                <a:solidFill>
                  <a:schemeClr val="tx2"/>
                </a:solidFill>
              </a:rPr>
              <a:t>» of </a:t>
            </a:r>
            <a:r>
              <a:rPr lang="it-IT" sz="2800" dirty="0" err="1">
                <a:solidFill>
                  <a:schemeClr val="tx2"/>
                </a:solidFill>
              </a:rPr>
              <a:t>Regulation</a:t>
            </a:r>
            <a:r>
              <a:rPr lang="it-IT" sz="2800" dirty="0">
                <a:solidFill>
                  <a:schemeClr val="tx2"/>
                </a:solidFill>
              </a:rPr>
              <a:t> 44/2001 </a:t>
            </a:r>
            <a:r>
              <a:rPr lang="it-IT" sz="2800" dirty="0" err="1">
                <a:solidFill>
                  <a:schemeClr val="tx2"/>
                </a:solidFill>
              </a:rPr>
              <a:t>that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establish</a:t>
            </a:r>
            <a:r>
              <a:rPr lang="it-IT" sz="2800" dirty="0">
                <a:solidFill>
                  <a:schemeClr val="tx2"/>
                </a:solidFill>
              </a:rPr>
              <a:t> a </a:t>
            </a:r>
            <a:r>
              <a:rPr lang="it-IT" sz="2800" dirty="0" err="1">
                <a:solidFill>
                  <a:schemeClr val="tx2"/>
                </a:solidFill>
              </a:rPr>
              <a:t>different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jurisdiction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if</a:t>
            </a:r>
            <a:r>
              <a:rPr lang="it-IT" sz="2800" dirty="0">
                <a:solidFill>
                  <a:schemeClr val="tx2"/>
                </a:solidFill>
              </a:rPr>
              <a:t> the </a:t>
            </a:r>
            <a:r>
              <a:rPr lang="it-IT" sz="2800" dirty="0" err="1">
                <a:solidFill>
                  <a:schemeClr val="tx2"/>
                </a:solidFill>
              </a:rPr>
              <a:t>defendant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is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domiciled</a:t>
            </a:r>
            <a:r>
              <a:rPr lang="it-IT" sz="2800" dirty="0">
                <a:solidFill>
                  <a:schemeClr val="tx2"/>
                </a:solidFill>
              </a:rPr>
              <a:t> in a NMC </a:t>
            </a:r>
            <a:r>
              <a:rPr lang="it-IT" sz="2800" dirty="0" err="1">
                <a:solidFill>
                  <a:schemeClr val="tx2"/>
                </a:solidFill>
              </a:rPr>
              <a:t>but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has</a:t>
            </a:r>
            <a:r>
              <a:rPr lang="it-IT" sz="2800" dirty="0">
                <a:solidFill>
                  <a:schemeClr val="tx2"/>
                </a:solidFill>
              </a:rPr>
              <a:t> establishment in a MS.</a:t>
            </a:r>
          </a:p>
          <a:p>
            <a:r>
              <a:rPr lang="it-IT" sz="2800" dirty="0"/>
              <a:t> 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5038CC65-2F11-994C-ACF1-B016BA390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5769" y="259781"/>
            <a:ext cx="3430588" cy="365125"/>
          </a:xfrm>
        </p:spPr>
        <p:txBody>
          <a:bodyPr/>
          <a:lstStyle/>
          <a:p>
            <a:pPr algn="l"/>
            <a:r>
              <a:rPr lang="en-US" sz="1400" dirty="0"/>
              <a:t>© 2019 Amedeo Arena</a:t>
            </a:r>
          </a:p>
        </p:txBody>
      </p:sp>
      <p:pic>
        <p:nvPicPr>
          <p:cNvPr id="9218" name="Picture 2" descr="Risultati immagini per lugano convention">
            <a:extLst>
              <a:ext uri="{FF2B5EF4-FFF2-40B4-BE49-F238E27FC236}">
                <a16:creationId xmlns:a16="http://schemas.microsoft.com/office/drawing/2014/main" id="{6F5B258A-20FA-134C-BDC2-70DD20232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2167408"/>
            <a:ext cx="3127289" cy="4344603"/>
          </a:xfrm>
          <a:prstGeom prst="rect">
            <a:avLst/>
          </a:prstGeom>
          <a:noFill/>
          <a:effectLst>
            <a:outerShdw blurRad="50800" dist="101600" dir="2700000" algn="tl" rotWithShape="0">
              <a:prstClr val="black">
                <a:alpha val="72000"/>
              </a:prstClr>
            </a:outerShdw>
          </a:effectLst>
          <a:scene3d>
            <a:camera prst="orthographicFront"/>
            <a:lightRig rig="flood" dir="t"/>
          </a:scene3d>
          <a:sp3d prstMaterial="matte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1441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8C5894C-8D68-564A-A9CD-0CBB823D7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104" y="899053"/>
            <a:ext cx="9931400" cy="1485900"/>
          </a:xfrm>
        </p:spPr>
        <p:txBody>
          <a:bodyPr>
            <a:normAutofit fontScale="90000"/>
          </a:bodyPr>
          <a:lstStyle/>
          <a:p>
            <a:r>
              <a:rPr lang="it-IT" i="1" dirty="0"/>
              <a:t>ERTA </a:t>
            </a:r>
            <a:r>
              <a:rPr lang="it-IT" dirty="0" err="1"/>
              <a:t>Pre-emption</a:t>
            </a:r>
            <a:r>
              <a:rPr lang="it-IT" dirty="0"/>
              <a:t>:</a:t>
            </a:r>
            <a:br>
              <a:rPr lang="it-IT" dirty="0"/>
            </a:br>
            <a:r>
              <a:rPr lang="it-IT" dirty="0" err="1"/>
              <a:t>Conflict</a:t>
            </a:r>
            <a:r>
              <a:rPr lang="it-IT" dirty="0"/>
              <a:t> </a:t>
            </a:r>
            <a:r>
              <a:rPr lang="it-IT" dirty="0" err="1"/>
              <a:t>Preemption</a:t>
            </a:r>
            <a:r>
              <a:rPr lang="it-IT" dirty="0"/>
              <a:t> 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it-IT" dirty="0" err="1"/>
              <a:t>Obstacle</a:t>
            </a:r>
            <a:r>
              <a:rPr lang="it-IT" dirty="0"/>
              <a:t> </a:t>
            </a:r>
            <a:r>
              <a:rPr lang="it-IT" dirty="0" err="1"/>
              <a:t>Pre-emption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6943F5-601D-EC46-BEFE-85884E820F67}"/>
              </a:ext>
            </a:extLst>
          </p:cNvPr>
          <p:cNvSpPr txBox="1"/>
          <p:nvPr/>
        </p:nvSpPr>
        <p:spPr>
          <a:xfrm>
            <a:off x="4877992" y="2628421"/>
            <a:ext cx="70732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tx2"/>
                </a:solidFill>
              </a:rPr>
              <a:t>E.g. </a:t>
            </a:r>
            <a:r>
              <a:rPr lang="it-IT" sz="2800" i="1" dirty="0">
                <a:solidFill>
                  <a:schemeClr val="tx2"/>
                </a:solidFill>
              </a:rPr>
              <a:t>Green Network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tx2"/>
                </a:solidFill>
              </a:rPr>
              <a:t>Under IT-CH </a:t>
            </a:r>
            <a:r>
              <a:rPr lang="it-IT" sz="2800" dirty="0" err="1">
                <a:solidFill>
                  <a:schemeClr val="tx2"/>
                </a:solidFill>
              </a:rPr>
              <a:t>agreement</a:t>
            </a:r>
            <a:r>
              <a:rPr lang="it-IT" sz="2800" dirty="0">
                <a:solidFill>
                  <a:schemeClr val="tx2"/>
                </a:solidFill>
              </a:rPr>
              <a:t>, </a:t>
            </a:r>
            <a:r>
              <a:rPr lang="it-IT" sz="2800" dirty="0" err="1">
                <a:solidFill>
                  <a:schemeClr val="tx2"/>
                </a:solidFill>
              </a:rPr>
              <a:t>energy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imported</a:t>
            </a:r>
            <a:r>
              <a:rPr lang="it-IT" sz="2800" dirty="0">
                <a:solidFill>
                  <a:schemeClr val="tx2"/>
                </a:solidFill>
              </a:rPr>
              <a:t> from </a:t>
            </a:r>
            <a:r>
              <a:rPr lang="it-IT" sz="2800" dirty="0" err="1">
                <a:solidFill>
                  <a:schemeClr val="tx2"/>
                </a:solidFill>
              </a:rPr>
              <a:t>Swiss</a:t>
            </a:r>
            <a:r>
              <a:rPr lang="it-IT" sz="2800" dirty="0">
                <a:solidFill>
                  <a:schemeClr val="tx2"/>
                </a:solidFill>
              </a:rPr>
              <a:t> to </a:t>
            </a:r>
            <a:r>
              <a:rPr lang="it-IT" sz="2800" dirty="0" err="1">
                <a:solidFill>
                  <a:schemeClr val="tx2"/>
                </a:solidFill>
              </a:rPr>
              <a:t>Italy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could</a:t>
            </a:r>
            <a:r>
              <a:rPr lang="it-IT" sz="2800" dirty="0">
                <a:solidFill>
                  <a:schemeClr val="tx2"/>
                </a:solidFill>
              </a:rPr>
              <a:t> be </a:t>
            </a:r>
            <a:r>
              <a:rPr lang="it-IT" sz="2800" dirty="0" err="1">
                <a:solidFill>
                  <a:schemeClr val="tx2"/>
                </a:solidFill>
              </a:rPr>
              <a:t>certified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as</a:t>
            </a:r>
            <a:r>
              <a:rPr lang="it-IT" sz="2800" dirty="0">
                <a:solidFill>
                  <a:schemeClr val="tx2"/>
                </a:solidFill>
              </a:rPr>
              <a:t> green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it-IT" sz="2800" dirty="0" err="1">
                <a:solidFill>
                  <a:schemeClr val="tx2"/>
                </a:solidFill>
              </a:rPr>
              <a:t>This</a:t>
            </a:r>
            <a:r>
              <a:rPr lang="it-IT" sz="2800" dirty="0">
                <a:solidFill>
                  <a:schemeClr val="tx2"/>
                </a:solidFill>
              </a:rPr>
              <a:t> «</a:t>
            </a:r>
            <a:r>
              <a:rPr lang="it-IT" sz="2800" dirty="0" err="1">
                <a:solidFill>
                  <a:schemeClr val="tx2"/>
                </a:solidFill>
              </a:rPr>
              <a:t>could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interfere</a:t>
            </a:r>
            <a:r>
              <a:rPr lang="it-IT" sz="2800" dirty="0">
                <a:solidFill>
                  <a:schemeClr val="tx2"/>
                </a:solidFill>
              </a:rPr>
              <a:t> ... with the </a:t>
            </a:r>
            <a:r>
              <a:rPr lang="it-IT" sz="2800" dirty="0" err="1">
                <a:solidFill>
                  <a:schemeClr val="tx2"/>
                </a:solidFill>
              </a:rPr>
              <a:t>objectives</a:t>
            </a:r>
            <a:r>
              <a:rPr lang="it-IT" sz="2800" dirty="0">
                <a:solidFill>
                  <a:schemeClr val="tx2"/>
                </a:solidFill>
              </a:rPr>
              <a:t> of Directive 2001/77» i.e. to </a:t>
            </a:r>
            <a:r>
              <a:rPr lang="it-IT" sz="2800" dirty="0" err="1">
                <a:solidFill>
                  <a:schemeClr val="tx2"/>
                </a:solidFill>
              </a:rPr>
              <a:t>increase</a:t>
            </a:r>
            <a:r>
              <a:rPr lang="it-IT" sz="2800" dirty="0">
                <a:solidFill>
                  <a:schemeClr val="tx2"/>
                </a:solidFill>
              </a:rPr>
              <a:t> MS  production of green </a:t>
            </a:r>
            <a:r>
              <a:rPr lang="it-IT" sz="2800" dirty="0" err="1">
                <a:solidFill>
                  <a:schemeClr val="tx2"/>
                </a:solidFill>
              </a:rPr>
              <a:t>energy</a:t>
            </a:r>
            <a:r>
              <a:rPr lang="it-IT" sz="28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FAFEC99-61D2-2D4C-8462-69DA919F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469" y="124882"/>
            <a:ext cx="3430588" cy="365125"/>
          </a:xfrm>
        </p:spPr>
        <p:txBody>
          <a:bodyPr/>
          <a:lstStyle/>
          <a:p>
            <a:pPr algn="l"/>
            <a:r>
              <a:rPr lang="en-US" sz="1400" dirty="0"/>
              <a:t>© 2019 Amedeo Arena</a:t>
            </a:r>
          </a:p>
        </p:txBody>
      </p:sp>
      <p:pic>
        <p:nvPicPr>
          <p:cNvPr id="10242" name="Picture 2" descr="Risultati immagini per green network">
            <a:extLst>
              <a:ext uri="{FF2B5EF4-FFF2-40B4-BE49-F238E27FC236}">
                <a16:creationId xmlns:a16="http://schemas.microsoft.com/office/drawing/2014/main" id="{0DBF6A0F-C516-B841-B44C-6C245369B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104" y="2794000"/>
            <a:ext cx="4582200" cy="3208272"/>
          </a:xfrm>
          <a:prstGeom prst="rect">
            <a:avLst/>
          </a:prstGeom>
          <a:noFill/>
          <a:effectLst>
            <a:outerShdw blurRad="50800" dist="101600" dir="2700000" algn="tl" rotWithShape="0">
              <a:prstClr val="black">
                <a:alpha val="7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1899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981735" y="2630760"/>
            <a:ext cx="8228013" cy="1927225"/>
          </a:xfrm>
        </p:spPr>
        <p:txBody>
          <a:bodyPr/>
          <a:lstStyle/>
          <a:p>
            <a:r>
              <a:rPr lang="it-IT" dirty="0">
                <a:solidFill>
                  <a:schemeClr val="accent1"/>
                </a:solidFill>
              </a:rPr>
              <a:t>IV. </a:t>
            </a:r>
            <a:r>
              <a:rPr lang="it-IT" dirty="0" err="1">
                <a:solidFill>
                  <a:schemeClr val="accent1"/>
                </a:solidFill>
              </a:rPr>
              <a:t>Constitutional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 err="1">
                <a:solidFill>
                  <a:schemeClr val="accent1"/>
                </a:solidFill>
              </a:rPr>
              <a:t>pre-emption</a:t>
            </a:r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75406E8-3FFF-2549-85DE-59AFC5277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2019 Amedeo Arena</a:t>
            </a:r>
          </a:p>
        </p:txBody>
      </p:sp>
    </p:spTree>
    <p:extLst>
      <p:ext uri="{BB962C8B-B14F-4D97-AF65-F5344CB8AC3E}">
        <p14:creationId xmlns:p14="http://schemas.microsoft.com/office/powerpoint/2010/main" val="6671466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Constitutional</a:t>
            </a:r>
            <a:r>
              <a:rPr lang="it-IT" dirty="0"/>
              <a:t> </a:t>
            </a:r>
            <a:r>
              <a:rPr lang="it-IT" dirty="0" err="1"/>
              <a:t>Pre-emption</a:t>
            </a:r>
            <a:r>
              <a:rPr lang="it-IT" dirty="0"/>
              <a:t>: </a:t>
            </a:r>
            <a:r>
              <a:rPr lang="it-IT" dirty="0" err="1"/>
              <a:t>Overview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15668" y="1501943"/>
            <a:ext cx="4766734" cy="5246577"/>
          </a:xfrm>
        </p:spPr>
        <p:txBody>
          <a:bodyPr vert="horz">
            <a:normAutofit/>
          </a:bodyPr>
          <a:lstStyle/>
          <a:p>
            <a:r>
              <a:rPr lang="it-IT" sz="2800" dirty="0"/>
              <a:t>Scope </a:t>
            </a:r>
            <a:r>
              <a:rPr lang="it-IT" sz="2800" dirty="0" err="1"/>
              <a:t>overlap</a:t>
            </a:r>
            <a:r>
              <a:rPr lang="it-IT" sz="2800" dirty="0"/>
              <a:t> test</a:t>
            </a:r>
          </a:p>
          <a:p>
            <a:pPr marL="530352" lvl="1" indent="0">
              <a:buNone/>
            </a:pPr>
            <a:r>
              <a:rPr lang="it-IT" sz="2800" dirty="0"/>
              <a:t>+	Positive</a:t>
            </a:r>
          </a:p>
          <a:p>
            <a:pPr lvl="1"/>
            <a:r>
              <a:rPr lang="it-IT" sz="2800" dirty="0"/>
              <a:t>Negative</a:t>
            </a:r>
          </a:p>
          <a:p>
            <a:r>
              <a:rPr lang="it-IT" sz="2800" dirty="0"/>
              <a:t>Field </a:t>
            </a:r>
            <a:r>
              <a:rPr lang="it-IT" sz="2800" dirty="0" err="1"/>
              <a:t>pre-emption</a:t>
            </a:r>
            <a:endParaRPr lang="it-IT" sz="2800" dirty="0"/>
          </a:p>
          <a:p>
            <a:pPr marL="530352" lvl="1" indent="0">
              <a:buNone/>
            </a:pPr>
            <a:r>
              <a:rPr lang="it-IT" sz="2800" dirty="0"/>
              <a:t>+ </a:t>
            </a:r>
            <a:r>
              <a:rPr lang="it-IT" sz="2800" dirty="0" err="1"/>
              <a:t>Exclusive</a:t>
            </a:r>
            <a:r>
              <a:rPr lang="it-IT" sz="2800" dirty="0"/>
              <a:t> </a:t>
            </a:r>
            <a:r>
              <a:rPr lang="it-IT" sz="2800" dirty="0" err="1"/>
              <a:t>power</a:t>
            </a:r>
            <a:endParaRPr lang="it-IT" sz="2800" dirty="0"/>
          </a:p>
          <a:p>
            <a:pPr marL="530352" lvl="1" indent="0">
              <a:buNone/>
            </a:pPr>
            <a:r>
              <a:rPr lang="it-IT" sz="2800" dirty="0"/>
              <a:t>– </a:t>
            </a:r>
            <a:r>
              <a:rPr lang="it-IT" sz="2800" dirty="0" err="1"/>
              <a:t>Delegation</a:t>
            </a:r>
            <a:endParaRPr lang="it-IT" sz="2800" dirty="0"/>
          </a:p>
          <a:p>
            <a:pPr marL="530352" lvl="1" indent="0">
              <a:buNone/>
            </a:pPr>
            <a:r>
              <a:rPr lang="it-IT" sz="2800" dirty="0"/>
              <a:t>– </a:t>
            </a:r>
            <a:r>
              <a:rPr lang="it-IT" sz="2800" dirty="0" err="1"/>
              <a:t>Implementation</a:t>
            </a:r>
            <a:endParaRPr lang="it-IT" sz="2800" dirty="0"/>
          </a:p>
          <a:p>
            <a:pPr marL="384048" lvl="1">
              <a:spcBef>
                <a:spcPts val="1000"/>
              </a:spcBef>
              <a:buFont typeface="Franklin Gothic Book" panose="020B0503020102020204" pitchFamily="34" charset="0"/>
              <a:buChar char="■"/>
            </a:pPr>
            <a:r>
              <a:rPr lang="it-IT" sz="2800" i="0" dirty="0" err="1"/>
              <a:t>Conflict</a:t>
            </a:r>
            <a:r>
              <a:rPr lang="it-IT" sz="2800" i="0" dirty="0"/>
              <a:t> </a:t>
            </a:r>
            <a:r>
              <a:rPr lang="it-IT" sz="2800" i="0" dirty="0" err="1"/>
              <a:t>pre-emption</a:t>
            </a:r>
            <a:endParaRPr lang="it-IT" sz="2800" i="0" dirty="0"/>
          </a:p>
          <a:p>
            <a:pPr marL="841248" lvl="2">
              <a:spcBef>
                <a:spcPts val="1000"/>
              </a:spcBef>
            </a:pPr>
            <a:r>
              <a:rPr lang="it-IT" sz="2800" dirty="0" err="1"/>
              <a:t>Rule</a:t>
            </a:r>
            <a:r>
              <a:rPr lang="it-IT" sz="2800" dirty="0"/>
              <a:t> </a:t>
            </a:r>
            <a:r>
              <a:rPr lang="it-IT" sz="2800" dirty="0" err="1"/>
              <a:t>pre-emption</a:t>
            </a:r>
            <a:endParaRPr lang="it-IT" sz="2800" dirty="0"/>
          </a:p>
          <a:p>
            <a:pPr marL="841248" lvl="2">
              <a:spcBef>
                <a:spcPts val="1000"/>
              </a:spcBef>
            </a:pPr>
            <a:r>
              <a:rPr lang="it-IT" sz="2800" i="0" dirty="0" err="1"/>
              <a:t>O</a:t>
            </a:r>
            <a:r>
              <a:rPr lang="it-IT" sz="2800" dirty="0" err="1"/>
              <a:t>bstacle</a:t>
            </a:r>
            <a:r>
              <a:rPr lang="it-IT" sz="2800" dirty="0"/>
              <a:t> </a:t>
            </a:r>
            <a:r>
              <a:rPr lang="it-IT" sz="2800" dirty="0" err="1"/>
              <a:t>pre-emption</a:t>
            </a:r>
            <a:endParaRPr lang="it-IT" sz="2800" i="0" dirty="0"/>
          </a:p>
          <a:p>
            <a:endParaRPr lang="it-IT" i="1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89212" y="6497053"/>
            <a:ext cx="7619999" cy="365125"/>
          </a:xfrm>
        </p:spPr>
        <p:txBody>
          <a:bodyPr/>
          <a:lstStyle/>
          <a:p>
            <a:r>
              <a:rPr lang="en-US" dirty="0"/>
              <a:t>© 2019 Amedeo Arena</a:t>
            </a:r>
          </a:p>
        </p:txBody>
      </p:sp>
      <p:pic>
        <p:nvPicPr>
          <p:cNvPr id="7" name="Picture 2" descr="Immagine correlata">
            <a:extLst>
              <a:ext uri="{FF2B5EF4-FFF2-40B4-BE49-F238E27FC236}">
                <a16:creationId xmlns:a16="http://schemas.microsoft.com/office/drawing/2014/main" id="{77FE004D-DD9F-DB4E-8C6E-C67B08C3B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29244" y="2346045"/>
            <a:ext cx="5314059" cy="34867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405127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3853" y="411391"/>
            <a:ext cx="9601200" cy="1485900"/>
          </a:xfrm>
        </p:spPr>
        <p:txBody>
          <a:bodyPr/>
          <a:lstStyle/>
          <a:p>
            <a:r>
              <a:rPr lang="it-IT" dirty="0" err="1"/>
              <a:t>Constitutional</a:t>
            </a:r>
            <a:r>
              <a:rPr lang="it-IT" dirty="0"/>
              <a:t> </a:t>
            </a:r>
            <a:r>
              <a:rPr lang="it-IT" dirty="0" err="1"/>
              <a:t>Pre-emption</a:t>
            </a:r>
            <a:r>
              <a:rPr lang="it-IT" dirty="0"/>
              <a:t>: </a:t>
            </a:r>
            <a:br>
              <a:rPr lang="it-IT" dirty="0"/>
            </a:br>
            <a:r>
              <a:rPr lang="it-IT" dirty="0"/>
              <a:t>Scope </a:t>
            </a:r>
            <a:r>
              <a:rPr lang="it-IT" dirty="0" err="1"/>
              <a:t>overlap</a:t>
            </a:r>
            <a:r>
              <a:rPr lang="it-IT" dirty="0"/>
              <a:t> test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32665" y="1781298"/>
            <a:ext cx="5858979" cy="4942645"/>
          </a:xfrm>
        </p:spPr>
        <p:txBody>
          <a:bodyPr vert="horz">
            <a:normAutofit fontScale="85000" lnSpcReduction="20000"/>
          </a:bodyPr>
          <a:lstStyle/>
          <a:p>
            <a:r>
              <a:rPr lang="it-IT" sz="2800" dirty="0" err="1"/>
              <a:t>Broad</a:t>
            </a:r>
            <a:r>
              <a:rPr lang="it-IT" sz="2800" dirty="0"/>
              <a:t> </a:t>
            </a:r>
            <a:r>
              <a:rPr lang="it-IT" sz="2800" dirty="0" err="1"/>
              <a:t>provisions</a:t>
            </a:r>
            <a:r>
              <a:rPr lang="it-IT" sz="2800" dirty="0"/>
              <a:t> / no </a:t>
            </a:r>
            <a:r>
              <a:rPr lang="it-IT" sz="2800" dirty="0" err="1"/>
              <a:t>definitions</a:t>
            </a:r>
            <a:endParaRPr lang="it-IT" sz="2800" dirty="0"/>
          </a:p>
          <a:p>
            <a:r>
              <a:rPr lang="it-IT" sz="2800" dirty="0" err="1"/>
              <a:t>Unwillingness</a:t>
            </a:r>
            <a:r>
              <a:rPr lang="it-IT" sz="2800" dirty="0"/>
              <a:t> to </a:t>
            </a:r>
            <a:r>
              <a:rPr lang="it-IT" sz="2800" dirty="0" err="1"/>
              <a:t>rely</a:t>
            </a:r>
            <a:r>
              <a:rPr lang="it-IT" sz="2800" i="0" dirty="0"/>
              <a:t> on </a:t>
            </a:r>
            <a:r>
              <a:rPr lang="it-IT" sz="2800" i="0" dirty="0" err="1"/>
              <a:t>preparatory</a:t>
            </a:r>
            <a:r>
              <a:rPr lang="it-IT" sz="2800" i="0" dirty="0"/>
              <a:t> work</a:t>
            </a:r>
          </a:p>
          <a:p>
            <a:r>
              <a:rPr lang="it-IT" sz="2800" dirty="0" err="1"/>
              <a:t>Derogations</a:t>
            </a:r>
            <a:r>
              <a:rPr lang="it-IT" sz="2800" dirty="0"/>
              <a:t> can be </a:t>
            </a:r>
            <a:r>
              <a:rPr lang="it-IT" sz="2800" dirty="0" err="1"/>
              <a:t>broad</a:t>
            </a:r>
            <a:r>
              <a:rPr lang="it-IT" sz="2800" dirty="0"/>
              <a:t> </a:t>
            </a:r>
            <a:r>
              <a:rPr lang="it-IT" sz="2800" dirty="0" err="1"/>
              <a:t>too</a:t>
            </a:r>
            <a:r>
              <a:rPr lang="it-IT" sz="2800" dirty="0"/>
              <a:t> (</a:t>
            </a:r>
            <a:r>
              <a:rPr lang="it-IT" sz="2800" i="1" dirty="0" err="1"/>
              <a:t>Com</a:t>
            </a:r>
            <a:r>
              <a:rPr lang="it-IT" sz="2800" i="1" dirty="0"/>
              <a:t>. v. Latvia – </a:t>
            </a:r>
            <a:r>
              <a:rPr lang="it-IT" sz="2800" i="1" dirty="0" err="1"/>
              <a:t>Notaries</a:t>
            </a:r>
            <a:r>
              <a:rPr lang="it-IT" sz="2800" dirty="0"/>
              <a:t>)</a:t>
            </a:r>
          </a:p>
          <a:p>
            <a:r>
              <a:rPr lang="it-IT" sz="2800" dirty="0"/>
              <a:t>Do FR </a:t>
            </a:r>
            <a:r>
              <a:rPr lang="it-IT" sz="2800" dirty="0" err="1"/>
              <a:t>have</a:t>
            </a:r>
            <a:r>
              <a:rPr lang="it-IT" sz="2800" dirty="0"/>
              <a:t> an </a:t>
            </a:r>
            <a:r>
              <a:rPr lang="it-IT" sz="2800" dirty="0" err="1"/>
              <a:t>autonomous</a:t>
            </a:r>
            <a:r>
              <a:rPr lang="it-IT" sz="2800" dirty="0"/>
              <a:t> scope?</a:t>
            </a:r>
          </a:p>
          <a:p>
            <a:r>
              <a:rPr lang="it-IT" sz="2800" dirty="0" err="1"/>
              <a:t>Various</a:t>
            </a:r>
            <a:r>
              <a:rPr lang="it-IT" sz="2800" dirty="0"/>
              <a:t> </a:t>
            </a:r>
            <a:r>
              <a:rPr lang="it-IT" sz="2800" dirty="0" err="1"/>
              <a:t>methodologies</a:t>
            </a:r>
            <a:r>
              <a:rPr lang="it-IT" sz="2800" dirty="0"/>
              <a:t> in </a:t>
            </a:r>
            <a:r>
              <a:rPr lang="it-IT" sz="2800" dirty="0" err="1"/>
              <a:t>defining</a:t>
            </a:r>
            <a:r>
              <a:rPr lang="it-IT" sz="2800" dirty="0"/>
              <a:t>, for </a:t>
            </a:r>
            <a:r>
              <a:rPr lang="it-IT" sz="2800" dirty="0" err="1"/>
              <a:t>instance</a:t>
            </a:r>
            <a:r>
              <a:rPr lang="it-IT" sz="2800" dirty="0"/>
              <a:t>, CCP:</a:t>
            </a:r>
          </a:p>
          <a:p>
            <a:pPr lvl="1"/>
            <a:r>
              <a:rPr lang="it-IT" sz="2800" dirty="0" err="1"/>
              <a:t>Evolutionary</a:t>
            </a:r>
            <a:r>
              <a:rPr lang="it-IT" sz="2800" dirty="0"/>
              <a:t> </a:t>
            </a:r>
            <a:r>
              <a:rPr lang="it-IT" sz="2800" dirty="0" err="1"/>
              <a:t>approach</a:t>
            </a:r>
            <a:r>
              <a:rPr lang="it-IT" sz="2800" dirty="0"/>
              <a:t> (Op. 1/78: </a:t>
            </a:r>
            <a:r>
              <a:rPr lang="it-IT" sz="2800" dirty="0" err="1"/>
              <a:t>liberalization</a:t>
            </a:r>
            <a:r>
              <a:rPr lang="it-IT" sz="2800" dirty="0"/>
              <a:t> &amp; </a:t>
            </a:r>
            <a:r>
              <a:rPr lang="it-IT" sz="2800" dirty="0" err="1"/>
              <a:t>regulation</a:t>
            </a:r>
            <a:r>
              <a:rPr lang="it-IT" sz="2800" dirty="0"/>
              <a:t> of </a:t>
            </a:r>
            <a:r>
              <a:rPr lang="it-IT" sz="2800" dirty="0" err="1"/>
              <a:t>trade</a:t>
            </a:r>
            <a:endParaRPr lang="it-IT" sz="2800" dirty="0"/>
          </a:p>
          <a:p>
            <a:pPr lvl="1"/>
            <a:r>
              <a:rPr lang="it-IT" sz="2800" dirty="0" err="1"/>
              <a:t>Systemic</a:t>
            </a:r>
            <a:r>
              <a:rPr lang="it-IT" sz="2800" dirty="0"/>
              <a:t> </a:t>
            </a:r>
            <a:r>
              <a:rPr lang="it-IT" sz="2800" dirty="0" err="1"/>
              <a:t>understanding</a:t>
            </a:r>
            <a:r>
              <a:rPr lang="it-IT" sz="2800" dirty="0"/>
              <a:t> (Op. 1/94: </a:t>
            </a:r>
            <a:r>
              <a:rPr lang="it-IT" sz="2800" dirty="0" err="1"/>
              <a:t>only</a:t>
            </a:r>
            <a:r>
              <a:rPr lang="it-IT" sz="2800" dirty="0"/>
              <a:t> mode 1 </a:t>
            </a:r>
            <a:r>
              <a:rPr lang="it-IT" sz="2800" dirty="0" err="1"/>
              <a:t>is</a:t>
            </a:r>
            <a:r>
              <a:rPr lang="it-IT" sz="2800" dirty="0"/>
              <a:t> CCP) </a:t>
            </a:r>
          </a:p>
          <a:p>
            <a:pPr lvl="1"/>
            <a:r>
              <a:rPr lang="it-IT" sz="2800" dirty="0" err="1"/>
              <a:t>Primary</a:t>
            </a:r>
            <a:r>
              <a:rPr lang="it-IT" sz="2800" dirty="0"/>
              <a:t> </a:t>
            </a:r>
            <a:r>
              <a:rPr lang="it-IT" sz="2800" dirty="0" err="1"/>
              <a:t>objective</a:t>
            </a:r>
            <a:r>
              <a:rPr lang="it-IT" sz="2800" dirty="0"/>
              <a:t> (Op. 3/15 </a:t>
            </a:r>
            <a:r>
              <a:rPr lang="it-IT" sz="2800" dirty="0" err="1"/>
              <a:t>Marrakesh</a:t>
            </a:r>
            <a:r>
              <a:rPr lang="it-IT" sz="2800" dirty="0"/>
              <a:t> </a:t>
            </a:r>
            <a:r>
              <a:rPr lang="it-IT" sz="2800" dirty="0" err="1"/>
              <a:t>Treaty</a:t>
            </a:r>
            <a:r>
              <a:rPr lang="it-IT" sz="2800" dirty="0"/>
              <a:t>)</a:t>
            </a:r>
          </a:p>
          <a:p>
            <a:endParaRPr lang="it-IT" sz="2800" i="0" dirty="0"/>
          </a:p>
          <a:p>
            <a:endParaRPr lang="it-IT" i="1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89212" y="6497053"/>
            <a:ext cx="7619999" cy="365125"/>
          </a:xfrm>
        </p:spPr>
        <p:txBody>
          <a:bodyPr/>
          <a:lstStyle/>
          <a:p>
            <a:r>
              <a:rPr lang="en-US" dirty="0"/>
              <a:t>© 2019 Amedeo Arena</a:t>
            </a:r>
          </a:p>
        </p:txBody>
      </p:sp>
      <p:pic>
        <p:nvPicPr>
          <p:cNvPr id="7" name="Picture 4" descr="Immagine correlata">
            <a:extLst>
              <a:ext uri="{FF2B5EF4-FFF2-40B4-BE49-F238E27FC236}">
                <a16:creationId xmlns:a16="http://schemas.microsoft.com/office/drawing/2014/main" id="{C3214751-9D6F-0D4D-8E67-F0C57178D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3853" y="2022495"/>
            <a:ext cx="4660330" cy="434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2652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28711" y="321734"/>
            <a:ext cx="9601200" cy="1485900"/>
          </a:xfrm>
        </p:spPr>
        <p:txBody>
          <a:bodyPr/>
          <a:lstStyle/>
          <a:p>
            <a:r>
              <a:rPr lang="it-IT" dirty="0" err="1"/>
              <a:t>Constitutional</a:t>
            </a:r>
            <a:r>
              <a:rPr lang="it-IT" dirty="0"/>
              <a:t> </a:t>
            </a:r>
            <a:r>
              <a:rPr lang="it-IT" dirty="0" err="1"/>
              <a:t>Pre-emption</a:t>
            </a:r>
            <a:r>
              <a:rPr lang="it-IT" dirty="0"/>
              <a:t>: </a:t>
            </a:r>
            <a:br>
              <a:rPr lang="it-IT" dirty="0"/>
            </a:br>
            <a:r>
              <a:rPr lang="it-IT" dirty="0"/>
              <a:t>Field </a:t>
            </a:r>
            <a:r>
              <a:rPr lang="it-IT" dirty="0" err="1"/>
              <a:t>Pre-emption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250426" y="1807634"/>
            <a:ext cx="6754761" cy="5174544"/>
          </a:xfrm>
        </p:spPr>
        <p:txBody>
          <a:bodyPr vert="horz">
            <a:normAutofit fontScale="92500" lnSpcReduction="10000"/>
          </a:bodyPr>
          <a:lstStyle/>
          <a:p>
            <a:r>
              <a:rPr lang="it-IT" sz="2800" i="0" dirty="0" err="1"/>
              <a:t>Exclusive</a:t>
            </a:r>
            <a:r>
              <a:rPr lang="it-IT" sz="2800" i="0" dirty="0"/>
              <a:t> </a:t>
            </a:r>
            <a:r>
              <a:rPr lang="it-IT" sz="2800" i="0" dirty="0" err="1"/>
              <a:t>power</a:t>
            </a:r>
            <a:endParaRPr lang="it-IT" sz="2800" i="0" dirty="0"/>
          </a:p>
          <a:p>
            <a:pPr lvl="1"/>
            <a:r>
              <a:rPr lang="it-IT" sz="2800" i="0" dirty="0" err="1"/>
              <a:t>Exhaustive</a:t>
            </a:r>
            <a:r>
              <a:rPr lang="it-IT" sz="2800" i="0" dirty="0"/>
              <a:t> list in Art. 3(1) TFEU (</a:t>
            </a:r>
            <a:r>
              <a:rPr lang="it-IT" sz="2800" dirty="0"/>
              <a:t>a priori</a:t>
            </a:r>
            <a:r>
              <a:rPr lang="it-IT" sz="2800" i="0" dirty="0"/>
              <a:t> </a:t>
            </a:r>
            <a:r>
              <a:rPr lang="it-IT" sz="2800" i="0" dirty="0" err="1"/>
              <a:t>exlcusivity</a:t>
            </a:r>
            <a:r>
              <a:rPr lang="it-IT" sz="2800" i="0" dirty="0"/>
              <a:t>)</a:t>
            </a:r>
          </a:p>
          <a:p>
            <a:pPr lvl="1"/>
            <a:r>
              <a:rPr lang="it-IT" sz="2800" i="0" dirty="0" err="1"/>
              <a:t>But</a:t>
            </a:r>
            <a:r>
              <a:rPr lang="it-IT" sz="2800" i="0" dirty="0"/>
              <a:t> </a:t>
            </a:r>
            <a:r>
              <a:rPr lang="it-IT" sz="2800" i="0" dirty="0" err="1"/>
              <a:t>also</a:t>
            </a:r>
            <a:r>
              <a:rPr lang="it-IT" sz="2800" i="0" dirty="0"/>
              <a:t> </a:t>
            </a:r>
            <a:r>
              <a:rPr lang="it-IT" sz="2800" i="0" dirty="0" err="1"/>
              <a:t>other</a:t>
            </a:r>
            <a:r>
              <a:rPr lang="it-IT" sz="2800" i="0" dirty="0"/>
              <a:t> </a:t>
            </a:r>
            <a:r>
              <a:rPr lang="it-IT" sz="2800" i="0" dirty="0" err="1"/>
              <a:t>provisions</a:t>
            </a:r>
            <a:r>
              <a:rPr lang="it-IT" sz="2800" i="0" dirty="0"/>
              <a:t> (e.g. Art. 344 TFEU </a:t>
            </a:r>
            <a:r>
              <a:rPr lang="it-IT" sz="2800" dirty="0" err="1"/>
              <a:t>juncto</a:t>
            </a:r>
            <a:r>
              <a:rPr lang="it-IT" sz="2800" i="0" dirty="0"/>
              <a:t> Art. 276 TFEU in </a:t>
            </a:r>
            <a:r>
              <a:rPr lang="it-IT" sz="2800" dirty="0" err="1"/>
              <a:t>Achmea</a:t>
            </a:r>
            <a:r>
              <a:rPr lang="it-IT" sz="2800" i="0" dirty="0"/>
              <a:t>)</a:t>
            </a:r>
          </a:p>
          <a:p>
            <a:pPr lvl="1"/>
            <a:r>
              <a:rPr lang="it-IT" sz="2800" i="0" dirty="0"/>
              <a:t>Non-</a:t>
            </a:r>
            <a:r>
              <a:rPr lang="it-IT" sz="2800" i="0" dirty="0" err="1"/>
              <a:t>retroactive</a:t>
            </a:r>
            <a:r>
              <a:rPr lang="it-IT" sz="2800" i="0" dirty="0"/>
              <a:t> &amp; </a:t>
            </a:r>
            <a:r>
              <a:rPr lang="it-IT" sz="2800" i="0" dirty="0" err="1"/>
              <a:t>presupposes</a:t>
            </a:r>
            <a:r>
              <a:rPr lang="it-IT" sz="2800" i="0" dirty="0"/>
              <a:t> some EU </a:t>
            </a:r>
            <a:r>
              <a:rPr lang="it-IT" sz="2800" i="0" dirty="0" err="1"/>
              <a:t>exercise</a:t>
            </a:r>
            <a:r>
              <a:rPr lang="it-IT" sz="2800" i="0" dirty="0"/>
              <a:t> (e.g. </a:t>
            </a:r>
            <a:r>
              <a:rPr lang="it-IT" sz="2800" dirty="0" err="1"/>
              <a:t>Fisheries</a:t>
            </a:r>
            <a:r>
              <a:rPr lang="it-IT" sz="2800" i="0" dirty="0"/>
              <a:t>)</a:t>
            </a:r>
          </a:p>
          <a:p>
            <a:pPr lvl="1"/>
            <a:r>
              <a:rPr lang="it-IT" sz="2800" i="0" dirty="0"/>
              <a:t>ECJ </a:t>
            </a:r>
            <a:r>
              <a:rPr lang="it-IT" sz="2800" i="0" dirty="0" err="1"/>
              <a:t>prefers</a:t>
            </a:r>
            <a:r>
              <a:rPr lang="it-IT" sz="2800" i="0" dirty="0"/>
              <a:t> </a:t>
            </a:r>
            <a:r>
              <a:rPr lang="it-IT" sz="2800" i="0" dirty="0" err="1"/>
              <a:t>conflict</a:t>
            </a:r>
            <a:r>
              <a:rPr lang="it-IT" sz="2800" i="0" dirty="0"/>
              <a:t> </a:t>
            </a:r>
            <a:r>
              <a:rPr lang="it-IT" sz="2800" i="0" dirty="0" err="1"/>
              <a:t>pre-emption</a:t>
            </a:r>
            <a:r>
              <a:rPr lang="it-IT" sz="2800" i="0" dirty="0"/>
              <a:t> (e.g. </a:t>
            </a:r>
            <a:r>
              <a:rPr lang="it-IT" sz="2800" dirty="0"/>
              <a:t>AG2R: </a:t>
            </a:r>
            <a:r>
              <a:rPr lang="it-IT" sz="2800" i="0" dirty="0"/>
              <a:t>Art. 101&amp;102 TFEU</a:t>
            </a:r>
            <a:r>
              <a:rPr lang="it-IT" sz="2800" dirty="0"/>
              <a:t>; </a:t>
            </a:r>
            <a:r>
              <a:rPr lang="it-IT" sz="2800" dirty="0" err="1"/>
              <a:t>Vebic</a:t>
            </a:r>
            <a:r>
              <a:rPr lang="it-IT" sz="2800" dirty="0"/>
              <a:t>: </a:t>
            </a:r>
            <a:r>
              <a:rPr lang="it-IT" sz="2800" i="0" dirty="0"/>
              <a:t>Reg. 1/03)</a:t>
            </a:r>
          </a:p>
          <a:p>
            <a:pPr lvl="1"/>
            <a:r>
              <a:rPr lang="it-IT" sz="2800" i="0" dirty="0"/>
              <a:t>CFR: </a:t>
            </a:r>
            <a:r>
              <a:rPr lang="it-IT" sz="2800" i="0" dirty="0" err="1"/>
              <a:t>Presumption</a:t>
            </a:r>
            <a:r>
              <a:rPr lang="it-IT" sz="2800" i="0" dirty="0"/>
              <a:t> </a:t>
            </a:r>
            <a:r>
              <a:rPr lang="it-IT" sz="2800" i="0" dirty="0" err="1"/>
              <a:t>against</a:t>
            </a:r>
            <a:r>
              <a:rPr lang="it-IT" sz="2800" i="0" dirty="0"/>
              <a:t> </a:t>
            </a:r>
            <a:r>
              <a:rPr lang="it-IT" sz="2800" i="0" dirty="0" err="1"/>
              <a:t>pre-emption</a:t>
            </a:r>
            <a:r>
              <a:rPr lang="it-IT" sz="2800" i="0" dirty="0"/>
              <a:t> in non-</a:t>
            </a:r>
            <a:r>
              <a:rPr lang="it-IT" sz="2800" i="0" dirty="0" err="1"/>
              <a:t>harmonised</a:t>
            </a:r>
            <a:r>
              <a:rPr lang="it-IT" sz="2800" i="0" dirty="0"/>
              <a:t> (</a:t>
            </a:r>
            <a:r>
              <a:rPr lang="it-IT" sz="2800" dirty="0"/>
              <a:t>MAS</a:t>
            </a:r>
            <a:r>
              <a:rPr lang="it-IT" sz="2800" i="0" dirty="0"/>
              <a:t>) or </a:t>
            </a:r>
            <a:r>
              <a:rPr lang="it-IT" sz="2800" i="0" dirty="0" err="1"/>
              <a:t>partially</a:t>
            </a:r>
            <a:r>
              <a:rPr lang="it-IT" sz="2800" i="0" dirty="0"/>
              <a:t> </a:t>
            </a:r>
            <a:r>
              <a:rPr lang="it-IT" sz="2800" i="0" dirty="0" err="1"/>
              <a:t>harmonised</a:t>
            </a:r>
            <a:r>
              <a:rPr lang="it-IT" sz="2800" i="0" dirty="0"/>
              <a:t> (</a:t>
            </a:r>
            <a:r>
              <a:rPr lang="it-IT" sz="2800" dirty="0" err="1"/>
              <a:t>Fransson</a:t>
            </a:r>
            <a:r>
              <a:rPr lang="it-IT" sz="2800" i="0" dirty="0"/>
              <a:t>) </a:t>
            </a:r>
            <a:r>
              <a:rPr lang="it-IT" sz="2800" i="0" dirty="0" err="1"/>
              <a:t>areas</a:t>
            </a:r>
            <a:r>
              <a:rPr lang="it-IT" sz="2800" i="0" dirty="0"/>
              <a:t>? </a:t>
            </a:r>
            <a:endParaRPr lang="it-IT" sz="3200" i="0" dirty="0"/>
          </a:p>
          <a:p>
            <a:endParaRPr lang="it-IT" i="1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89212" y="6497053"/>
            <a:ext cx="7619999" cy="365125"/>
          </a:xfrm>
        </p:spPr>
        <p:txBody>
          <a:bodyPr/>
          <a:lstStyle/>
          <a:p>
            <a:r>
              <a:rPr lang="en-US" dirty="0"/>
              <a:t>© 2019 Amedeo Arena</a:t>
            </a:r>
          </a:p>
        </p:txBody>
      </p:sp>
      <p:pic>
        <p:nvPicPr>
          <p:cNvPr id="26626" name="Picture 2" descr="Risultati immagini per no go area">
            <a:extLst>
              <a:ext uri="{FF2B5EF4-FFF2-40B4-BE49-F238E27FC236}">
                <a16:creationId xmlns:a16="http://schemas.microsoft.com/office/drawing/2014/main" id="{E5A14959-D6FD-984F-8A0C-9053BC6BD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7837" y="1923810"/>
            <a:ext cx="3344864" cy="445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877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8C5894C-8D68-564A-A9CD-0CBB823D7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718532"/>
            <a:ext cx="9601200" cy="1485900"/>
          </a:xfrm>
        </p:spPr>
        <p:txBody>
          <a:bodyPr/>
          <a:lstStyle/>
          <a:p>
            <a:r>
              <a:rPr lang="it-IT" dirty="0" err="1"/>
              <a:t>Why</a:t>
            </a:r>
            <a:r>
              <a:rPr lang="it-IT" dirty="0"/>
              <a:t> do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need</a:t>
            </a:r>
            <a:r>
              <a:rPr lang="it-IT" dirty="0"/>
              <a:t> </a:t>
            </a:r>
            <a:r>
              <a:rPr lang="it-IT" dirty="0" err="1"/>
              <a:t>pre-emption</a:t>
            </a:r>
            <a:r>
              <a:rPr lang="it-IT" dirty="0"/>
              <a:t>?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6943F5-601D-EC46-BEFE-85884E820F67}"/>
              </a:ext>
            </a:extLst>
          </p:cNvPr>
          <p:cNvSpPr txBox="1"/>
          <p:nvPr/>
        </p:nvSpPr>
        <p:spPr>
          <a:xfrm>
            <a:off x="3959860" y="2204432"/>
            <a:ext cx="794004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 err="1">
                <a:solidFill>
                  <a:schemeClr val="tx2"/>
                </a:solidFill>
              </a:rPr>
              <a:t>Other</a:t>
            </a:r>
            <a:r>
              <a:rPr lang="it-IT" sz="2800" b="1" dirty="0">
                <a:solidFill>
                  <a:schemeClr val="tx2"/>
                </a:solidFill>
              </a:rPr>
              <a:t> </a:t>
            </a:r>
            <a:r>
              <a:rPr lang="it-IT" sz="2800" b="1" dirty="0" err="1">
                <a:solidFill>
                  <a:schemeClr val="tx2"/>
                </a:solidFill>
              </a:rPr>
              <a:t>federal</a:t>
            </a:r>
            <a:r>
              <a:rPr lang="it-IT" sz="2800" b="1" dirty="0">
                <a:solidFill>
                  <a:schemeClr val="tx2"/>
                </a:solidFill>
              </a:rPr>
              <a:t> </a:t>
            </a:r>
            <a:r>
              <a:rPr lang="it-IT" sz="2800" b="1" dirty="0" err="1">
                <a:solidFill>
                  <a:schemeClr val="tx2"/>
                </a:solidFill>
              </a:rPr>
              <a:t>systems</a:t>
            </a:r>
            <a:r>
              <a:rPr lang="it-IT" sz="2800" b="1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have</a:t>
            </a:r>
            <a:r>
              <a:rPr lang="it-IT" sz="2800" dirty="0">
                <a:solidFill>
                  <a:schemeClr val="tx2"/>
                </a:solidFill>
              </a:rPr>
              <a:t> a normative </a:t>
            </a:r>
            <a:r>
              <a:rPr lang="it-IT" sz="2800" dirty="0" err="1">
                <a:solidFill>
                  <a:schemeClr val="tx2"/>
                </a:solidFill>
              </a:rPr>
              <a:t>conflict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theory</a:t>
            </a:r>
            <a:r>
              <a:rPr lang="it-IT" sz="2800" dirty="0">
                <a:solidFill>
                  <a:schemeClr val="tx2"/>
                </a:solidFill>
              </a:rPr>
              <a:t> (e.g. USA, Canada, Australia, </a:t>
            </a:r>
            <a:r>
              <a:rPr lang="it-IT" sz="2800" dirty="0" err="1">
                <a:solidFill>
                  <a:schemeClr val="tx2"/>
                </a:solidFill>
              </a:rPr>
              <a:t>Andean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Com</a:t>
            </a:r>
            <a:r>
              <a:rPr lang="it-IT" sz="2800" dirty="0">
                <a:solidFill>
                  <a:schemeClr val="tx2"/>
                </a:solidFill>
              </a:rPr>
              <a:t>.)</a:t>
            </a:r>
            <a:endParaRPr lang="it-IT" sz="1000" dirty="0">
              <a:solidFill>
                <a:schemeClr val="tx2"/>
              </a:solidFill>
            </a:endParaRPr>
          </a:p>
          <a:p>
            <a:endParaRPr lang="it-IT" sz="28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 err="1">
                <a:solidFill>
                  <a:schemeClr val="tx2"/>
                </a:solidFill>
              </a:rPr>
              <a:t>Lack</a:t>
            </a:r>
            <a:r>
              <a:rPr lang="it-IT" sz="2800" dirty="0">
                <a:solidFill>
                  <a:schemeClr val="tx2"/>
                </a:solidFill>
              </a:rPr>
              <a:t> of an </a:t>
            </a:r>
            <a:r>
              <a:rPr lang="it-IT" sz="2800" dirty="0" err="1">
                <a:solidFill>
                  <a:schemeClr val="tx2"/>
                </a:solidFill>
              </a:rPr>
              <a:t>equivalent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theory</a:t>
            </a:r>
            <a:r>
              <a:rPr lang="it-IT" sz="2800" dirty="0">
                <a:solidFill>
                  <a:schemeClr val="tx2"/>
                </a:solidFill>
              </a:rPr>
              <a:t> in the EU: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800" dirty="0" err="1">
                <a:solidFill>
                  <a:schemeClr val="tx2"/>
                </a:solidFill>
              </a:rPr>
              <a:t>makes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application</a:t>
            </a:r>
            <a:r>
              <a:rPr lang="it-IT" sz="2800" dirty="0">
                <a:solidFill>
                  <a:schemeClr val="tx2"/>
                </a:solidFill>
              </a:rPr>
              <a:t> of </a:t>
            </a:r>
            <a:r>
              <a:rPr lang="it-IT" sz="2800" b="1" dirty="0" err="1">
                <a:solidFill>
                  <a:schemeClr val="tx2"/>
                </a:solidFill>
              </a:rPr>
              <a:t>primacy</a:t>
            </a:r>
            <a:r>
              <a:rPr lang="it-IT" sz="2800" b="1" dirty="0">
                <a:solidFill>
                  <a:schemeClr val="tx2"/>
                </a:solidFill>
              </a:rPr>
              <a:t> </a:t>
            </a:r>
            <a:r>
              <a:rPr lang="it-IT" sz="2800" b="1" dirty="0" err="1">
                <a:solidFill>
                  <a:schemeClr val="tx2"/>
                </a:solidFill>
              </a:rPr>
              <a:t>unpredictable</a:t>
            </a:r>
            <a:endParaRPr lang="it-IT" sz="2800" b="1" dirty="0">
              <a:solidFill>
                <a:schemeClr val="tx2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800" dirty="0" err="1">
                <a:solidFill>
                  <a:schemeClr val="tx2"/>
                </a:solidFill>
              </a:rPr>
              <a:t>makes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national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residual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powers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b="1" dirty="0" err="1">
                <a:solidFill>
                  <a:schemeClr val="tx2"/>
                </a:solidFill>
              </a:rPr>
              <a:t>difficult</a:t>
            </a:r>
            <a:r>
              <a:rPr lang="it-IT" sz="2800" b="1" dirty="0">
                <a:solidFill>
                  <a:schemeClr val="tx2"/>
                </a:solidFill>
              </a:rPr>
              <a:t> to </a:t>
            </a:r>
            <a:r>
              <a:rPr lang="it-IT" sz="2800" b="1" dirty="0" err="1">
                <a:solidFill>
                  <a:schemeClr val="tx2"/>
                </a:solidFill>
              </a:rPr>
              <a:t>determine</a:t>
            </a:r>
            <a:r>
              <a:rPr lang="it-IT" sz="2800" b="1" dirty="0">
                <a:solidFill>
                  <a:schemeClr val="tx2"/>
                </a:solidFill>
              </a:rPr>
              <a:t> </a:t>
            </a:r>
            <a:r>
              <a:rPr lang="it-IT" sz="2800" dirty="0">
                <a:solidFill>
                  <a:schemeClr val="tx2"/>
                </a:solidFill>
              </a:rPr>
              <a:t>on the </a:t>
            </a:r>
            <a:r>
              <a:rPr lang="it-IT" sz="2800" dirty="0" err="1">
                <a:solidFill>
                  <a:schemeClr val="tx2"/>
                </a:solidFill>
              </a:rPr>
              <a:t>basis</a:t>
            </a:r>
            <a:r>
              <a:rPr lang="it-IT" sz="2800" dirty="0">
                <a:solidFill>
                  <a:schemeClr val="tx2"/>
                </a:solidFill>
              </a:rPr>
              <a:t> of the </a:t>
            </a:r>
            <a:r>
              <a:rPr lang="it-IT" sz="2800" dirty="0" err="1">
                <a:solidFill>
                  <a:schemeClr val="tx2"/>
                </a:solidFill>
              </a:rPr>
              <a:t>current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conceptual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framework</a:t>
            </a:r>
            <a:endParaRPr lang="it-IT" sz="2800" b="1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800" b="1" dirty="0">
              <a:solidFill>
                <a:schemeClr val="tx2"/>
              </a:solidFill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it-IT" sz="2800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49F748-75CE-E244-BC4D-D2E7F5854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669" y="144664"/>
            <a:ext cx="3430588" cy="365125"/>
          </a:xfrm>
        </p:spPr>
        <p:txBody>
          <a:bodyPr/>
          <a:lstStyle/>
          <a:p>
            <a:pPr algn="l"/>
            <a:r>
              <a:rPr lang="en-US" sz="1400" dirty="0"/>
              <a:t>© 2018 Amedeo Arena</a:t>
            </a:r>
          </a:p>
        </p:txBody>
      </p:sp>
      <p:pic>
        <p:nvPicPr>
          <p:cNvPr id="5124" name="Picture 4" descr="Immagine correlata">
            <a:extLst>
              <a:ext uri="{FF2B5EF4-FFF2-40B4-BE49-F238E27FC236}">
                <a16:creationId xmlns:a16="http://schemas.microsoft.com/office/drawing/2014/main" id="{1F327B6C-6241-0447-B3E4-7DF052F15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8669" y="2712836"/>
            <a:ext cx="2511648" cy="414516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7631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28711" y="321734"/>
            <a:ext cx="9601200" cy="1485900"/>
          </a:xfrm>
        </p:spPr>
        <p:txBody>
          <a:bodyPr/>
          <a:lstStyle/>
          <a:p>
            <a:r>
              <a:rPr lang="it-IT" dirty="0" err="1"/>
              <a:t>Constitutional</a:t>
            </a:r>
            <a:r>
              <a:rPr lang="it-IT" dirty="0"/>
              <a:t> </a:t>
            </a:r>
            <a:r>
              <a:rPr lang="it-IT" dirty="0" err="1"/>
              <a:t>Pre-emption</a:t>
            </a:r>
            <a:r>
              <a:rPr lang="it-IT" dirty="0"/>
              <a:t>: </a:t>
            </a:r>
            <a:br>
              <a:rPr lang="it-IT" dirty="0"/>
            </a:br>
            <a:r>
              <a:rPr lang="it-IT" dirty="0"/>
              <a:t>Field </a:t>
            </a:r>
            <a:r>
              <a:rPr lang="it-IT" dirty="0" err="1"/>
              <a:t>Pre-emption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142677" y="1662380"/>
            <a:ext cx="5791200" cy="5023428"/>
          </a:xfrm>
        </p:spPr>
        <p:txBody>
          <a:bodyPr vert="horz">
            <a:normAutofit fontScale="92500" lnSpcReduction="20000"/>
          </a:bodyPr>
          <a:lstStyle/>
          <a:p>
            <a:r>
              <a:rPr lang="it-IT" sz="2800" i="0" dirty="0" err="1"/>
              <a:t>Delegation</a:t>
            </a:r>
            <a:endParaRPr lang="it-IT" sz="2800" i="0" dirty="0"/>
          </a:p>
          <a:p>
            <a:pPr lvl="1"/>
            <a:r>
              <a:rPr lang="it-IT" sz="2800" dirty="0" err="1"/>
              <a:t>Requires</a:t>
            </a:r>
            <a:r>
              <a:rPr lang="it-IT" sz="2800" dirty="0"/>
              <a:t> a «</a:t>
            </a:r>
            <a:r>
              <a:rPr lang="it-IT" sz="2800" dirty="0" err="1"/>
              <a:t>specific</a:t>
            </a:r>
            <a:r>
              <a:rPr lang="it-IT" sz="2800" dirty="0"/>
              <a:t> </a:t>
            </a:r>
            <a:r>
              <a:rPr lang="it-IT" sz="2800" dirty="0" err="1"/>
              <a:t>authorization</a:t>
            </a:r>
            <a:r>
              <a:rPr lang="it-IT" sz="2800" dirty="0"/>
              <a:t>» (</a:t>
            </a:r>
            <a:r>
              <a:rPr lang="it-IT" sz="2800" dirty="0" err="1"/>
              <a:t>Donckerwolcke</a:t>
            </a:r>
            <a:r>
              <a:rPr lang="it-IT" sz="2800" dirty="0"/>
              <a:t>)</a:t>
            </a:r>
          </a:p>
          <a:p>
            <a:pPr lvl="1"/>
            <a:r>
              <a:rPr lang="it-IT" sz="2800" i="0" dirty="0"/>
              <a:t>E.g. </a:t>
            </a:r>
            <a:r>
              <a:rPr lang="it-IT" sz="2800" i="0" dirty="0" err="1"/>
              <a:t>stricter</a:t>
            </a:r>
            <a:r>
              <a:rPr lang="it-IT" sz="2800" i="0" dirty="0"/>
              <a:t> </a:t>
            </a:r>
            <a:r>
              <a:rPr lang="it-IT" sz="2800" i="0" dirty="0" err="1"/>
              <a:t>competition</a:t>
            </a:r>
            <a:r>
              <a:rPr lang="it-IT" sz="2800" i="0" dirty="0"/>
              <a:t> </a:t>
            </a:r>
            <a:r>
              <a:rPr lang="it-IT" sz="2800" i="0" dirty="0" err="1"/>
              <a:t>rules</a:t>
            </a:r>
            <a:r>
              <a:rPr lang="it-IT" sz="2800" i="0" dirty="0"/>
              <a:t> on </a:t>
            </a:r>
            <a:r>
              <a:rPr lang="it-IT" sz="2800" i="0" dirty="0" err="1"/>
              <a:t>unilateral</a:t>
            </a:r>
            <a:r>
              <a:rPr lang="it-IT" sz="2800" i="0" dirty="0"/>
              <a:t> </a:t>
            </a:r>
            <a:r>
              <a:rPr lang="it-IT" sz="2800" i="0" dirty="0" err="1"/>
              <a:t>conduct</a:t>
            </a:r>
            <a:r>
              <a:rPr lang="it-IT" sz="2800" i="0" dirty="0"/>
              <a:t> under Art. 3(2) of Reg 1/03</a:t>
            </a:r>
          </a:p>
          <a:p>
            <a:pPr lvl="1"/>
            <a:r>
              <a:rPr lang="it-IT" sz="2800" i="0" dirty="0" err="1"/>
              <a:t>It</a:t>
            </a:r>
            <a:r>
              <a:rPr lang="it-IT" sz="2800" i="0" dirty="0"/>
              <a:t> can be </a:t>
            </a:r>
            <a:r>
              <a:rPr lang="it-IT" sz="2800" i="0" dirty="0" err="1"/>
              <a:t>implied</a:t>
            </a:r>
            <a:r>
              <a:rPr lang="it-IT" sz="2800" i="0" dirty="0"/>
              <a:t> (</a:t>
            </a:r>
            <a:r>
              <a:rPr lang="it-IT" sz="2800" dirty="0"/>
              <a:t>Bulk </a:t>
            </a:r>
            <a:r>
              <a:rPr lang="it-IT" sz="2800" dirty="0" err="1"/>
              <a:t>Oil</a:t>
            </a:r>
            <a:r>
              <a:rPr lang="it-IT" sz="2800" dirty="0"/>
              <a:t>, </a:t>
            </a:r>
            <a:r>
              <a:rPr lang="it-IT" sz="2800" dirty="0" err="1"/>
              <a:t>Pansard</a:t>
            </a:r>
            <a:r>
              <a:rPr lang="it-IT" sz="2800" i="0" dirty="0"/>
              <a:t>)</a:t>
            </a:r>
          </a:p>
          <a:p>
            <a:pPr lvl="1"/>
            <a:endParaRPr lang="it-IT" sz="2800" i="0" dirty="0"/>
          </a:p>
          <a:p>
            <a:r>
              <a:rPr lang="it-IT" sz="2800" dirty="0" err="1"/>
              <a:t>Implementation</a:t>
            </a:r>
            <a:endParaRPr lang="it-IT" sz="2800" dirty="0"/>
          </a:p>
          <a:p>
            <a:pPr lvl="1"/>
            <a:r>
              <a:rPr lang="it-IT" sz="2800" i="0" dirty="0"/>
              <a:t>In line with Art. 291(1), MS </a:t>
            </a:r>
            <a:r>
              <a:rPr lang="it-IT" sz="2800" i="0" dirty="0" err="1"/>
              <a:t>have</a:t>
            </a:r>
            <a:r>
              <a:rPr lang="it-IT" sz="2800" i="0" dirty="0"/>
              <a:t> a general </a:t>
            </a:r>
            <a:r>
              <a:rPr lang="it-IT" sz="2800" i="0" dirty="0" err="1"/>
              <a:t>implementation</a:t>
            </a:r>
            <a:r>
              <a:rPr lang="it-IT" sz="2800" i="0" dirty="0"/>
              <a:t> </a:t>
            </a:r>
            <a:r>
              <a:rPr lang="it-IT" sz="2800" i="0" dirty="0" err="1"/>
              <a:t>power</a:t>
            </a:r>
            <a:endParaRPr lang="it-IT" sz="2800" i="0" dirty="0"/>
          </a:p>
          <a:p>
            <a:pPr lvl="1"/>
            <a:r>
              <a:rPr lang="it-IT" sz="2800" i="0" dirty="0" err="1"/>
              <a:t>Notion</a:t>
            </a:r>
            <a:r>
              <a:rPr lang="it-IT" sz="2800" i="0" dirty="0"/>
              <a:t> of </a:t>
            </a:r>
            <a:r>
              <a:rPr lang="it-IT" sz="2800" i="0" dirty="0" err="1"/>
              <a:t>implementation</a:t>
            </a:r>
            <a:r>
              <a:rPr lang="it-IT" sz="2800" i="0" dirty="0"/>
              <a:t> can be </a:t>
            </a:r>
            <a:r>
              <a:rPr lang="it-IT" sz="2800" i="0" dirty="0" err="1"/>
              <a:t>broad</a:t>
            </a:r>
            <a:r>
              <a:rPr lang="it-IT" sz="2800" i="0" dirty="0"/>
              <a:t> (</a:t>
            </a:r>
            <a:r>
              <a:rPr lang="it-IT" sz="2800" i="0" dirty="0" err="1"/>
              <a:t>like</a:t>
            </a:r>
            <a:r>
              <a:rPr lang="it-IT" sz="2800" dirty="0"/>
              <a:t> </a:t>
            </a:r>
            <a:r>
              <a:rPr lang="it-IT" sz="2800" dirty="0" err="1"/>
              <a:t>Fransson</a:t>
            </a:r>
            <a:r>
              <a:rPr lang="it-IT" sz="2800" dirty="0"/>
              <a:t>?</a:t>
            </a:r>
            <a:r>
              <a:rPr lang="it-IT" sz="2800" i="0" dirty="0"/>
              <a:t>)</a:t>
            </a:r>
          </a:p>
          <a:p>
            <a:pPr lvl="1"/>
            <a:endParaRPr lang="it-IT" sz="2800" i="0" dirty="0"/>
          </a:p>
          <a:p>
            <a:endParaRPr lang="it-IT" i="1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89212" y="6497053"/>
            <a:ext cx="7619999" cy="365125"/>
          </a:xfrm>
        </p:spPr>
        <p:txBody>
          <a:bodyPr/>
          <a:lstStyle/>
          <a:p>
            <a:r>
              <a:rPr lang="en-US" dirty="0"/>
              <a:t>© 2019 Amedeo Arena</a:t>
            </a:r>
          </a:p>
        </p:txBody>
      </p:sp>
      <p:pic>
        <p:nvPicPr>
          <p:cNvPr id="34818" name="Picture 2" descr="Immagine correlata">
            <a:extLst>
              <a:ext uri="{FF2B5EF4-FFF2-40B4-BE49-F238E27FC236}">
                <a16:creationId xmlns:a16="http://schemas.microsoft.com/office/drawing/2014/main" id="{528D148D-8167-F14A-99C5-887A1C9247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7223">
            <a:off x="1164761" y="1889762"/>
            <a:ext cx="4643436" cy="43577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179992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28711" y="321734"/>
            <a:ext cx="9601200" cy="1485900"/>
          </a:xfrm>
        </p:spPr>
        <p:txBody>
          <a:bodyPr/>
          <a:lstStyle/>
          <a:p>
            <a:r>
              <a:rPr lang="it-IT" dirty="0" err="1"/>
              <a:t>Constitutional</a:t>
            </a:r>
            <a:r>
              <a:rPr lang="it-IT" dirty="0"/>
              <a:t> </a:t>
            </a:r>
            <a:r>
              <a:rPr lang="it-IT" dirty="0" err="1"/>
              <a:t>Pre-emption</a:t>
            </a:r>
            <a:r>
              <a:rPr lang="it-IT" dirty="0"/>
              <a:t>: </a:t>
            </a:r>
            <a:br>
              <a:rPr lang="it-IT" dirty="0"/>
            </a:br>
            <a:r>
              <a:rPr lang="it-IT" dirty="0" err="1"/>
              <a:t>Conflict</a:t>
            </a:r>
            <a:r>
              <a:rPr lang="it-IT" dirty="0"/>
              <a:t> </a:t>
            </a:r>
            <a:r>
              <a:rPr lang="it-IT" dirty="0" err="1"/>
              <a:t>Pre-emption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16436" y="2204100"/>
            <a:ext cx="5087699" cy="5174544"/>
          </a:xfrm>
        </p:spPr>
        <p:txBody>
          <a:bodyPr vert="horz">
            <a:normAutofit/>
          </a:bodyPr>
          <a:lstStyle/>
          <a:p>
            <a:r>
              <a:rPr lang="it-IT" sz="2800" i="0" dirty="0" err="1"/>
              <a:t>Rule</a:t>
            </a:r>
            <a:r>
              <a:rPr lang="it-IT" sz="2800" i="0" dirty="0"/>
              <a:t> </a:t>
            </a:r>
            <a:r>
              <a:rPr lang="it-IT" sz="2800" i="0" dirty="0" err="1"/>
              <a:t>pr</a:t>
            </a:r>
            <a:r>
              <a:rPr lang="it-IT" sz="2800" dirty="0" err="1"/>
              <a:t>e-emption</a:t>
            </a:r>
            <a:endParaRPr lang="it-IT" sz="2800" dirty="0"/>
          </a:p>
          <a:p>
            <a:pPr lvl="1"/>
            <a:r>
              <a:rPr lang="it-IT" sz="2800" i="0" dirty="0" err="1"/>
              <a:t>Quite</a:t>
            </a:r>
            <a:r>
              <a:rPr lang="it-IT" sz="2800" i="0" dirty="0"/>
              <a:t> common, </a:t>
            </a:r>
            <a:r>
              <a:rPr lang="it-IT" sz="2800" i="0" dirty="0" err="1"/>
              <a:t>as</a:t>
            </a:r>
            <a:r>
              <a:rPr lang="it-IT" sz="2800" i="0" dirty="0"/>
              <a:t> </a:t>
            </a:r>
            <a:r>
              <a:rPr lang="it-IT" sz="2800" i="0" dirty="0" err="1"/>
              <a:t>primary</a:t>
            </a:r>
            <a:r>
              <a:rPr lang="it-IT" sz="2800" i="0" dirty="0"/>
              <a:t> law </a:t>
            </a:r>
            <a:r>
              <a:rPr lang="it-IT" sz="2800" i="0" dirty="0" err="1"/>
              <a:t>provisions</a:t>
            </a:r>
            <a:r>
              <a:rPr lang="it-IT" sz="2800" i="0" dirty="0"/>
              <a:t> </a:t>
            </a:r>
            <a:r>
              <a:rPr lang="it-IT" sz="2800" i="0" dirty="0" err="1"/>
              <a:t>have</a:t>
            </a:r>
            <a:r>
              <a:rPr lang="it-IT" sz="2800" i="0" dirty="0"/>
              <a:t> a </a:t>
            </a:r>
            <a:r>
              <a:rPr lang="it-IT" sz="2800" i="0" dirty="0" err="1"/>
              <a:t>broad</a:t>
            </a:r>
            <a:r>
              <a:rPr lang="it-IT" sz="2800" i="0" dirty="0"/>
              <a:t> scope (e.g. </a:t>
            </a:r>
            <a:r>
              <a:rPr lang="it-IT" sz="2800" dirty="0" err="1"/>
              <a:t>Dassonville</a:t>
            </a:r>
            <a:r>
              <a:rPr lang="it-IT" sz="2800" dirty="0"/>
              <a:t>, Kraus</a:t>
            </a:r>
            <a:r>
              <a:rPr lang="it-IT" sz="2800" i="0" dirty="0"/>
              <a:t>)</a:t>
            </a:r>
          </a:p>
          <a:p>
            <a:r>
              <a:rPr lang="it-IT" sz="2800" dirty="0" err="1"/>
              <a:t>Obstacle</a:t>
            </a:r>
            <a:r>
              <a:rPr lang="it-IT" sz="2800" dirty="0"/>
              <a:t> </a:t>
            </a:r>
            <a:r>
              <a:rPr lang="it-IT" sz="2800" dirty="0" err="1"/>
              <a:t>pre-emption</a:t>
            </a:r>
            <a:endParaRPr lang="it-IT" sz="2800" dirty="0"/>
          </a:p>
          <a:p>
            <a:pPr lvl="1"/>
            <a:r>
              <a:rPr lang="it-IT" sz="2800" i="0" dirty="0" err="1"/>
              <a:t>Often</a:t>
            </a:r>
            <a:r>
              <a:rPr lang="it-IT" sz="2800" i="0" dirty="0"/>
              <a:t> </a:t>
            </a:r>
            <a:r>
              <a:rPr lang="it-IT" sz="2800" i="0" dirty="0" err="1"/>
              <a:t>used</a:t>
            </a:r>
            <a:r>
              <a:rPr lang="it-IT" sz="2800" i="0" dirty="0"/>
              <a:t> to </a:t>
            </a:r>
            <a:r>
              <a:rPr lang="it-IT" sz="2800" i="0" dirty="0" err="1"/>
              <a:t>prevent</a:t>
            </a:r>
            <a:r>
              <a:rPr lang="it-IT" sz="2800" i="0" dirty="0"/>
              <a:t> </a:t>
            </a:r>
            <a:r>
              <a:rPr lang="it-IT" sz="2800" i="0" dirty="0" err="1"/>
              <a:t>circumvention</a:t>
            </a:r>
            <a:r>
              <a:rPr lang="it-IT" sz="2800" i="0" dirty="0"/>
              <a:t> (</a:t>
            </a:r>
            <a:r>
              <a:rPr lang="it-IT" sz="2800" dirty="0" err="1"/>
              <a:t>effet</a:t>
            </a:r>
            <a:r>
              <a:rPr lang="it-IT" sz="2800" dirty="0"/>
              <a:t> utile</a:t>
            </a:r>
            <a:r>
              <a:rPr lang="it-IT" sz="2800" i="0" dirty="0"/>
              <a:t>) (e.g. </a:t>
            </a:r>
            <a:r>
              <a:rPr lang="it-IT" sz="2800" dirty="0"/>
              <a:t>GB-Inno, Luisi &amp; Carbone</a:t>
            </a:r>
            <a:r>
              <a:rPr lang="it-IT" sz="2800" i="0" dirty="0"/>
              <a:t>)</a:t>
            </a:r>
          </a:p>
          <a:p>
            <a:pPr lvl="1"/>
            <a:endParaRPr lang="it-IT" sz="2400" i="0" dirty="0"/>
          </a:p>
          <a:p>
            <a:pPr lvl="1"/>
            <a:endParaRPr lang="it-IT" sz="2800" i="0" dirty="0"/>
          </a:p>
          <a:p>
            <a:endParaRPr lang="it-IT" i="1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89212" y="6497053"/>
            <a:ext cx="7619999" cy="365125"/>
          </a:xfrm>
        </p:spPr>
        <p:txBody>
          <a:bodyPr/>
          <a:lstStyle/>
          <a:p>
            <a:r>
              <a:rPr lang="en-US" dirty="0"/>
              <a:t>© 2019 Amedeo Arena</a:t>
            </a:r>
          </a:p>
        </p:txBody>
      </p:sp>
      <p:pic>
        <p:nvPicPr>
          <p:cNvPr id="5" name="Picture 2" descr="Immagine correlata">
            <a:extLst>
              <a:ext uri="{FF2B5EF4-FFF2-40B4-BE49-F238E27FC236}">
                <a16:creationId xmlns:a16="http://schemas.microsoft.com/office/drawing/2014/main" id="{19A660F7-DDBF-EE49-B689-0BB816026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52720">
            <a:off x="1275165" y="2662713"/>
            <a:ext cx="4979875" cy="30709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375031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981735" y="2574074"/>
            <a:ext cx="8228013" cy="1927225"/>
          </a:xfrm>
        </p:spPr>
        <p:txBody>
          <a:bodyPr anchor="ctr"/>
          <a:lstStyle/>
          <a:p>
            <a:r>
              <a:rPr lang="it-IT" sz="6600" dirty="0">
                <a:solidFill>
                  <a:schemeClr val="accent1"/>
                </a:solidFill>
              </a:rPr>
              <a:t>VI. CONCLUSIONS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172727A-8919-7B46-B75B-330C77631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052" y="6453386"/>
            <a:ext cx="7023377" cy="404614"/>
          </a:xfrm>
        </p:spPr>
        <p:txBody>
          <a:bodyPr/>
          <a:lstStyle/>
          <a:p>
            <a:pPr>
              <a:defRPr/>
            </a:pPr>
            <a:r>
              <a:rPr lang="en-US" dirty="0"/>
              <a:t>© 2019 Amedeo Arena</a:t>
            </a:r>
          </a:p>
        </p:txBody>
      </p:sp>
    </p:spTree>
    <p:extLst>
      <p:ext uri="{BB962C8B-B14F-4D97-AF65-F5344CB8AC3E}">
        <p14:creationId xmlns:p14="http://schemas.microsoft.com/office/powerpoint/2010/main" val="37609646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33378" y="610141"/>
            <a:ext cx="10250061" cy="1485900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1" hangingPunct="1"/>
            <a:r>
              <a:rPr lang="it-IT" dirty="0" err="1"/>
              <a:t>Advantages</a:t>
            </a:r>
            <a:r>
              <a:rPr lang="it-IT" dirty="0"/>
              <a:t> of an EU </a:t>
            </a:r>
            <a:r>
              <a:rPr lang="it-IT" dirty="0" err="1"/>
              <a:t>Pre-emption</a:t>
            </a:r>
            <a:r>
              <a:rPr lang="it-IT" dirty="0"/>
              <a:t> </a:t>
            </a:r>
            <a:r>
              <a:rPr lang="it-IT" dirty="0" err="1"/>
              <a:t>Doctrine</a:t>
            </a:r>
            <a:endParaRPr lang="it-IT" altLang="x-none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1CC54E76-955D-7A46-8134-D8DFFBB55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2019 Amedeo Arena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1861" y="2247171"/>
            <a:ext cx="586153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-128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x-none" sz="2800" dirty="0">
                <a:solidFill>
                  <a:schemeClr val="tx2"/>
                </a:solidFill>
                <a:latin typeface="Franklin Gothic Book Regular"/>
              </a:rPr>
              <a:t>Increased predictability of ECJ case-law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x-none" sz="2800" dirty="0">
                <a:solidFill>
                  <a:schemeClr val="tx2"/>
                </a:solidFill>
                <a:latin typeface="Franklin Gothic Book Regular"/>
              </a:rPr>
              <a:t>Increased transparency in the EU legislative process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x-none" sz="2800" dirty="0">
                <a:solidFill>
                  <a:schemeClr val="tx2"/>
                </a:solidFill>
                <a:latin typeface="Franklin Gothic Book Regular"/>
              </a:rPr>
              <a:t>Increased confidence in implementation of EU law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x-none" sz="2800" dirty="0">
                <a:solidFill>
                  <a:schemeClr val="tx2"/>
                </a:solidFill>
                <a:latin typeface="Franklin Gothic Book Regular"/>
              </a:rPr>
              <a:t>More constructive debate on MS regulatory autonomy</a:t>
            </a:r>
          </a:p>
        </p:txBody>
      </p:sp>
      <p:pic>
        <p:nvPicPr>
          <p:cNvPr id="18436" name="Picture 4" descr="Risultati immagini per yellow card">
            <a:extLst>
              <a:ext uri="{FF2B5EF4-FFF2-40B4-BE49-F238E27FC236}">
                <a16:creationId xmlns:a16="http://schemas.microsoft.com/office/drawing/2014/main" id="{93689225-AF6B-C643-B6F1-F7438E02F7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70469" y="2247171"/>
            <a:ext cx="40259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945175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33378" y="610141"/>
            <a:ext cx="10535835" cy="1485900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1" hangingPunct="1"/>
            <a:r>
              <a:rPr lang="it-IT" dirty="0" err="1"/>
              <a:t>Suggestions</a:t>
            </a:r>
            <a:r>
              <a:rPr lang="it-IT" dirty="0"/>
              <a:t> for an EU </a:t>
            </a:r>
            <a:r>
              <a:rPr lang="it-IT" dirty="0" err="1"/>
              <a:t>Pre-emption</a:t>
            </a:r>
            <a:r>
              <a:rPr lang="it-IT" dirty="0"/>
              <a:t> </a:t>
            </a:r>
            <a:r>
              <a:rPr lang="it-IT" dirty="0" err="1"/>
              <a:t>Doctrine</a:t>
            </a:r>
            <a:endParaRPr lang="it-IT" altLang="x-none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1CC54E76-955D-7A46-8134-D8DFFBB55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2019 Amedeo Arena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3378" y="2116741"/>
            <a:ext cx="586153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-128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x-none" sz="3200" dirty="0">
                <a:solidFill>
                  <a:schemeClr val="tx2"/>
                </a:solidFill>
                <a:latin typeface="Franklin Gothic Book Regular"/>
              </a:rPr>
              <a:t>Establish a presumption against pre-emption: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x-none" sz="3200" dirty="0">
                <a:solidFill>
                  <a:schemeClr val="tx2"/>
                </a:solidFill>
                <a:latin typeface="Franklin Gothic Book Regular"/>
              </a:rPr>
              <a:t>For directives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x-none" sz="3200" dirty="0">
                <a:solidFill>
                  <a:schemeClr val="tx2"/>
                </a:solidFill>
                <a:latin typeface="Franklin Gothic Book Regular"/>
              </a:rPr>
              <a:t>For certain competence types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x-none" sz="3200" dirty="0">
                <a:solidFill>
                  <a:schemeClr val="tx2"/>
                </a:solidFill>
                <a:latin typeface="Franklin Gothic Book Regular"/>
              </a:rPr>
              <a:t>Establish a clear statement (or form) requirement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x-none" sz="2800" dirty="0">
              <a:solidFill>
                <a:schemeClr val="tx2"/>
              </a:solidFill>
              <a:latin typeface="Franklin Gothic Book Regular"/>
            </a:endParaRPr>
          </a:p>
        </p:txBody>
      </p:sp>
      <p:pic>
        <p:nvPicPr>
          <p:cNvPr id="1026" name="Picture 2" descr="Risultati immagini per recommendations">
            <a:extLst>
              <a:ext uri="{FF2B5EF4-FFF2-40B4-BE49-F238E27FC236}">
                <a16:creationId xmlns:a16="http://schemas.microsoft.com/office/drawing/2014/main" id="{D59933A5-14F2-BB4C-BE6E-D8FC3735E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37714">
            <a:off x="7542382" y="2356553"/>
            <a:ext cx="3587685" cy="35876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2650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99662" y="568569"/>
            <a:ext cx="10141438" cy="1485900"/>
          </a:xfrm>
        </p:spPr>
        <p:txBody>
          <a:bodyPr>
            <a:normAutofit/>
          </a:bodyPr>
          <a:lstStyle/>
          <a:p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liked</a:t>
            </a:r>
            <a:r>
              <a:rPr lang="it-IT" dirty="0"/>
              <a:t> the show, </a:t>
            </a:r>
            <a:r>
              <a:rPr lang="it-IT" dirty="0" err="1"/>
              <a:t>you’ll</a:t>
            </a:r>
            <a:r>
              <a:rPr lang="it-IT" dirty="0"/>
              <a:t> love the book:</a:t>
            </a:r>
            <a:br>
              <a:rPr lang="it-IT" sz="4000" dirty="0"/>
            </a:br>
            <a:endParaRPr lang="it-IT" sz="40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190261" y="6492875"/>
            <a:ext cx="7619999" cy="365125"/>
          </a:xfrm>
        </p:spPr>
        <p:txBody>
          <a:bodyPr/>
          <a:lstStyle/>
          <a:p>
            <a:pPr algn="ctr"/>
            <a:r>
              <a:rPr lang="en-US" dirty="0"/>
              <a:t>© 2019 Amedeo Arena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E997AB2-5A1C-6745-A2F5-7A0128FB8E7F}"/>
              </a:ext>
            </a:extLst>
          </p:cNvPr>
          <p:cNvSpPr txBox="1"/>
          <p:nvPr/>
        </p:nvSpPr>
        <p:spPr>
          <a:xfrm>
            <a:off x="7015183" y="2239724"/>
            <a:ext cx="507389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tx2"/>
                </a:solidFill>
              </a:rPr>
              <a:t>A. Arena,</a:t>
            </a:r>
            <a:r>
              <a:rPr lang="it-IT" sz="2800" i="1" dirty="0">
                <a:solidFill>
                  <a:schemeClr val="tx2"/>
                </a:solidFill>
              </a:rPr>
              <a:t> A </a:t>
            </a:r>
            <a:r>
              <a:rPr lang="it-IT" sz="2800" i="1" dirty="0" err="1">
                <a:solidFill>
                  <a:schemeClr val="tx2"/>
                </a:solidFill>
              </a:rPr>
              <a:t>Doctrine</a:t>
            </a:r>
            <a:r>
              <a:rPr lang="it-IT" sz="2800" i="1" dirty="0">
                <a:solidFill>
                  <a:schemeClr val="tx2"/>
                </a:solidFill>
              </a:rPr>
              <a:t> of </a:t>
            </a:r>
            <a:r>
              <a:rPr lang="it-IT" sz="2800" i="1" dirty="0" err="1">
                <a:solidFill>
                  <a:schemeClr val="tx2"/>
                </a:solidFill>
              </a:rPr>
              <a:t>Pre-emption</a:t>
            </a:r>
            <a:r>
              <a:rPr lang="it-IT" sz="2800" i="1" dirty="0">
                <a:solidFill>
                  <a:schemeClr val="tx2"/>
                </a:solidFill>
              </a:rPr>
              <a:t> for the </a:t>
            </a:r>
            <a:r>
              <a:rPr lang="it-IT" sz="2800" i="1" dirty="0" err="1">
                <a:solidFill>
                  <a:schemeClr val="tx2"/>
                </a:solidFill>
              </a:rPr>
              <a:t>European</a:t>
            </a:r>
            <a:r>
              <a:rPr lang="it-IT" sz="2800" i="1" dirty="0">
                <a:solidFill>
                  <a:schemeClr val="tx2"/>
                </a:solidFill>
              </a:rPr>
              <a:t> Union: How EU Law </a:t>
            </a:r>
            <a:r>
              <a:rPr lang="it-IT" sz="2800" i="1" dirty="0" err="1">
                <a:solidFill>
                  <a:schemeClr val="tx2"/>
                </a:solidFill>
              </a:rPr>
              <a:t>constrains</a:t>
            </a:r>
            <a:r>
              <a:rPr lang="it-IT" sz="2800" i="1" dirty="0">
                <a:solidFill>
                  <a:schemeClr val="tx2"/>
                </a:solidFill>
              </a:rPr>
              <a:t> </a:t>
            </a:r>
            <a:r>
              <a:rPr lang="it-IT" sz="2800" i="1" dirty="0" err="1">
                <a:solidFill>
                  <a:schemeClr val="tx2"/>
                </a:solidFill>
              </a:rPr>
              <a:t>Member</a:t>
            </a:r>
            <a:r>
              <a:rPr lang="it-IT" sz="2800" i="1" dirty="0">
                <a:solidFill>
                  <a:schemeClr val="tx2"/>
                </a:solidFill>
              </a:rPr>
              <a:t> </a:t>
            </a:r>
            <a:r>
              <a:rPr lang="it-IT" sz="2800" i="1" dirty="0" err="1">
                <a:solidFill>
                  <a:schemeClr val="tx2"/>
                </a:solidFill>
              </a:rPr>
              <a:t>States</a:t>
            </a:r>
            <a:r>
              <a:rPr lang="it-IT" sz="2800" i="1" dirty="0">
                <a:solidFill>
                  <a:schemeClr val="tx2"/>
                </a:solidFill>
              </a:rPr>
              <a:t>’ Law-</a:t>
            </a:r>
            <a:r>
              <a:rPr lang="it-IT" sz="2800" i="1" dirty="0" err="1">
                <a:solidFill>
                  <a:schemeClr val="tx2"/>
                </a:solidFill>
              </a:rPr>
              <a:t>making</a:t>
            </a:r>
            <a:r>
              <a:rPr lang="it-IT" sz="2800" i="1" dirty="0">
                <a:solidFill>
                  <a:schemeClr val="tx2"/>
                </a:solidFill>
              </a:rPr>
              <a:t> and </a:t>
            </a:r>
            <a:r>
              <a:rPr lang="it-IT" sz="2800" i="1" dirty="0" err="1">
                <a:solidFill>
                  <a:schemeClr val="tx2"/>
                </a:solidFill>
              </a:rPr>
              <a:t>Treaty-making</a:t>
            </a:r>
            <a:r>
              <a:rPr lang="it-IT" sz="2800" i="1" dirty="0">
                <a:solidFill>
                  <a:schemeClr val="tx2"/>
                </a:solidFill>
              </a:rPr>
              <a:t> </a:t>
            </a:r>
            <a:r>
              <a:rPr lang="it-IT" sz="2800" i="1" dirty="0" err="1">
                <a:solidFill>
                  <a:schemeClr val="tx2"/>
                </a:solidFill>
              </a:rPr>
              <a:t>powers</a:t>
            </a:r>
            <a:r>
              <a:rPr lang="it-IT" sz="2800" i="1" dirty="0">
                <a:solidFill>
                  <a:schemeClr val="tx2"/>
                </a:solidFill>
              </a:rPr>
              <a:t> </a:t>
            </a:r>
          </a:p>
          <a:p>
            <a:endParaRPr lang="it-IT" sz="2800" i="1" dirty="0">
              <a:solidFill>
                <a:schemeClr val="tx2"/>
              </a:solidFill>
            </a:endParaRPr>
          </a:p>
          <a:p>
            <a:r>
              <a:rPr lang="it-IT" sz="2800" dirty="0">
                <a:solidFill>
                  <a:schemeClr val="tx2"/>
                </a:solidFill>
              </a:rPr>
              <a:t>(</a:t>
            </a:r>
            <a:r>
              <a:rPr lang="it-IT" sz="2800" dirty="0" err="1">
                <a:solidFill>
                  <a:schemeClr val="tx2"/>
                </a:solidFill>
              </a:rPr>
              <a:t>Forthcoming</a:t>
            </a:r>
            <a:r>
              <a:rPr lang="it-IT" sz="2800" dirty="0">
                <a:solidFill>
                  <a:schemeClr val="tx2"/>
                </a:solidFill>
              </a:rPr>
              <a:t>, OUP, 2021) </a:t>
            </a:r>
          </a:p>
          <a:p>
            <a:r>
              <a:rPr lang="it-IT" sz="2800" dirty="0"/>
              <a:t> </a:t>
            </a:r>
          </a:p>
        </p:txBody>
      </p:sp>
      <p:pic>
        <p:nvPicPr>
          <p:cNvPr id="20486" name="Picture 6" descr="Immagine correlata">
            <a:extLst>
              <a:ext uri="{FF2B5EF4-FFF2-40B4-BE49-F238E27FC236}">
                <a16:creationId xmlns:a16="http://schemas.microsoft.com/office/drawing/2014/main" id="{7C8140BF-A22D-3643-B6D1-60E4ABB09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21955">
            <a:off x="1342781" y="2263189"/>
            <a:ext cx="4927600" cy="3492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275862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99662" y="568569"/>
            <a:ext cx="9601200" cy="1485900"/>
          </a:xfrm>
        </p:spPr>
        <p:txBody>
          <a:bodyPr/>
          <a:lstStyle/>
          <a:p>
            <a:r>
              <a:rPr lang="it-IT" dirty="0" err="1"/>
              <a:t>Thanks</a:t>
            </a:r>
            <a:r>
              <a:rPr lang="it-IT" dirty="0"/>
              <a:t> for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attention</a:t>
            </a:r>
            <a:r>
              <a:rPr lang="it-IT" dirty="0"/>
              <a:t>!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507393" y="677339"/>
            <a:ext cx="4298286" cy="634180"/>
          </a:xfrm>
        </p:spPr>
        <p:txBody>
          <a:bodyPr vert="horz">
            <a:noAutofit/>
          </a:bodyPr>
          <a:lstStyle/>
          <a:p>
            <a:pPr marL="0" indent="0" algn="ctr">
              <a:buNone/>
            </a:pPr>
            <a:r>
              <a:rPr lang="it-IT" sz="3200" i="1" dirty="0" err="1">
                <a:sym typeface="Wingdings"/>
              </a:rPr>
              <a:t>a.arena@unina.it</a:t>
            </a:r>
            <a:endParaRPr lang="it-IT" sz="2800" i="1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190262" y="6492875"/>
            <a:ext cx="7619999" cy="365125"/>
          </a:xfrm>
        </p:spPr>
        <p:txBody>
          <a:bodyPr/>
          <a:lstStyle/>
          <a:p>
            <a:pPr algn="ctr"/>
            <a:r>
              <a:rPr lang="en-US" dirty="0"/>
              <a:t>© 2019 Amedeo Arena</a:t>
            </a:r>
          </a:p>
        </p:txBody>
      </p:sp>
      <p:pic>
        <p:nvPicPr>
          <p:cNvPr id="19458" name="Picture 2" descr="https://viaggiandoconluca.it/wp-content/uploads/2017/01/via-orazio.jpg">
            <a:extLst>
              <a:ext uri="{FF2B5EF4-FFF2-40B4-BE49-F238E27FC236}">
                <a16:creationId xmlns:a16="http://schemas.microsoft.com/office/drawing/2014/main" id="{85E30F6B-7358-874D-A5D0-FE3F96A12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316185">
            <a:off x="1894439" y="1410647"/>
            <a:ext cx="8382613" cy="49794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73735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10607040" cy="1485900"/>
          </a:xfrm>
        </p:spPr>
        <p:txBody>
          <a:bodyPr/>
          <a:lstStyle/>
          <a:p>
            <a:r>
              <a:rPr lang="it-IT" dirty="0"/>
              <a:t>Normative </a:t>
            </a:r>
            <a:r>
              <a:rPr lang="it-IT" dirty="0" err="1"/>
              <a:t>conflicts</a:t>
            </a:r>
            <a:r>
              <a:rPr lang="it-IT" dirty="0"/>
              <a:t> in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federal</a:t>
            </a:r>
            <a:r>
              <a:rPr lang="it-IT" dirty="0"/>
              <a:t> </a:t>
            </a:r>
            <a:r>
              <a:rPr lang="it-IT" dirty="0" err="1"/>
              <a:t>systems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997039" y="1717801"/>
            <a:ext cx="5913608" cy="5140199"/>
          </a:xfrm>
        </p:spPr>
        <p:txBody>
          <a:bodyPr vert="horz">
            <a:normAutofit fontScale="85000" lnSpcReduction="20000"/>
          </a:bodyPr>
          <a:lstStyle/>
          <a:p>
            <a:pPr marL="0" indent="0">
              <a:buNone/>
            </a:pPr>
            <a:r>
              <a:rPr lang="it-IT" sz="3600" b="1" dirty="0" err="1"/>
              <a:t>United</a:t>
            </a:r>
            <a:r>
              <a:rPr lang="it-IT" sz="3600" b="1" dirty="0"/>
              <a:t> </a:t>
            </a:r>
            <a:r>
              <a:rPr lang="it-IT" sz="3600" b="1" dirty="0" err="1"/>
              <a:t>States</a:t>
            </a:r>
            <a:r>
              <a:rPr lang="it-IT" sz="3600" b="1" dirty="0"/>
              <a:t> of America</a:t>
            </a:r>
          </a:p>
          <a:p>
            <a:r>
              <a:rPr lang="it-IT" sz="2800" dirty="0" err="1"/>
              <a:t>Supremacy</a:t>
            </a:r>
            <a:r>
              <a:rPr lang="it-IT" sz="2800" dirty="0"/>
              <a:t> </a:t>
            </a:r>
            <a:r>
              <a:rPr lang="it-IT" sz="2800" dirty="0" err="1"/>
              <a:t>Clause</a:t>
            </a:r>
            <a:r>
              <a:rPr lang="it-IT" sz="2800" dirty="0"/>
              <a:t> (</a:t>
            </a:r>
            <a:r>
              <a:rPr lang="it-IT" sz="2800" dirty="0" err="1"/>
              <a:t>Article</a:t>
            </a:r>
            <a:r>
              <a:rPr lang="it-IT" sz="2800" dirty="0"/>
              <a:t> VI, </a:t>
            </a:r>
            <a:r>
              <a:rPr lang="it-IT" sz="2800" dirty="0" err="1"/>
              <a:t>Clause</a:t>
            </a:r>
            <a:r>
              <a:rPr lang="it-IT" sz="2800" dirty="0"/>
              <a:t> 2)</a:t>
            </a:r>
          </a:p>
          <a:p>
            <a:r>
              <a:rPr lang="it-IT" sz="2800" dirty="0" err="1"/>
              <a:t>Doctrine</a:t>
            </a:r>
            <a:r>
              <a:rPr lang="it-IT" sz="2800" dirty="0"/>
              <a:t> of Federal </a:t>
            </a:r>
            <a:r>
              <a:rPr lang="it-IT" sz="2800" dirty="0" err="1"/>
              <a:t>Pre-emption</a:t>
            </a:r>
            <a:endParaRPr lang="it-IT" sz="2800" dirty="0"/>
          </a:p>
          <a:p>
            <a:r>
              <a:rPr lang="it-IT" sz="2800" dirty="0"/>
              <a:t>Classic </a:t>
            </a:r>
            <a:r>
              <a:rPr lang="it-IT" sz="2800" dirty="0" err="1"/>
              <a:t>version</a:t>
            </a:r>
            <a:r>
              <a:rPr lang="it-IT" sz="2800" dirty="0"/>
              <a:t>: </a:t>
            </a:r>
            <a:r>
              <a:rPr lang="it-IT" sz="2800" dirty="0" err="1"/>
              <a:t>latent</a:t>
            </a:r>
            <a:r>
              <a:rPr lang="it-IT" sz="2800" dirty="0"/>
              <a:t> </a:t>
            </a:r>
            <a:r>
              <a:rPr lang="it-IT" sz="2800" dirty="0" err="1"/>
              <a:t>exclusivity</a:t>
            </a:r>
            <a:r>
              <a:rPr lang="it-IT" sz="2800" dirty="0"/>
              <a:t> (</a:t>
            </a:r>
            <a:r>
              <a:rPr lang="it-IT" sz="2800" i="1" dirty="0" err="1"/>
              <a:t>Winfield</a:t>
            </a:r>
            <a:r>
              <a:rPr lang="it-IT" sz="2800" dirty="0"/>
              <a:t>, 1917; </a:t>
            </a:r>
            <a:r>
              <a:rPr lang="it-IT" sz="2800" i="1" dirty="0"/>
              <a:t>S. </a:t>
            </a:r>
            <a:r>
              <a:rPr lang="it-IT" sz="2800" i="1" dirty="0" err="1"/>
              <a:t>Railway</a:t>
            </a:r>
            <a:r>
              <a:rPr lang="it-IT" sz="2800" dirty="0"/>
              <a:t>, 1905)</a:t>
            </a:r>
          </a:p>
          <a:p>
            <a:r>
              <a:rPr lang="it-IT" sz="2800" dirty="0" err="1"/>
              <a:t>Modern</a:t>
            </a:r>
            <a:r>
              <a:rPr lang="it-IT" sz="2800" dirty="0"/>
              <a:t> </a:t>
            </a:r>
            <a:r>
              <a:rPr lang="it-IT" sz="2800" dirty="0" err="1"/>
              <a:t>version</a:t>
            </a:r>
            <a:r>
              <a:rPr lang="it-IT" sz="2800" dirty="0"/>
              <a:t> (</a:t>
            </a:r>
            <a:r>
              <a:rPr lang="it-IT" sz="2800" i="1" dirty="0" err="1"/>
              <a:t>Gade</a:t>
            </a:r>
            <a:r>
              <a:rPr lang="it-IT" sz="2800" i="1" dirty="0"/>
              <a:t>, </a:t>
            </a:r>
            <a:r>
              <a:rPr lang="it-IT" sz="2800" dirty="0"/>
              <a:t>1992):</a:t>
            </a:r>
          </a:p>
          <a:p>
            <a:pPr lvl="1"/>
            <a:r>
              <a:rPr lang="it-IT" sz="2800" i="0" dirty="0" err="1"/>
              <a:t>Presumption</a:t>
            </a:r>
            <a:r>
              <a:rPr lang="it-IT" sz="2800" i="0" dirty="0"/>
              <a:t> </a:t>
            </a:r>
            <a:r>
              <a:rPr lang="it-IT" sz="2800" i="0" dirty="0" err="1"/>
              <a:t>against</a:t>
            </a:r>
            <a:r>
              <a:rPr lang="it-IT" sz="2800" i="0" dirty="0"/>
              <a:t> (</a:t>
            </a:r>
            <a:r>
              <a:rPr lang="it-IT" sz="2800" dirty="0"/>
              <a:t>Rice</a:t>
            </a:r>
            <a:r>
              <a:rPr lang="it-IT" sz="2800" i="0" dirty="0"/>
              <a:t>, 1947)</a:t>
            </a:r>
          </a:p>
          <a:p>
            <a:pPr lvl="1"/>
            <a:r>
              <a:rPr lang="it-IT" sz="2800" i="0" dirty="0"/>
              <a:t>Express / </a:t>
            </a:r>
            <a:r>
              <a:rPr lang="it-IT" sz="2800" i="0" dirty="0" err="1"/>
              <a:t>Implied</a:t>
            </a:r>
            <a:r>
              <a:rPr lang="it-IT" sz="2800" i="0" dirty="0"/>
              <a:t> </a:t>
            </a:r>
            <a:r>
              <a:rPr lang="it-IT" sz="2800" i="0" dirty="0" err="1"/>
              <a:t>Pre-emption</a:t>
            </a:r>
            <a:endParaRPr lang="it-IT" sz="2800" i="0" dirty="0"/>
          </a:p>
          <a:p>
            <a:pPr lvl="2"/>
            <a:r>
              <a:rPr lang="it-IT" sz="2600" i="0" dirty="0"/>
              <a:t>Field </a:t>
            </a:r>
            <a:r>
              <a:rPr lang="it-IT" sz="2600" i="0" dirty="0" err="1"/>
              <a:t>Pre-emption</a:t>
            </a:r>
            <a:endParaRPr lang="it-IT" sz="2600" i="0" dirty="0"/>
          </a:p>
          <a:p>
            <a:pPr lvl="2"/>
            <a:r>
              <a:rPr lang="it-IT" sz="2600" i="0" dirty="0" err="1"/>
              <a:t>Conflict</a:t>
            </a:r>
            <a:r>
              <a:rPr lang="it-IT" sz="2600" i="0" dirty="0"/>
              <a:t> </a:t>
            </a:r>
            <a:r>
              <a:rPr lang="it-IT" sz="2600" i="0" dirty="0" err="1"/>
              <a:t>Pre-emption</a:t>
            </a:r>
            <a:r>
              <a:rPr lang="it-IT" sz="2600" i="0" dirty="0"/>
              <a:t> (</a:t>
            </a:r>
            <a:r>
              <a:rPr lang="it-IT" sz="2600" dirty="0"/>
              <a:t>Pacific Gas</a:t>
            </a:r>
            <a:r>
              <a:rPr lang="it-IT" sz="2600" i="0" dirty="0"/>
              <a:t>, 1983)</a:t>
            </a:r>
          </a:p>
          <a:p>
            <a:pPr lvl="3"/>
            <a:r>
              <a:rPr lang="it-IT" sz="2600" dirty="0" err="1"/>
              <a:t>Rule</a:t>
            </a:r>
            <a:r>
              <a:rPr lang="it-IT" sz="2600" dirty="0"/>
              <a:t> (</a:t>
            </a:r>
            <a:r>
              <a:rPr lang="it-IT" sz="2600" dirty="0" err="1"/>
              <a:t>direct</a:t>
            </a:r>
            <a:r>
              <a:rPr lang="it-IT" sz="2600" dirty="0"/>
              <a:t> </a:t>
            </a:r>
            <a:r>
              <a:rPr lang="it-IT" sz="2600" dirty="0" err="1"/>
              <a:t>conflict</a:t>
            </a:r>
            <a:r>
              <a:rPr lang="it-IT" sz="2600" dirty="0"/>
              <a:t>) </a:t>
            </a:r>
            <a:r>
              <a:rPr lang="it-IT" sz="2600" dirty="0" err="1"/>
              <a:t>pre-emption</a:t>
            </a:r>
            <a:endParaRPr lang="it-IT" sz="2600" dirty="0"/>
          </a:p>
          <a:p>
            <a:pPr lvl="3"/>
            <a:r>
              <a:rPr lang="it-IT" sz="2600" i="0" dirty="0" err="1"/>
              <a:t>Obstacle</a:t>
            </a:r>
            <a:r>
              <a:rPr lang="it-IT" sz="2600" i="0" dirty="0"/>
              <a:t> (</a:t>
            </a:r>
            <a:r>
              <a:rPr lang="it-IT" sz="2600" i="0" dirty="0" err="1"/>
              <a:t>purposes</a:t>
            </a:r>
            <a:r>
              <a:rPr lang="it-IT" sz="2600" i="0" dirty="0"/>
              <a:t>) </a:t>
            </a:r>
            <a:r>
              <a:rPr lang="it-IT" sz="2600" i="0" dirty="0" err="1"/>
              <a:t>pre-emption</a:t>
            </a:r>
            <a:endParaRPr lang="it-IT" sz="2600" i="0" dirty="0"/>
          </a:p>
          <a:p>
            <a:pPr lvl="1"/>
            <a:endParaRPr lang="it-IT" sz="2800" dirty="0"/>
          </a:p>
          <a:p>
            <a:endParaRPr lang="it-IT" i="1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89212" y="6497053"/>
            <a:ext cx="7619999" cy="365125"/>
          </a:xfrm>
        </p:spPr>
        <p:txBody>
          <a:bodyPr/>
          <a:lstStyle/>
          <a:p>
            <a:r>
              <a:rPr lang="en-US" dirty="0"/>
              <a:t>© 2019 Amedeo Arena</a:t>
            </a:r>
          </a:p>
        </p:txBody>
      </p:sp>
      <p:pic>
        <p:nvPicPr>
          <p:cNvPr id="2056" name="Picture 8" descr="Risultati immagini per us supreme court">
            <a:extLst>
              <a:ext uri="{FF2B5EF4-FFF2-40B4-BE49-F238E27FC236}">
                <a16:creationId xmlns:a16="http://schemas.microsoft.com/office/drawing/2014/main" id="{A1D98FB0-31A0-854E-880D-7615F8FC4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7136">
            <a:off x="1075703" y="2486395"/>
            <a:ext cx="4817128" cy="33058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0290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10607040" cy="1485900"/>
          </a:xfrm>
        </p:spPr>
        <p:txBody>
          <a:bodyPr/>
          <a:lstStyle/>
          <a:p>
            <a:r>
              <a:rPr lang="it-IT" dirty="0"/>
              <a:t>Normative </a:t>
            </a:r>
            <a:r>
              <a:rPr lang="it-IT" dirty="0" err="1"/>
              <a:t>conflicts</a:t>
            </a:r>
            <a:r>
              <a:rPr lang="it-IT" dirty="0"/>
              <a:t> in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federal</a:t>
            </a:r>
            <a:r>
              <a:rPr lang="it-IT" dirty="0"/>
              <a:t> </a:t>
            </a:r>
            <a:r>
              <a:rPr lang="it-IT" dirty="0" err="1"/>
              <a:t>systems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709423" y="2087141"/>
            <a:ext cx="5201224" cy="3721396"/>
          </a:xfrm>
        </p:spPr>
        <p:txBody>
          <a:bodyPr vert="horz">
            <a:normAutofit fontScale="92500" lnSpcReduction="10000"/>
          </a:bodyPr>
          <a:lstStyle/>
          <a:p>
            <a:pPr marL="0" indent="0">
              <a:buNone/>
            </a:pPr>
            <a:r>
              <a:rPr lang="it-IT" sz="3500" b="1" dirty="0"/>
              <a:t>Canada</a:t>
            </a:r>
          </a:p>
          <a:p>
            <a:r>
              <a:rPr lang="it-IT" sz="2800" dirty="0" err="1"/>
              <a:t>Paramountcy</a:t>
            </a:r>
            <a:r>
              <a:rPr lang="it-IT" sz="2800" dirty="0"/>
              <a:t> </a:t>
            </a:r>
            <a:r>
              <a:rPr lang="it-IT" sz="2800" dirty="0" err="1"/>
              <a:t>Doctrine</a:t>
            </a:r>
            <a:endParaRPr lang="it-IT" sz="2800" dirty="0"/>
          </a:p>
          <a:p>
            <a:r>
              <a:rPr lang="it-IT" sz="2800" dirty="0"/>
              <a:t>(</a:t>
            </a:r>
            <a:r>
              <a:rPr lang="it-IT" sz="2800" dirty="0" err="1"/>
              <a:t>Occupying</a:t>
            </a:r>
            <a:r>
              <a:rPr lang="it-IT" sz="2800" dirty="0"/>
              <a:t> the </a:t>
            </a:r>
            <a:r>
              <a:rPr lang="it-IT" sz="2800" dirty="0" err="1"/>
              <a:t>field</a:t>
            </a:r>
            <a:r>
              <a:rPr lang="it-IT" sz="2800" dirty="0"/>
              <a:t>) (</a:t>
            </a:r>
            <a:r>
              <a:rPr lang="it-IT" sz="2800" dirty="0" err="1"/>
              <a:t>Privy</a:t>
            </a:r>
            <a:r>
              <a:rPr lang="it-IT" sz="2800" dirty="0"/>
              <a:t> </a:t>
            </a:r>
            <a:r>
              <a:rPr lang="it-IT" sz="2800" dirty="0" err="1"/>
              <a:t>Council</a:t>
            </a:r>
            <a:r>
              <a:rPr lang="it-IT" sz="2800" dirty="0"/>
              <a:t>, </a:t>
            </a:r>
            <a:r>
              <a:rPr lang="it-IT" sz="2800" i="1" dirty="0" err="1"/>
              <a:t>Grand</a:t>
            </a:r>
            <a:r>
              <a:rPr lang="it-IT" sz="2800" i="1" dirty="0"/>
              <a:t> </a:t>
            </a:r>
            <a:r>
              <a:rPr lang="it-IT" sz="2800" i="1" dirty="0" err="1"/>
              <a:t>Trunk</a:t>
            </a:r>
            <a:r>
              <a:rPr lang="it-IT" sz="2800" dirty="0"/>
              <a:t>, 1906)</a:t>
            </a:r>
          </a:p>
          <a:p>
            <a:r>
              <a:rPr lang="it-IT" sz="2800" dirty="0" err="1"/>
              <a:t>Two-branch</a:t>
            </a:r>
            <a:r>
              <a:rPr lang="it-IT" sz="2800" dirty="0"/>
              <a:t> test (SCC, </a:t>
            </a:r>
            <a:r>
              <a:rPr lang="it-IT" sz="2800" i="1" dirty="0" err="1"/>
              <a:t>Paramountcy</a:t>
            </a:r>
            <a:r>
              <a:rPr lang="it-IT" sz="2800" i="1" dirty="0"/>
              <a:t> </a:t>
            </a:r>
            <a:r>
              <a:rPr lang="it-IT" sz="2800" i="1" dirty="0" err="1"/>
              <a:t>Trilogy</a:t>
            </a:r>
            <a:r>
              <a:rPr lang="it-IT" sz="2800" dirty="0"/>
              <a:t>, 2015):</a:t>
            </a:r>
          </a:p>
          <a:p>
            <a:pPr lvl="1"/>
            <a:r>
              <a:rPr lang="it-IT" sz="2800" i="0" dirty="0" err="1"/>
              <a:t>Operational</a:t>
            </a:r>
            <a:r>
              <a:rPr lang="it-IT" sz="2800" i="0" dirty="0"/>
              <a:t> </a:t>
            </a:r>
            <a:r>
              <a:rPr lang="it-IT" sz="2800" i="0" dirty="0" err="1"/>
              <a:t>conflict</a:t>
            </a:r>
            <a:endParaRPr lang="it-IT" sz="2800" i="0" dirty="0"/>
          </a:p>
          <a:p>
            <a:pPr lvl="1"/>
            <a:r>
              <a:rPr lang="it-IT" sz="2800" i="0" dirty="0" err="1"/>
              <a:t>Frustration</a:t>
            </a:r>
            <a:r>
              <a:rPr lang="it-IT" sz="2800" i="0" dirty="0"/>
              <a:t> of </a:t>
            </a:r>
            <a:r>
              <a:rPr lang="it-IT" sz="2800" i="0" dirty="0" err="1"/>
              <a:t>purpose</a:t>
            </a:r>
            <a:endParaRPr lang="it-IT" sz="2800" i="0" dirty="0"/>
          </a:p>
          <a:p>
            <a:pPr lvl="1"/>
            <a:endParaRPr lang="it-IT" sz="2800" dirty="0"/>
          </a:p>
          <a:p>
            <a:endParaRPr lang="it-IT" i="1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89212" y="6497053"/>
            <a:ext cx="7619999" cy="365125"/>
          </a:xfrm>
        </p:spPr>
        <p:txBody>
          <a:bodyPr/>
          <a:lstStyle/>
          <a:p>
            <a:r>
              <a:rPr lang="en-US" dirty="0"/>
              <a:t>© 2019 Amedeo Arena</a:t>
            </a:r>
          </a:p>
        </p:txBody>
      </p:sp>
      <p:pic>
        <p:nvPicPr>
          <p:cNvPr id="21506" name="Picture 2" descr="Risultati immagini per Supreme Court of Canada">
            <a:extLst>
              <a:ext uri="{FF2B5EF4-FFF2-40B4-BE49-F238E27FC236}">
                <a16:creationId xmlns:a16="http://schemas.microsoft.com/office/drawing/2014/main" id="{80772F15-4733-5542-9446-EE1EB317F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25574">
            <a:off x="1086987" y="1662502"/>
            <a:ext cx="5052061" cy="2908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1508" name="Picture 4" descr="Risultati immagini per Supreme Court of Canada">
            <a:extLst>
              <a:ext uri="{FF2B5EF4-FFF2-40B4-BE49-F238E27FC236}">
                <a16:creationId xmlns:a16="http://schemas.microsoft.com/office/drawing/2014/main" id="{B769359F-C5F8-A84C-B99B-5C430F9D5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22268">
            <a:off x="2433001" y="3770345"/>
            <a:ext cx="4035751" cy="26720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18525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10607040" cy="1485900"/>
          </a:xfrm>
        </p:spPr>
        <p:txBody>
          <a:bodyPr/>
          <a:lstStyle/>
          <a:p>
            <a:r>
              <a:rPr lang="it-IT" dirty="0"/>
              <a:t>Normative </a:t>
            </a:r>
            <a:r>
              <a:rPr lang="it-IT" dirty="0" err="1"/>
              <a:t>conflicts</a:t>
            </a:r>
            <a:r>
              <a:rPr lang="it-IT" dirty="0"/>
              <a:t> in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federal</a:t>
            </a:r>
            <a:r>
              <a:rPr lang="it-IT" dirty="0"/>
              <a:t> </a:t>
            </a:r>
            <a:r>
              <a:rPr lang="it-IT" dirty="0" err="1"/>
              <a:t>systems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709423" y="2087141"/>
            <a:ext cx="5201224" cy="3721396"/>
          </a:xfrm>
        </p:spPr>
        <p:txBody>
          <a:bodyPr vert="horz">
            <a:normAutofit lnSpcReduction="10000"/>
          </a:bodyPr>
          <a:lstStyle/>
          <a:p>
            <a:pPr marL="0" indent="0">
              <a:buNone/>
            </a:pPr>
            <a:r>
              <a:rPr lang="it-IT" sz="3600" b="1" dirty="0"/>
              <a:t>Australia</a:t>
            </a:r>
          </a:p>
          <a:p>
            <a:r>
              <a:rPr lang="it-IT" sz="2800" dirty="0"/>
              <a:t>§ 109 </a:t>
            </a:r>
            <a:r>
              <a:rPr lang="it-IT" sz="2800" dirty="0" err="1"/>
              <a:t>Const</a:t>
            </a:r>
            <a:r>
              <a:rPr lang="it-IT" sz="2800" dirty="0"/>
              <a:t>. (</a:t>
            </a:r>
            <a:r>
              <a:rPr lang="it-IT" sz="2800" dirty="0" err="1"/>
              <a:t>Supremacy</a:t>
            </a:r>
            <a:r>
              <a:rPr lang="it-IT" sz="2800" dirty="0"/>
              <a:t>)</a:t>
            </a:r>
          </a:p>
          <a:p>
            <a:r>
              <a:rPr lang="it-IT" sz="2800" dirty="0" err="1"/>
              <a:t>Covering</a:t>
            </a:r>
            <a:r>
              <a:rPr lang="it-IT" sz="2800" dirty="0"/>
              <a:t> the </a:t>
            </a:r>
            <a:r>
              <a:rPr lang="it-IT" sz="2800" dirty="0" err="1"/>
              <a:t>field</a:t>
            </a:r>
            <a:r>
              <a:rPr lang="it-IT" sz="2800" dirty="0"/>
              <a:t> test (HCA, </a:t>
            </a:r>
            <a:r>
              <a:rPr lang="it-IT" sz="2800" i="1" dirty="0"/>
              <a:t>General </a:t>
            </a:r>
            <a:r>
              <a:rPr lang="it-IT" sz="2800" i="1" dirty="0" err="1"/>
              <a:t>motors</a:t>
            </a:r>
            <a:r>
              <a:rPr lang="it-IT" sz="2800" dirty="0"/>
              <a:t>, 1977)</a:t>
            </a:r>
          </a:p>
          <a:p>
            <a:r>
              <a:rPr lang="it-IT" sz="2800" dirty="0" err="1"/>
              <a:t>Conferred</a:t>
            </a:r>
            <a:r>
              <a:rPr lang="it-IT" sz="2800" dirty="0"/>
              <a:t> </a:t>
            </a:r>
            <a:r>
              <a:rPr lang="it-IT" sz="2800" dirty="0" err="1"/>
              <a:t>rights</a:t>
            </a:r>
            <a:r>
              <a:rPr lang="it-IT" sz="2800" dirty="0"/>
              <a:t> test (HCA, </a:t>
            </a:r>
            <a:r>
              <a:rPr lang="it-IT" sz="2800" i="1" dirty="0" err="1"/>
              <a:t>Colvin</a:t>
            </a:r>
            <a:r>
              <a:rPr lang="it-IT" sz="2800" dirty="0"/>
              <a:t>, 1943)</a:t>
            </a:r>
          </a:p>
          <a:p>
            <a:r>
              <a:rPr lang="it-IT" sz="2800" dirty="0" err="1"/>
              <a:t>Simultaneous</a:t>
            </a:r>
            <a:r>
              <a:rPr lang="it-IT" sz="2800" dirty="0"/>
              <a:t> </a:t>
            </a:r>
            <a:r>
              <a:rPr lang="it-IT" sz="2800" dirty="0" err="1"/>
              <a:t>obedience</a:t>
            </a:r>
            <a:r>
              <a:rPr lang="it-IT" sz="2800" dirty="0"/>
              <a:t> test (HCA, </a:t>
            </a:r>
            <a:r>
              <a:rPr lang="it-IT" sz="2800" i="1" dirty="0"/>
              <a:t>Brisbane</a:t>
            </a:r>
            <a:r>
              <a:rPr lang="it-IT" sz="2800" dirty="0"/>
              <a:t>, 1920) </a:t>
            </a:r>
          </a:p>
          <a:p>
            <a:pPr lvl="1"/>
            <a:endParaRPr lang="it-IT" sz="2800" dirty="0"/>
          </a:p>
          <a:p>
            <a:endParaRPr lang="it-IT" i="1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89212" y="6497053"/>
            <a:ext cx="7619999" cy="365125"/>
          </a:xfrm>
        </p:spPr>
        <p:txBody>
          <a:bodyPr/>
          <a:lstStyle/>
          <a:p>
            <a:r>
              <a:rPr lang="en-US" dirty="0"/>
              <a:t>© 2019 Amedeo Arena</a:t>
            </a:r>
          </a:p>
        </p:txBody>
      </p:sp>
      <p:pic>
        <p:nvPicPr>
          <p:cNvPr id="22534" name="Picture 6" descr="Risultati immagini per high court of australia">
            <a:extLst>
              <a:ext uri="{FF2B5EF4-FFF2-40B4-BE49-F238E27FC236}">
                <a16:creationId xmlns:a16="http://schemas.microsoft.com/office/drawing/2014/main" id="{3FEEF50C-28C2-2D4E-B57F-C936EF2FEB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877">
            <a:off x="1196340" y="1917392"/>
            <a:ext cx="5242560" cy="41709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84336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10607040" cy="1485900"/>
          </a:xfrm>
        </p:spPr>
        <p:txBody>
          <a:bodyPr/>
          <a:lstStyle/>
          <a:p>
            <a:r>
              <a:rPr lang="it-IT" dirty="0"/>
              <a:t>Normative </a:t>
            </a:r>
            <a:r>
              <a:rPr lang="it-IT" dirty="0" err="1"/>
              <a:t>conflicts</a:t>
            </a:r>
            <a:r>
              <a:rPr lang="it-IT" dirty="0"/>
              <a:t> in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federal</a:t>
            </a:r>
            <a:r>
              <a:rPr lang="it-IT" dirty="0"/>
              <a:t> </a:t>
            </a:r>
            <a:r>
              <a:rPr lang="it-IT" dirty="0" err="1"/>
              <a:t>systems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709423" y="2087141"/>
            <a:ext cx="5201224" cy="3721396"/>
          </a:xfrm>
        </p:spPr>
        <p:txBody>
          <a:bodyPr vert="horz">
            <a:normAutofit fontScale="92500"/>
          </a:bodyPr>
          <a:lstStyle/>
          <a:p>
            <a:pPr marL="0" indent="0">
              <a:buNone/>
            </a:pPr>
            <a:r>
              <a:rPr lang="it-IT" sz="3200" b="1" dirty="0" err="1"/>
              <a:t>Andean</a:t>
            </a:r>
            <a:r>
              <a:rPr lang="it-IT" sz="3200" b="1" dirty="0"/>
              <a:t> Community</a:t>
            </a:r>
          </a:p>
          <a:p>
            <a:r>
              <a:rPr lang="it-IT" sz="2800" i="1" dirty="0" err="1"/>
              <a:t>Preeminencia</a:t>
            </a:r>
            <a:r>
              <a:rPr lang="it-IT" sz="2800" i="1" dirty="0"/>
              <a:t> </a:t>
            </a:r>
            <a:r>
              <a:rPr lang="it-IT" sz="2800" dirty="0" err="1"/>
              <a:t>doctrine</a:t>
            </a:r>
            <a:r>
              <a:rPr lang="it-IT" sz="2800" dirty="0"/>
              <a:t> (1-IP-87)</a:t>
            </a:r>
          </a:p>
          <a:p>
            <a:r>
              <a:rPr lang="it-IT" sz="2800" i="1" dirty="0" err="1"/>
              <a:t>Preemtion</a:t>
            </a:r>
            <a:r>
              <a:rPr lang="it-IT" sz="2800" i="1" dirty="0"/>
              <a:t> Andina </a:t>
            </a:r>
            <a:r>
              <a:rPr lang="it-IT" sz="2800" dirty="0"/>
              <a:t>(ATJ, 2-IP-88) </a:t>
            </a:r>
            <a:endParaRPr lang="it-IT" sz="2800" i="1" dirty="0"/>
          </a:p>
          <a:p>
            <a:pPr lvl="1"/>
            <a:r>
              <a:rPr lang="it-IT" sz="2800" i="1" dirty="0"/>
              <a:t>Complemento </a:t>
            </a:r>
            <a:r>
              <a:rPr lang="it-IT" sz="2800" i="1" dirty="0" err="1"/>
              <a:t>indispensable</a:t>
            </a:r>
            <a:endParaRPr lang="it-IT" sz="2800" i="1" dirty="0"/>
          </a:p>
          <a:p>
            <a:pPr lvl="1"/>
            <a:r>
              <a:rPr lang="it-IT" sz="2800" dirty="0" err="1"/>
              <a:t>Desarrollo</a:t>
            </a:r>
            <a:r>
              <a:rPr lang="it-IT" sz="2800" dirty="0"/>
              <a:t> legislativo </a:t>
            </a:r>
            <a:r>
              <a:rPr lang="it-IT" sz="2800" dirty="0" err="1"/>
              <a:t>ulterior</a:t>
            </a:r>
            <a:endParaRPr lang="it-IT" sz="2800" i="1" dirty="0"/>
          </a:p>
          <a:p>
            <a:pPr lvl="1"/>
            <a:endParaRPr lang="it-IT" sz="2800" i="0" dirty="0"/>
          </a:p>
          <a:p>
            <a:pPr lvl="1"/>
            <a:endParaRPr lang="it-IT" sz="2800" dirty="0"/>
          </a:p>
          <a:p>
            <a:endParaRPr lang="it-IT" i="1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89212" y="6497053"/>
            <a:ext cx="7619999" cy="365125"/>
          </a:xfrm>
        </p:spPr>
        <p:txBody>
          <a:bodyPr/>
          <a:lstStyle/>
          <a:p>
            <a:r>
              <a:rPr lang="en-US" dirty="0"/>
              <a:t>© 2019 Amedeo Arena</a:t>
            </a:r>
          </a:p>
        </p:txBody>
      </p:sp>
      <p:pic>
        <p:nvPicPr>
          <p:cNvPr id="23554" name="Picture 2" descr="http://www.tribunalandino.org.ec/itstudio/images/posesin.jpg">
            <a:extLst>
              <a:ext uri="{FF2B5EF4-FFF2-40B4-BE49-F238E27FC236}">
                <a16:creationId xmlns:a16="http://schemas.microsoft.com/office/drawing/2014/main" id="{C94452FD-3C30-5D49-89FF-79DCBD660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332">
            <a:off x="1147442" y="2354581"/>
            <a:ext cx="5251769" cy="35389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3556" name="Picture 4" descr="Risultati immagini per Quito - Ecuador,   calle Portete E 11-27 y Gregorio Munga">
            <a:extLst>
              <a:ext uri="{FF2B5EF4-FFF2-40B4-BE49-F238E27FC236}">
                <a16:creationId xmlns:a16="http://schemas.microsoft.com/office/drawing/2014/main" id="{C77B31E4-C26E-DA4D-8EBA-4606FE351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41" b="96859" l="4706" r="94118">
                        <a14:foregroundMark x1="12353" y1="30366" x2="11765" y2="61780"/>
                        <a14:foregroundMark x1="11765" y1="61780" x2="31765" y2="83770"/>
                        <a14:foregroundMark x1="31765" y1="83770" x2="65294" y2="85864"/>
                        <a14:foregroundMark x1="65294" y1="85864" x2="85294" y2="64398"/>
                        <a14:foregroundMark x1="85294" y1="64398" x2="86471" y2="37173"/>
                        <a14:foregroundMark x1="86471" y1="37173" x2="69412" y2="12042"/>
                        <a14:foregroundMark x1="69412" y1="12042" x2="34118" y2="8901"/>
                        <a14:foregroundMark x1="34118" y1="8901" x2="15882" y2="27225"/>
                        <a14:foregroundMark x1="37059" y1="6283" x2="62353" y2="7330"/>
                        <a14:foregroundMark x1="56471" y1="5759" x2="50000" y2="9424"/>
                        <a14:foregroundMark x1="5882" y1="41885" x2="7059" y2="58639"/>
                        <a14:foregroundMark x1="43529" y1="36126" x2="38824" y2="38220"/>
                        <a14:foregroundMark x1="29412" y1="92670" x2="62941" y2="96859"/>
                        <a14:foregroundMark x1="62941" y1="96859" x2="74118" y2="87958"/>
                        <a14:foregroundMark x1="37059" y1="27225" x2="30588" y2="29843"/>
                        <a14:foregroundMark x1="51176" y1="29843" x2="66471" y2="36649"/>
                        <a14:foregroundMark x1="90000" y1="67539" x2="92941" y2="29843"/>
                        <a14:foregroundMark x1="94118" y1="57592" x2="94118" y2="43979"/>
                        <a14:foregroundMark x1="41176" y1="4712" x2="50588" y2="3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3020" y="1751045"/>
            <a:ext cx="1585508" cy="17813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751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8C5894C-8D68-564A-A9CD-0CBB823D7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/>
              <a:t>Primacy’s</a:t>
            </a:r>
            <a:r>
              <a:rPr lang="it-IT" dirty="0"/>
              <a:t> </a:t>
            </a:r>
            <a:r>
              <a:rPr lang="it-IT" dirty="0" err="1"/>
              <a:t>Unpredictability</a:t>
            </a:r>
            <a:r>
              <a:rPr lang="it-IT" dirty="0"/>
              <a:t>: </a:t>
            </a:r>
            <a:r>
              <a:rPr lang="it-IT" i="1" dirty="0"/>
              <a:t>Wilson</a:t>
            </a:r>
          </a:p>
        </p:txBody>
      </p:sp>
      <p:sp>
        <p:nvSpPr>
          <p:cNvPr id="5" name="AutoShape 6" descr="Risultati immagini per job interview">
            <a:extLst>
              <a:ext uri="{FF2B5EF4-FFF2-40B4-BE49-F238E27FC236}">
                <a16:creationId xmlns:a16="http://schemas.microsoft.com/office/drawing/2014/main" id="{B04EEEBB-D146-E346-ADAC-F1F16D220B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51100" y="692150"/>
            <a:ext cx="7289800" cy="547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8" name="Picture 14" descr="https://www.globalvillagespace.com/wp-content/uploads/2017/08/maxresdefault.min_-2-640x427.jpg">
            <a:extLst>
              <a:ext uri="{FF2B5EF4-FFF2-40B4-BE49-F238E27FC236}">
                <a16:creationId xmlns:a16="http://schemas.microsoft.com/office/drawing/2014/main" id="{92B80AD0-E840-DD46-A02F-515BA4AA0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6041">
            <a:off x="3616706" y="1796474"/>
            <a:ext cx="6720407" cy="44837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E17AB5D6-9046-CA4A-8DDB-FB6AAD6C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5806" y="141288"/>
            <a:ext cx="3430588" cy="365125"/>
          </a:xfrm>
        </p:spPr>
        <p:txBody>
          <a:bodyPr/>
          <a:lstStyle/>
          <a:p>
            <a:pPr algn="l"/>
            <a:r>
              <a:rPr lang="en-US" sz="1400" dirty="0"/>
              <a:t>© 2019 Amedeo Arena</a:t>
            </a:r>
          </a:p>
        </p:txBody>
      </p:sp>
    </p:spTree>
    <p:extLst>
      <p:ext uri="{BB962C8B-B14F-4D97-AF65-F5344CB8AC3E}">
        <p14:creationId xmlns:p14="http://schemas.microsoft.com/office/powerpoint/2010/main" val="3740442015"/>
      </p:ext>
    </p:extLst>
  </p:cSld>
  <p:clrMapOvr>
    <a:masterClrMapping/>
  </p:clrMapOvr>
</p:sld>
</file>

<file path=ppt/theme/theme1.xml><?xml version="1.0" encoding="utf-8"?>
<a:theme xmlns:a="http://schemas.openxmlformats.org/drawingml/2006/main" name="Ritaglio">
  <a:themeElements>
    <a:clrScheme name="Ritaglio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66C8E3"/>
      </a:hlink>
      <a:folHlink>
        <a:srgbClr val="B162A1"/>
      </a:folHlink>
    </a:clrScheme>
    <a:fontScheme name="Ritaglio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itaglio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{14F119B0-0029-8540-8FDF-CD1D4BA89C4B}tf10001072</Template>
  <TotalTime>10485</TotalTime>
  <Words>2058</Words>
  <Application>Microsoft Macintosh PowerPoint</Application>
  <PresentationFormat>Widescreen</PresentationFormat>
  <Paragraphs>319</Paragraphs>
  <Slides>46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46</vt:i4>
      </vt:variant>
    </vt:vector>
  </HeadingPairs>
  <TitlesOfParts>
    <vt:vector size="53" baseType="lpstr">
      <vt:lpstr>ＭＳ Ｐゴシック</vt:lpstr>
      <vt:lpstr>Arial</vt:lpstr>
      <vt:lpstr>Franklin Gothic Book</vt:lpstr>
      <vt:lpstr>Franklin Gothic Book Regular</vt:lpstr>
      <vt:lpstr>Garamond</vt:lpstr>
      <vt:lpstr>Wingdings</vt:lpstr>
      <vt:lpstr>Ritaglio</vt:lpstr>
      <vt:lpstr>A Doctrine of Pre-emption for the European Union</vt:lpstr>
      <vt:lpstr>I. EU pre-emption: notion and rationale</vt:lpstr>
      <vt:lpstr>What is pre-emption? </vt:lpstr>
      <vt:lpstr>Why do we need pre-emption?</vt:lpstr>
      <vt:lpstr>Normative conflicts in other federal systems</vt:lpstr>
      <vt:lpstr>Normative conflicts in other federal systems</vt:lpstr>
      <vt:lpstr>Normative conflicts in other federal systems</vt:lpstr>
      <vt:lpstr>Normative conflicts in other federal systems</vt:lpstr>
      <vt:lpstr>Primacy’s Unpredictability: Wilson</vt:lpstr>
      <vt:lpstr>Primacy’s Unpredictability: Wilson</vt:lpstr>
      <vt:lpstr>Primacy’s Unpredictability: Wilson</vt:lpstr>
      <vt:lpstr>Primacy’s Unpredictability: Wilson</vt:lpstr>
      <vt:lpstr>Aporias of the current framework</vt:lpstr>
      <vt:lpstr>Aporias of the current framework</vt:lpstr>
      <vt:lpstr>Aporias of the current framework</vt:lpstr>
      <vt:lpstr>Pre-emption as EU’s  Grand Unification Theory?</vt:lpstr>
      <vt:lpstr>Sources of EU Pre-emption </vt:lpstr>
      <vt:lpstr>Types of EU Pre-emption </vt:lpstr>
      <vt:lpstr>II. LEGISLATIVE  pre-emption</vt:lpstr>
      <vt:lpstr>Legislative Pre-emption: Overview</vt:lpstr>
      <vt:lpstr>Legislative Pre-emption:  Scope overlap test</vt:lpstr>
      <vt:lpstr>Legislative Pre-emption Field Preemption  Exhaustiveness</vt:lpstr>
      <vt:lpstr>Legislative Pre-emption Field Preemption  Minimum harmonisation</vt:lpstr>
      <vt:lpstr>Legislative Pre-emption Field Preemption  Partial harmonisation</vt:lpstr>
      <vt:lpstr>Legislative Pre-emption Field Preemption  Type of act?</vt:lpstr>
      <vt:lpstr>III. ERTA  pre-emption</vt:lpstr>
      <vt:lpstr>ERTA Pre-emption: Overview</vt:lpstr>
      <vt:lpstr>ERTA Pre-emption:  Scope overlap test</vt:lpstr>
      <vt:lpstr>ERTA Pre-emption: Field Pre-emption  NMC Provisions</vt:lpstr>
      <vt:lpstr>ERTA Pre-emption:  Field Pre-emption  Scope alteration</vt:lpstr>
      <vt:lpstr>ERTA Pre-emption Field Preemption  Exhaustiveness</vt:lpstr>
      <vt:lpstr>ERTA Pre-emption Field Preemption  Minimum Harmonisation</vt:lpstr>
      <vt:lpstr>ERTA Pre-emption Field Preemption:  Partial Harmonisation</vt:lpstr>
      <vt:lpstr>ERTA Pre-emption Conflict Preemption  Rule Pre-emption</vt:lpstr>
      <vt:lpstr>ERTA Pre-emption: Conflict Preemption  Obstacle Pre-emption</vt:lpstr>
      <vt:lpstr>IV. Constitutional pre-emption</vt:lpstr>
      <vt:lpstr>Constitutional Pre-emption: Overview</vt:lpstr>
      <vt:lpstr>Constitutional Pre-emption:  Scope overlap test</vt:lpstr>
      <vt:lpstr>Constitutional Pre-emption:  Field Pre-emption</vt:lpstr>
      <vt:lpstr>Constitutional Pre-emption:  Field Pre-emption</vt:lpstr>
      <vt:lpstr>Constitutional Pre-emption:  Conflict Pre-emption</vt:lpstr>
      <vt:lpstr>VI. CONCLUSIONS</vt:lpstr>
      <vt:lpstr>Advantages of an EU Pre-emption Doctrine</vt:lpstr>
      <vt:lpstr>Suggestions for an EU Pre-emption Doctrine</vt:lpstr>
      <vt:lpstr>If you liked the show, you’ll love the book: </vt:lpstr>
      <vt:lpstr>Thanks for your attention!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Curia non facit saltus</dc:title>
  <dc:creator>Amedeo Arena</dc:creator>
  <cp:lastModifiedBy>Utente di Microsoft Office</cp:lastModifiedBy>
  <cp:revision>388</cp:revision>
  <cp:lastPrinted>2018-09-07T13:28:54Z</cp:lastPrinted>
  <dcterms:created xsi:type="dcterms:W3CDTF">2017-03-02T06:12:21Z</dcterms:created>
  <dcterms:modified xsi:type="dcterms:W3CDTF">2019-02-13T11:47:43Z</dcterms:modified>
</cp:coreProperties>
</file>